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ms-office.chartcolorstyle+xml" PartName="/ppt/charts/colors1.xml"/>
  <Override ContentType="application/vnd.ms-office.chartcolorstyle+xml" PartName="/ppt/charts/colors2.xml"/>
  <Override ContentType="application/vnd.ms-office.chartstyle+xml" PartName="/ppt/charts/style1.xml"/>
  <Override ContentType="application/vnd.ms-office.chartstyle+xml" PartName="/ppt/charts/style2.xml"/>
  <Override ContentType="application/vnd.openxmlformats-officedocument.presentationml.commentAuthors+xml" PartName="/ppt/commentAuthors.xml"/>
  <Override ContentType="application/vnd.openxmlformats-officedocument.drawingml.diagramColors+xml" PartName="/ppt/diagrams/colors1.xml"/>
  <Override ContentType="application/vnd.openxmlformats-officedocument.drawingml.diagramColors+xml" PartName="/ppt/diagrams/colors10.xml"/>
  <Override ContentType="application/vnd.openxmlformats-officedocument.drawingml.diagramColors+xml" PartName="/ppt/diagrams/colors11.xml"/>
  <Override ContentType="application/vnd.openxmlformats-officedocument.drawingml.diagramColors+xml" PartName="/ppt/diagrams/colors12.xml"/>
  <Override ContentType="application/vnd.openxmlformats-officedocument.drawingml.diagramColors+xml" PartName="/ppt/diagrams/colors13.xml"/>
  <Override ContentType="application/vnd.openxmlformats-officedocument.drawingml.diagramColors+xml" PartName="/ppt/diagrams/colors2.xml"/>
  <Override ContentType="application/vnd.openxmlformats-officedocument.drawingml.diagramColors+xml" PartName="/ppt/diagrams/colors3.xml"/>
  <Override ContentType="application/vnd.openxmlformats-officedocument.drawingml.diagramColors+xml" PartName="/ppt/diagrams/colors4.xml"/>
  <Override ContentType="application/vnd.openxmlformats-officedocument.drawingml.diagramColors+xml" PartName="/ppt/diagrams/colors5.xml"/>
  <Override ContentType="application/vnd.openxmlformats-officedocument.drawingml.diagramColors+xml" PartName="/ppt/diagrams/colors6.xml"/>
  <Override ContentType="application/vnd.openxmlformats-officedocument.drawingml.diagramColors+xml" PartName="/ppt/diagrams/colors7.xml"/>
  <Override ContentType="application/vnd.openxmlformats-officedocument.drawingml.diagramColors+xml" PartName="/ppt/diagrams/colors8.xml"/>
  <Override ContentType="application/vnd.openxmlformats-officedocument.drawingml.diagramColors+xml" PartName="/ppt/diagrams/colors9.xml"/>
  <Override ContentType="application/vnd.openxmlformats-officedocument.drawingml.diagramData+xml" PartName="/ppt/diagrams/data1.xml"/>
  <Override ContentType="application/vnd.openxmlformats-officedocument.drawingml.diagramData+xml" PartName="/ppt/diagrams/data10.xml"/>
  <Override ContentType="application/vnd.openxmlformats-officedocument.drawingml.diagramData+xml" PartName="/ppt/diagrams/data11.xml"/>
  <Override ContentType="application/vnd.openxmlformats-officedocument.drawingml.diagramData+xml" PartName="/ppt/diagrams/data12.xml"/>
  <Override ContentType="application/vnd.openxmlformats-officedocument.drawingml.diagramData+xml" PartName="/ppt/diagrams/data13.xml"/>
  <Override ContentType="application/vnd.openxmlformats-officedocument.drawingml.diagramData+xml" PartName="/ppt/diagrams/data2.xml"/>
  <Override ContentType="application/vnd.openxmlformats-officedocument.drawingml.diagramData+xml" PartName="/ppt/diagrams/data3.xml"/>
  <Override ContentType="application/vnd.openxmlformats-officedocument.drawingml.diagramData+xml" PartName="/ppt/diagrams/data4.xml"/>
  <Override ContentType="application/vnd.openxmlformats-officedocument.drawingml.diagramData+xml" PartName="/ppt/diagrams/data5.xml"/>
  <Override ContentType="application/vnd.openxmlformats-officedocument.drawingml.diagramData+xml" PartName="/ppt/diagrams/data6.xml"/>
  <Override ContentType="application/vnd.openxmlformats-officedocument.drawingml.diagramData+xml" PartName="/ppt/diagrams/data7.xml"/>
  <Override ContentType="application/vnd.openxmlformats-officedocument.drawingml.diagramData+xml" PartName="/ppt/diagrams/data8.xml"/>
  <Override ContentType="application/vnd.openxmlformats-officedocument.drawingml.diagramData+xml" PartName="/ppt/diagrams/data9.xml"/>
  <Override ContentType="application/vnd.ms-office.drawingml.diagramDrawing+xml" PartName="/ppt/diagrams/drawing1.xml"/>
  <Override ContentType="application/vnd.ms-office.drawingml.diagramDrawing+xml" PartName="/ppt/diagrams/drawing10.xml"/>
  <Override ContentType="application/vnd.ms-office.drawingml.diagramDrawing+xml" PartName="/ppt/diagrams/drawing11.xml"/>
  <Override ContentType="application/vnd.ms-office.drawingml.diagramDrawing+xml" PartName="/ppt/diagrams/drawing12.xml"/>
  <Override ContentType="application/vnd.ms-office.drawingml.diagramDrawing+xml" PartName="/ppt/diagrams/drawing13.xml"/>
  <Override ContentType="application/vnd.ms-office.drawingml.diagramDrawing+xml" PartName="/ppt/diagrams/drawing2.xml"/>
  <Override ContentType="application/vnd.ms-office.drawingml.diagramDrawing+xml" PartName="/ppt/diagrams/drawing3.xml"/>
  <Override ContentType="application/vnd.ms-office.drawingml.diagramDrawing+xml" PartName="/ppt/diagrams/drawing4.xml"/>
  <Override ContentType="application/vnd.ms-office.drawingml.diagramDrawing+xml" PartName="/ppt/diagrams/drawing5.xml"/>
  <Override ContentType="application/vnd.ms-office.drawingml.diagramDrawing+xml" PartName="/ppt/diagrams/drawing6.xml"/>
  <Override ContentType="application/vnd.ms-office.drawingml.diagramDrawing+xml" PartName="/ppt/diagrams/drawing7.xml"/>
  <Override ContentType="application/vnd.ms-office.drawingml.diagramDrawing+xml" PartName="/ppt/diagrams/drawing8.xml"/>
  <Override ContentType="application/vnd.ms-office.drawingml.diagramDrawing+xml" PartName="/ppt/diagrams/drawing9.xml"/>
  <Override ContentType="application/vnd.openxmlformats-officedocument.drawingml.diagramLayout+xml" PartName="/ppt/diagrams/layout1.xml"/>
  <Override ContentType="application/vnd.openxmlformats-officedocument.drawingml.diagramLayout+xml" PartName="/ppt/diagrams/layout10.xml"/>
  <Override ContentType="application/vnd.openxmlformats-officedocument.drawingml.diagramLayout+xml" PartName="/ppt/diagrams/layout11.xml"/>
  <Override ContentType="application/vnd.openxmlformats-officedocument.drawingml.diagramLayout+xml" PartName="/ppt/diagrams/layout12.xml"/>
  <Override ContentType="application/vnd.openxmlformats-officedocument.drawingml.diagramLayout+xml" PartName="/ppt/diagrams/layout13.xml"/>
  <Override ContentType="application/vnd.openxmlformats-officedocument.drawingml.diagramLayout+xml" PartName="/ppt/diagrams/layout2.xml"/>
  <Override ContentType="application/vnd.openxmlformats-officedocument.drawingml.diagramLayout+xml" PartName="/ppt/diagrams/layout3.xml"/>
  <Override ContentType="application/vnd.openxmlformats-officedocument.drawingml.diagramLayout+xml" PartName="/ppt/diagrams/layout4.xml"/>
  <Override ContentType="application/vnd.openxmlformats-officedocument.drawingml.diagramLayout+xml" PartName="/ppt/diagrams/layout5.xml"/>
  <Override ContentType="application/vnd.openxmlformats-officedocument.drawingml.diagramLayout+xml" PartName="/ppt/diagrams/layout6.xml"/>
  <Override ContentType="application/vnd.openxmlformats-officedocument.drawingml.diagramLayout+xml" PartName="/ppt/diagrams/layout7.xml"/>
  <Override ContentType="application/vnd.openxmlformats-officedocument.drawingml.diagramLayout+xml" PartName="/ppt/diagrams/layout8.xml"/>
  <Override ContentType="application/vnd.openxmlformats-officedocument.drawingml.diagramLayout+xml" PartName="/ppt/diagrams/layout9.xml"/>
  <Override ContentType="application/vnd.openxmlformats-officedocument.drawingml.diagramStyle+xml" PartName="/ppt/diagrams/quickStyle1.xml"/>
  <Override ContentType="application/vnd.openxmlformats-officedocument.drawingml.diagramStyle+xml" PartName="/ppt/diagrams/quickStyle10.xml"/>
  <Override ContentType="application/vnd.openxmlformats-officedocument.drawingml.diagramStyle+xml" PartName="/ppt/diagrams/quickStyle11.xml"/>
  <Override ContentType="application/vnd.openxmlformats-officedocument.drawingml.diagramStyle+xml" PartName="/ppt/diagrams/quickStyle12.xml"/>
  <Override ContentType="application/vnd.openxmlformats-officedocument.drawingml.diagramStyle+xml" PartName="/ppt/diagrams/quickStyle13.xml"/>
  <Override ContentType="application/vnd.openxmlformats-officedocument.drawingml.diagramStyle+xml" PartName="/ppt/diagrams/quickStyle2.xml"/>
  <Override ContentType="application/vnd.openxmlformats-officedocument.drawingml.diagramStyle+xml" PartName="/ppt/diagrams/quickStyle3.xml"/>
  <Override ContentType="application/vnd.openxmlformats-officedocument.drawingml.diagramStyle+xml" PartName="/ppt/diagrams/quickStyle4.xml"/>
  <Override ContentType="application/vnd.openxmlformats-officedocument.drawingml.diagramStyle+xml" PartName="/ppt/diagrams/quickStyle5.xml"/>
  <Override ContentType="application/vnd.openxmlformats-officedocument.drawingml.diagramStyle+xml" PartName="/ppt/diagrams/quickStyle6.xml"/>
  <Override ContentType="application/vnd.openxmlformats-officedocument.drawingml.diagramStyle+xml" PartName="/ppt/diagrams/quickStyle7.xml"/>
  <Override ContentType="application/vnd.openxmlformats-officedocument.drawingml.diagramStyle+xml" PartName="/ppt/diagrams/quickStyle8.xml"/>
  <Override ContentType="application/vnd.openxmlformats-officedocument.drawingml.diagramStyle+xml" PartName="/ppt/diagrams/quickStyle9.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presentationml.notesSlide+xml" PartName="/ppt/notesSlides/notesSlide68.xml"/>
  <Override ContentType="application/vnd.openxmlformats-officedocument.presentationml.notesSlide+xml" PartName="/ppt/notesSlides/notesSlide69.xml"/>
  <Override ContentType="application/vnd.openxmlformats-officedocument.presentationml.notesSlide+xml" PartName="/ppt/notesSlides/notesSlide7.xml"/>
  <Override ContentType="application/vnd.openxmlformats-officedocument.presentationml.notesSlide+xml" PartName="/ppt/notesSlides/notesSlide70.xml"/>
  <Override ContentType="application/vnd.openxmlformats-officedocument.presentationml.notesSlide+xml" PartName="/ppt/notesSlides/notesSlide71.xml"/>
  <Override ContentType="application/vnd.openxmlformats-officedocument.presentationml.notesSlide+xml" PartName="/ppt/notesSlides/notesSlide72.xml"/>
  <Override ContentType="application/vnd.openxmlformats-officedocument.presentationml.notesSlide+xml" PartName="/ppt/notesSlides/notesSlide73.xml"/>
  <Override ContentType="application/vnd.openxmlformats-officedocument.presentationml.notesSlide+xml" PartName="/ppt/notesSlides/notesSlide74.xml"/>
  <Override ContentType="application/vnd.openxmlformats-officedocument.presentationml.notesSlide+xml" PartName="/ppt/notesSlides/notesSlide75.xml"/>
  <Override ContentType="application/vnd.openxmlformats-officedocument.presentationml.notesSlide+xml" PartName="/ppt/notesSlides/notesSlide76.xml"/>
  <Override ContentType="application/vnd.openxmlformats-officedocument.presentationml.notesSlide+xml" PartName="/ppt/notesSlides/notesSlide77.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app.xml" Type="http://schemas.openxmlformats.org/officeDocument/2006/relationships/extended-properties" Id="rId4"></Relationship><Relationship Target="docProps/core.xml" Type="http://schemas.openxmlformats.org/package/2006/relationships/metadata/core-properties" Id="rId5"></Relationship></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autoCompressPictures="0">
  <p:sldMasterIdLst>
    <p:sldMasterId id="2147483648" r:id="rId1"/>
  </p:sldMasterIdLst>
  <p:notesMasterIdLst>
    <p:notesMasterId r:id="rId90"/>
  </p:notesMasterIdLst>
  <p:handoutMasterIdLst>
    <p:handoutMasterId r:id="rId91"/>
  </p:handoutMasterIdLst>
  <p:sldIdLst>
    <p:sldId id="316" r:id="rId2"/>
    <p:sldId id="373" r:id="rId3"/>
    <p:sldId id="632" r:id="rId4"/>
    <p:sldId id="681" r:id="rId5"/>
    <p:sldId id="682" r:id="rId6"/>
    <p:sldId id="554" r:id="rId7"/>
    <p:sldId id="553" r:id="rId8"/>
    <p:sldId id="465" r:id="rId9"/>
    <p:sldId id="568" r:id="rId10"/>
    <p:sldId id="683" r:id="rId11"/>
    <p:sldId id="453" r:id="rId12"/>
    <p:sldId id="555" r:id="rId13"/>
    <p:sldId id="602" r:id="rId14"/>
    <p:sldId id="670" r:id="rId15"/>
    <p:sldId id="455" r:id="rId16"/>
    <p:sldId id="684" r:id="rId17"/>
    <p:sldId id="610" r:id="rId18"/>
    <p:sldId id="611" r:id="rId19"/>
    <p:sldId id="612" r:id="rId20"/>
    <p:sldId id="621" r:id="rId21"/>
    <p:sldId id="614" r:id="rId22"/>
    <p:sldId id="615" r:id="rId23"/>
    <p:sldId id="616" r:id="rId24"/>
    <p:sldId id="617" r:id="rId25"/>
    <p:sldId id="535" r:id="rId26"/>
    <p:sldId id="619" r:id="rId27"/>
    <p:sldId id="620" r:id="rId28"/>
    <p:sldId id="604" r:id="rId29"/>
    <p:sldId id="685" r:id="rId30"/>
    <p:sldId id="603" r:id="rId31"/>
    <p:sldId id="398" r:id="rId32"/>
    <p:sldId id="399" r:id="rId33"/>
    <p:sldId id="467" r:id="rId34"/>
    <p:sldId id="643" r:id="rId35"/>
    <p:sldId id="401" r:id="rId36"/>
    <p:sldId id="635" r:id="rId37"/>
    <p:sldId id="496" r:id="rId38"/>
    <p:sldId id="636" r:id="rId39"/>
    <p:sldId id="497" r:id="rId40"/>
    <p:sldId id="601" r:id="rId41"/>
    <p:sldId id="686" r:id="rId42"/>
    <p:sldId id="481" r:id="rId43"/>
    <p:sldId id="485" r:id="rId44"/>
    <p:sldId id="596" r:id="rId45"/>
    <p:sldId id="597" r:id="rId46"/>
    <p:sldId id="480" r:id="rId47"/>
    <p:sldId id="484" r:id="rId48"/>
    <p:sldId id="487" r:id="rId49"/>
    <p:sldId id="690" r:id="rId50"/>
    <p:sldId id="489" r:id="rId51"/>
    <p:sldId id="674" r:id="rId52"/>
    <p:sldId id="678" r:id="rId53"/>
    <p:sldId id="673" r:id="rId54"/>
    <p:sldId id="585" r:id="rId55"/>
    <p:sldId id="419" r:id="rId56"/>
    <p:sldId id="423" r:id="rId57"/>
    <p:sldId id="424" r:id="rId58"/>
    <p:sldId id="590" r:id="rId59"/>
    <p:sldId id="427" r:id="rId60"/>
    <p:sldId id="429" r:id="rId61"/>
    <p:sldId id="430" r:id="rId62"/>
    <p:sldId id="431" r:id="rId63"/>
    <p:sldId id="432" r:id="rId64"/>
    <p:sldId id="647" r:id="rId65"/>
    <p:sldId id="648" r:id="rId66"/>
    <p:sldId id="649" r:id="rId67"/>
    <p:sldId id="650" r:id="rId68"/>
    <p:sldId id="651" r:id="rId69"/>
    <p:sldId id="693" r:id="rId70"/>
    <p:sldId id="653" r:id="rId71"/>
    <p:sldId id="654" r:id="rId72"/>
    <p:sldId id="671" r:id="rId73"/>
    <p:sldId id="656" r:id="rId74"/>
    <p:sldId id="657" r:id="rId75"/>
    <p:sldId id="659" r:id="rId76"/>
    <p:sldId id="661" r:id="rId77"/>
    <p:sldId id="692" r:id="rId78"/>
    <p:sldId id="663" r:id="rId79"/>
    <p:sldId id="664" r:id="rId80"/>
    <p:sldId id="694" r:id="rId81"/>
    <p:sldId id="666" r:id="rId82"/>
    <p:sldId id="665" r:id="rId83"/>
    <p:sldId id="672" r:id="rId84"/>
    <p:sldId id="668" r:id="rId85"/>
    <p:sldId id="669" r:id="rId86"/>
    <p:sldId id="688" r:id="rId87"/>
    <p:sldId id="640" r:id="rId88"/>
    <p:sldId id="365" r:id="rId8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3BC45"/>
    <a:srgbClr val="F5ECCF"/>
    <a:srgbClr val="F8E2D0"/>
    <a:srgbClr val="EC9B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1" autoAdjust="0"/>
    <p:restoredTop sz="75725" autoAdjust="0"/>
  </p:normalViewPr>
  <p:slideViewPr>
    <p:cSldViewPr snapToGrid="0">
      <p:cViewPr varScale="1">
        <p:scale>
          <a:sx n="56" d="100"/>
          <a:sy n="56" d="100"/>
        </p:scale>
        <p:origin x="1212" y="60"/>
      </p:cViewPr>
      <p:guideLst>
        <p:guide orient="horz" pos="2160"/>
        <p:guide pos="3840"/>
      </p:guideLst>
    </p:cSldViewPr>
  </p:slideViewPr>
  <p:outlineViewPr>
    <p:cViewPr>
      <p:scale>
        <a:sx n="33" d="100"/>
        <a:sy n="33" d="100"/>
      </p:scale>
      <p:origin x="0" y="-20026"/>
    </p:cViewPr>
  </p:outlineViewPr>
  <p:notesTextViewPr>
    <p:cViewPr>
      <p:scale>
        <a:sx n="75" d="100"/>
        <a:sy n="75" d="100"/>
      </p:scale>
      <p:origin x="0" y="0"/>
    </p:cViewPr>
  </p:notesTextViewPr>
  <p:sorterViewPr>
    <p:cViewPr varScale="1">
      <p:scale>
        <a:sx n="1" d="1"/>
        <a:sy n="1" d="1"/>
      </p:scale>
      <p:origin x="0" y="0"/>
    </p:cViewPr>
  </p:sorterViewPr>
  <p:notesViewPr>
    <p:cSldViewPr snapToGrid="0">
      <p:cViewPr varScale="1">
        <p:scale>
          <a:sx n="56" d="100"/>
          <a:sy n="56" d="100"/>
        </p:scale>
        <p:origin x="2850" y="84"/>
      </p:cViewPr>
      <p:guideLst/>
    </p:cSldViewPr>
  </p:notesViewPr>
  <p:gridSpacing cx="76200" cy="76200"/>
</p:viewPr>
</file>

<file path=ppt/_rels/presentation.xml.rels><?xml version="1.0" encoding="UTF-8" ?><Relationships xmlns="http://schemas.openxmlformats.org/package/2006/relationships"><Relationship Target="slides/slide25.xml" Type="http://schemas.openxmlformats.org/officeDocument/2006/relationships/slide" Id="rId26"></Relationship><Relationship Target="slides/slide20.xml" Type="http://schemas.openxmlformats.org/officeDocument/2006/relationships/slide" Id="rId21"></Relationship><Relationship Target="slides/slide33.xml" Type="http://schemas.openxmlformats.org/officeDocument/2006/relationships/slide" Id="rId34"></Relationship><Relationship Target="slides/slide41.xml" Type="http://schemas.openxmlformats.org/officeDocument/2006/relationships/slide" Id="rId42"></Relationship><Relationship Target="slides/slide46.xml" Type="http://schemas.openxmlformats.org/officeDocument/2006/relationships/slide" Id="rId47"></Relationship><Relationship Target="slides/slide49.xml" Type="http://schemas.openxmlformats.org/officeDocument/2006/relationships/slide" Id="rId50"></Relationship><Relationship Target="slides/slide54.xml" Type="http://schemas.openxmlformats.org/officeDocument/2006/relationships/slide" Id="rId55"></Relationship><Relationship Target="slides/slide62.xml" Type="http://schemas.openxmlformats.org/officeDocument/2006/relationships/slide" Id="rId63"></Relationship><Relationship Target="slides/slide67.xml" Type="http://schemas.openxmlformats.org/officeDocument/2006/relationships/slide" Id="rId68"></Relationship><Relationship Target="slides/slide75.xml" Type="http://schemas.openxmlformats.org/officeDocument/2006/relationships/slide" Id="rId76"></Relationship><Relationship Target="slides/slide83.xml" Type="http://schemas.openxmlformats.org/officeDocument/2006/relationships/slide" Id="rId84"></Relationship><Relationship Target="slides/slide88.xml" Type="http://schemas.openxmlformats.org/officeDocument/2006/relationships/slide" Id="rId89"></Relationship><Relationship Target="revisionInfo.xml" Type="http://schemas.microsoft.com/office/2015/10/relationships/revisionInfo" Id="rId97"></Relationship><Relationship Target="slides/slide6.xml" Type="http://schemas.openxmlformats.org/officeDocument/2006/relationships/slide" Id="rId7"></Relationship><Relationship Target="slides/slide70.xml" Type="http://schemas.openxmlformats.org/officeDocument/2006/relationships/slide" Id="rId71"></Relationship><Relationship Target="commentAuthors.xml" Type="http://schemas.openxmlformats.org/officeDocument/2006/relationships/commentAuthors" Id="rId92"></Relationship><Relationship Target="slides/slide1.xml" Type="http://schemas.openxmlformats.org/officeDocument/2006/relationships/slide" Id="rId2"></Relationship><Relationship Target="slides/slide15.xml" Type="http://schemas.openxmlformats.org/officeDocument/2006/relationships/slide" Id="rId16"></Relationship><Relationship Target="slides/slide28.xml" Type="http://schemas.openxmlformats.org/officeDocument/2006/relationships/slide" Id="rId29"></Relationship><Relationship Target="slides/slide10.xml" Type="http://schemas.openxmlformats.org/officeDocument/2006/relationships/slide" Id="rId11"></Relationship><Relationship Target="slides/slide23.xml" Type="http://schemas.openxmlformats.org/officeDocument/2006/relationships/slide" Id="rId24"></Relationship><Relationship Target="slides/slide31.xml" Type="http://schemas.openxmlformats.org/officeDocument/2006/relationships/slide" Id="rId32"></Relationship><Relationship Target="slides/slide36.xml" Type="http://schemas.openxmlformats.org/officeDocument/2006/relationships/slide" Id="rId37"></Relationship><Relationship Target="slides/slide39.xml" Type="http://schemas.openxmlformats.org/officeDocument/2006/relationships/slide" Id="rId40"></Relationship><Relationship Target="slides/slide44.xml" Type="http://schemas.openxmlformats.org/officeDocument/2006/relationships/slide" Id="rId45"></Relationship><Relationship Target="slides/slide52.xml" Type="http://schemas.openxmlformats.org/officeDocument/2006/relationships/slide" Id="rId53"></Relationship><Relationship Target="slides/slide57.xml" Type="http://schemas.openxmlformats.org/officeDocument/2006/relationships/slide" Id="rId58"></Relationship><Relationship Target="slides/slide65.xml" Type="http://schemas.openxmlformats.org/officeDocument/2006/relationships/slide" Id="rId66"></Relationship><Relationship Target="slides/slide73.xml" Type="http://schemas.openxmlformats.org/officeDocument/2006/relationships/slide" Id="rId74"></Relationship><Relationship Target="slides/slide78.xml" Type="http://schemas.openxmlformats.org/officeDocument/2006/relationships/slide" Id="rId79"></Relationship><Relationship Target="slides/slide86.xml" Type="http://schemas.openxmlformats.org/officeDocument/2006/relationships/slide" Id="rId87"></Relationship><Relationship Target="slides/slide4.xml" Type="http://schemas.openxmlformats.org/officeDocument/2006/relationships/slide" Id="rId5"></Relationship><Relationship Target="slides/slide60.xml" Type="http://schemas.openxmlformats.org/officeDocument/2006/relationships/slide" Id="rId61"></Relationship><Relationship Target="slides/slide81.xml" Type="http://schemas.openxmlformats.org/officeDocument/2006/relationships/slide" Id="rId82"></Relationship><Relationship Target="notesMasters/notesMaster1.xml" Type="http://schemas.openxmlformats.org/officeDocument/2006/relationships/notesMaster" Id="rId90"></Relationship><Relationship Target="theme/theme1.xml" Type="http://schemas.openxmlformats.org/officeDocument/2006/relationships/theme" Id="rId95"></Relationship><Relationship Target="slides/slide18.xml" Type="http://schemas.openxmlformats.org/officeDocument/2006/relationships/slide" Id="rId19"></Relationship><Relationship Target="slides/slide13.xml" Type="http://schemas.openxmlformats.org/officeDocument/2006/relationships/slide" Id="rId14"></Relationship><Relationship Target="slides/slide21.xml" Type="http://schemas.openxmlformats.org/officeDocument/2006/relationships/slide" Id="rId22"></Relationship><Relationship Target="slides/slide26.xml" Type="http://schemas.openxmlformats.org/officeDocument/2006/relationships/slide" Id="rId27"></Relationship><Relationship Target="slides/slide29.xml" Type="http://schemas.openxmlformats.org/officeDocument/2006/relationships/slide" Id="rId30"></Relationship><Relationship Target="slides/slide34.xml" Type="http://schemas.openxmlformats.org/officeDocument/2006/relationships/slide" Id="rId35"></Relationship><Relationship Target="slides/slide42.xml" Type="http://schemas.openxmlformats.org/officeDocument/2006/relationships/slide" Id="rId43"></Relationship><Relationship Target="slides/slide47.xml" Type="http://schemas.openxmlformats.org/officeDocument/2006/relationships/slide" Id="rId48"></Relationship><Relationship Target="slides/slide55.xml" Type="http://schemas.openxmlformats.org/officeDocument/2006/relationships/slide" Id="rId56"></Relationship><Relationship Target="slides/slide63.xml" Type="http://schemas.openxmlformats.org/officeDocument/2006/relationships/slide" Id="rId64"></Relationship><Relationship Target="slides/slide68.xml" Type="http://schemas.openxmlformats.org/officeDocument/2006/relationships/slide" Id="rId69"></Relationship><Relationship Target="slides/slide76.xml" Type="http://schemas.openxmlformats.org/officeDocument/2006/relationships/slide" Id="rId77"></Relationship><Relationship Target="slides/slide7.xml" Type="http://schemas.openxmlformats.org/officeDocument/2006/relationships/slide" Id="rId8"></Relationship><Relationship Target="slides/slide50.xml" Type="http://schemas.openxmlformats.org/officeDocument/2006/relationships/slide" Id="rId51"></Relationship><Relationship Target="slides/slide71.xml" Type="http://schemas.openxmlformats.org/officeDocument/2006/relationships/slide" Id="rId72"></Relationship><Relationship Target="slides/slide79.xml" Type="http://schemas.openxmlformats.org/officeDocument/2006/relationships/slide" Id="rId80"></Relationship><Relationship Target="slides/slide84.xml" Type="http://schemas.openxmlformats.org/officeDocument/2006/relationships/slide" Id="rId85"></Relationship><Relationship Target="presProps.xml" Type="http://schemas.openxmlformats.org/officeDocument/2006/relationships/presProps" Id="rId93"></Relationship><Relationship Target="slides/slide2.xml" Type="http://schemas.openxmlformats.org/officeDocument/2006/relationships/slide" Id="rId3"></Relationship><Relationship Target="slides/slide11.xml" Type="http://schemas.openxmlformats.org/officeDocument/2006/relationships/slide" Id="rId12"></Relationship><Relationship Target="slides/slide16.xml" Type="http://schemas.openxmlformats.org/officeDocument/2006/relationships/slide" Id="rId17"></Relationship><Relationship Target="slides/slide24.xml" Type="http://schemas.openxmlformats.org/officeDocument/2006/relationships/slide" Id="rId25"></Relationship><Relationship Target="slides/slide32.xml" Type="http://schemas.openxmlformats.org/officeDocument/2006/relationships/slide" Id="rId33"></Relationship><Relationship Target="slides/slide37.xml" Type="http://schemas.openxmlformats.org/officeDocument/2006/relationships/slide" Id="rId38"></Relationship><Relationship Target="slides/slide45.xml" Type="http://schemas.openxmlformats.org/officeDocument/2006/relationships/slide" Id="rId46"></Relationship><Relationship Target="slides/slide58.xml" Type="http://schemas.openxmlformats.org/officeDocument/2006/relationships/slide" Id="rId59"></Relationship><Relationship Target="slides/slide66.xml" Type="http://schemas.openxmlformats.org/officeDocument/2006/relationships/slide" Id="rId67"></Relationship><Relationship Target="slides/slide19.xml" Type="http://schemas.openxmlformats.org/officeDocument/2006/relationships/slide" Id="rId20"></Relationship><Relationship Target="slides/slide40.xml" Type="http://schemas.openxmlformats.org/officeDocument/2006/relationships/slide" Id="rId41"></Relationship><Relationship Target="slides/slide53.xml" Type="http://schemas.openxmlformats.org/officeDocument/2006/relationships/slide" Id="rId54"></Relationship><Relationship Target="slides/slide61.xml" Type="http://schemas.openxmlformats.org/officeDocument/2006/relationships/slide" Id="rId62"></Relationship><Relationship Target="slides/slide69.xml" Type="http://schemas.openxmlformats.org/officeDocument/2006/relationships/slide" Id="rId70"></Relationship><Relationship Target="slides/slide74.xml" Type="http://schemas.openxmlformats.org/officeDocument/2006/relationships/slide" Id="rId75"></Relationship><Relationship Target="slides/slide82.xml" Type="http://schemas.openxmlformats.org/officeDocument/2006/relationships/slide" Id="rId83"></Relationship><Relationship Target="slides/slide87.xml" Type="http://schemas.openxmlformats.org/officeDocument/2006/relationships/slide" Id="rId88"></Relationship><Relationship Target="handoutMasters/handoutMaster1.xml" Type="http://schemas.openxmlformats.org/officeDocument/2006/relationships/handoutMaster" Id="rId91"></Relationship><Relationship Target="tableStyles.xml" Type="http://schemas.openxmlformats.org/officeDocument/2006/relationships/tableStyles" Id="rId96"></Relationship><Relationship Target="slideMasters/slideMaster1.xml" Type="http://schemas.openxmlformats.org/officeDocument/2006/relationships/slideMaster" Id="rId1"></Relationship><Relationship Target="slides/slide5.xml" Type="http://schemas.openxmlformats.org/officeDocument/2006/relationships/slide" Id="rId6"></Relationship><Relationship Target="slides/slide14.xml" Type="http://schemas.openxmlformats.org/officeDocument/2006/relationships/slide" Id="rId15"></Relationship><Relationship Target="slides/slide22.xml" Type="http://schemas.openxmlformats.org/officeDocument/2006/relationships/slide" Id="rId23"></Relationship><Relationship Target="slides/slide27.xml" Type="http://schemas.openxmlformats.org/officeDocument/2006/relationships/slide" Id="rId28"></Relationship><Relationship Target="slides/slide35.xml" Type="http://schemas.openxmlformats.org/officeDocument/2006/relationships/slide" Id="rId36"></Relationship><Relationship Target="slides/slide48.xml" Type="http://schemas.openxmlformats.org/officeDocument/2006/relationships/slide" Id="rId49"></Relationship><Relationship Target="slides/slide56.xml" Type="http://schemas.openxmlformats.org/officeDocument/2006/relationships/slide" Id="rId57"></Relationship><Relationship Target="slides/slide9.xml" Type="http://schemas.openxmlformats.org/officeDocument/2006/relationships/slide" Id="rId10"></Relationship><Relationship Target="slides/slide30.xml" Type="http://schemas.openxmlformats.org/officeDocument/2006/relationships/slide" Id="rId31"></Relationship><Relationship Target="slides/slide43.xml" Type="http://schemas.openxmlformats.org/officeDocument/2006/relationships/slide" Id="rId44"></Relationship><Relationship Target="slides/slide51.xml" Type="http://schemas.openxmlformats.org/officeDocument/2006/relationships/slide" Id="rId52"></Relationship><Relationship Target="slides/slide59.xml" Type="http://schemas.openxmlformats.org/officeDocument/2006/relationships/slide" Id="rId60"></Relationship><Relationship Target="slides/slide64.xml" Type="http://schemas.openxmlformats.org/officeDocument/2006/relationships/slide" Id="rId65"></Relationship><Relationship Target="slides/slide72.xml" Type="http://schemas.openxmlformats.org/officeDocument/2006/relationships/slide" Id="rId73"></Relationship><Relationship Target="slides/slide77.xml" Type="http://schemas.openxmlformats.org/officeDocument/2006/relationships/slide" Id="rId78"></Relationship><Relationship Target="slides/slide80.xml" Type="http://schemas.openxmlformats.org/officeDocument/2006/relationships/slide" Id="rId81"></Relationship><Relationship Target="slides/slide85.xml" Type="http://schemas.openxmlformats.org/officeDocument/2006/relationships/slide" Id="rId86"></Relationship><Relationship Target="viewProps.xml" Type="http://schemas.openxmlformats.org/officeDocument/2006/relationships/viewProps" Id="rId94"></Relationship><Relationship Target="slides/slide3.xml" Type="http://schemas.openxmlformats.org/officeDocument/2006/relationships/slide" Id="rId4"></Relationship><Relationship Target="slides/slide8.xml" Type="http://schemas.openxmlformats.org/officeDocument/2006/relationships/slide" Id="rId9"></Relationship><Relationship Target="slides/slide12.xml" Type="http://schemas.openxmlformats.org/officeDocument/2006/relationships/slide" Id="rId13"></Relationship><Relationship Target="slides/slide17.xml" Type="http://schemas.openxmlformats.org/officeDocument/2006/relationships/slide" Id="rId18"></Relationship><Relationship Target="slides/slide38.xml" Type="http://schemas.openxmlformats.org/officeDocument/2006/relationships/slide" Id="rId39"></Relationship></Relationships>
</file>

<file path=ppt/charts/_rels/chart1.xml.rels><?xml version="1.0" encoding="UTF-8" ?><Relationships xmlns="http://schemas.openxmlformats.org/package/2006/relationships"><Relationship Target="colors1.xml" Type="http://schemas.microsoft.com/office/2011/relationships/chartColorStyle" Id="rId2"></Relationship><Relationship Target="style1.xml" Type="http://schemas.microsoft.com/office/2011/relationships/chartStyle" Id="rId1"></Relationship></Relationships>
</file>

<file path=ppt/charts/_rels/chart2.xml.rels><?xml version="1.0" encoding="UTF-8" ?><Relationships xmlns="http://schemas.openxmlformats.org/package/2006/relationships"><Relationship Target="colors2.xml" Type="http://schemas.microsoft.com/office/2011/relationships/chartColorStyle" Id="rId2"></Relationship><Relationship Target="style2.xml" Type="http://schemas.microsoft.com/office/2011/relationships/chartStyle" Id="rId1"></Relationship></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U.S. Number of Homeless Children/Youth</a:t>
            </a:r>
            <a:r>
              <a:rPr lang="en-US" b="1" baseline="0" dirty="0"/>
              <a:t> Enrolled in Public School by Year</a:t>
            </a:r>
            <a:endParaRPr lang="en-US"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dLbl>
              <c:idx val="2"/>
              <c:layout>
                <c:manualLayout>
                  <c:x val="-2.870187520424661E-3"/>
                  <c:y val="6.8117552659695746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4F9-4434-B56A-72FB080AAA7D}"/>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'United States'!$B$5:$D$5</c:f>
              <c:numCache>
                <c:formatCode>_(* #,##0_);_(* \(#,##0\);_(* "-"??_);_(@_)</c:formatCode>
                <c:ptCount val="3"/>
                <c:pt idx="0">
                  <c:v>1298450</c:v>
                </c:pt>
                <c:pt idx="1">
                  <c:v>1260491</c:v>
                </c:pt>
                <c:pt idx="2">
                  <c:v>1304446</c:v>
                </c:pt>
              </c:numCache>
            </c:numRef>
          </c:val>
          <c:extLst xmlns:c16r2="http://schemas.microsoft.com/office/drawing/2015/06/chart">
            <c:ext xmlns:c16="http://schemas.microsoft.com/office/drawing/2014/chart" uri="{C3380CC4-5D6E-409C-BE32-E72D297353CC}">
              <c16:uniqueId val="{00000001-24F9-4434-B56A-72FB080AAA7D}"/>
            </c:ext>
            <c:ext xmlns:c15="http://schemas.microsoft.com/office/drawing/2012/chart" uri="{02D57815-91ED-43cb-92C2-25804820EDAC}">
              <c15:filteredSeriesTitle>
                <c15:tx>
                  <c:strRef>
                    <c:extLst xmlns:c16r2="http://schemas.microsoft.com/office/drawing/2015/06/chart" xmlns:c16="http://schemas.microsoft.com/office/drawing/2014/chart">
                      <c:ext uri="{02D57815-91ED-43cb-92C2-25804820EDAC}">
                        <c15:formulaRef>
                          <c15:sqref>'United States'!$A$5</c15:sqref>
                        </c15:formulaRef>
                      </c:ext>
                    </c:extLst>
                    <c:strCache>
                      <c:ptCount val="1"/>
                      <c:pt idx="0">
                        <c:v>United States</c:v>
                      </c:pt>
                    </c:strCache>
                  </c:strRef>
                </c15:tx>
              </c15:filteredSeriesTitle>
            </c:ext>
            <c:ext xmlns:c15="http://schemas.microsoft.com/office/drawing/2012/chart" uri="{02D57815-91ED-43cb-92C2-25804820EDAC}">
              <c15:filteredCategoryTitle>
                <c15:cat>
                  <c:strRef>
                    <c:extLst xmlns:c16r2="http://schemas.microsoft.com/office/drawing/2015/06/chart">
                      <c:ext uri="{02D57815-91ED-43cb-92C2-25804820EDAC}">
                        <c15:formulaRef>
                          <c15:sqref>'United States'!$B$4:$D$4</c15:sqref>
                        </c15:formulaRef>
                      </c:ext>
                    </c:extLst>
                    <c:strCache>
                      <c:ptCount val="3"/>
                      <c:pt idx="0">
                        <c:v>2013-14</c:v>
                      </c:pt>
                      <c:pt idx="1">
                        <c:v>2014-15</c:v>
                      </c:pt>
                      <c:pt idx="2">
                        <c:v>2015-16</c:v>
                      </c:pt>
                    </c:strCache>
                  </c:strRef>
                </c15:cat>
              </c15:filteredCategoryTitle>
            </c:ext>
          </c:extLst>
        </c:ser>
        <c:dLbls>
          <c:dLblPos val="outEnd"/>
          <c:showLegendKey val="0"/>
          <c:showVal val="1"/>
          <c:showCatName val="0"/>
          <c:showSerName val="0"/>
          <c:showPercent val="0"/>
          <c:showBubbleSize val="0"/>
        </c:dLbls>
        <c:gapWidth val="219"/>
        <c:overlap val="-27"/>
        <c:axId val="144421960"/>
        <c:axId val="144103448"/>
      </c:barChart>
      <c:catAx>
        <c:axId val="144421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4103448"/>
        <c:crosses val="autoZero"/>
        <c:auto val="1"/>
        <c:lblAlgn val="ctr"/>
        <c:lblOffset val="100"/>
        <c:noMultiLvlLbl val="0"/>
      </c:catAx>
      <c:valAx>
        <c:axId val="144103448"/>
        <c:scaling>
          <c:orientation val="minMax"/>
          <c:min val="5000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44421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mn-lt"/>
                <a:ea typeface="+mn-ea"/>
                <a:cs typeface="+mn-cs"/>
              </a:defRPr>
            </a:pPr>
            <a:r>
              <a:rPr lang="en-US" sz="1200" b="1" dirty="0">
                <a:solidFill>
                  <a:schemeClr val="accent4">
                    <a:lumMod val="75000"/>
                  </a:schemeClr>
                </a:solidFill>
              </a:rPr>
              <a:t>Percentage of Homeless</a:t>
            </a:r>
            <a:r>
              <a:rPr lang="en-US" sz="1200" b="1" baseline="0" dirty="0">
                <a:solidFill>
                  <a:schemeClr val="accent4">
                    <a:lumMod val="75000"/>
                  </a:schemeClr>
                </a:solidFill>
              </a:rPr>
              <a:t> Children/Youth Enrolled in Public Schools by Type of Primary Nighttime Residence, 2015-16</a:t>
            </a:r>
            <a:endParaRPr lang="en-US" sz="1200" b="1" dirty="0">
              <a:solidFill>
                <a:schemeClr val="accent4">
                  <a:lumMod val="75000"/>
                </a:schemeClr>
              </a:solidFill>
            </a:endParaRPr>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1-6018-4D67-9AFF-4EA2DA68003B}"/>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6018-4D67-9AFF-4EA2DA68003B}"/>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6018-4D67-9AFF-4EA2DA68003B}"/>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6018-4D67-9AFF-4EA2DA68003B}"/>
              </c:ext>
            </c:extLst>
          </c:dPt>
          <c:dLbls>
            <c:dLbl>
              <c:idx val="0"/>
              <c:layout>
                <c:manualLayout>
                  <c:x val="-0.13909883345240398"/>
                  <c:y val="-0.18905018142324687"/>
                </c:manualLayout>
              </c:layout>
              <c:tx>
                <c:rich>
                  <a:bodyPr/>
                  <a:lstStyle/>
                  <a:p>
                    <a:fld id="{EA43F6B5-9608-422E-A02F-D15A4064B836}" type="CATEGORYNAME">
                      <a:rPr lang="en-US" sz="1400" b="1"/>
                      <a:pPr/>
                      <a:t>[CATEGORY NAME]</a:t>
                    </a:fld>
                    <a:r>
                      <a:rPr lang="en-US" sz="1400" b="1" baseline="0" dirty="0"/>
                      <a:t>
</a:t>
                    </a:r>
                    <a:fld id="{60D414F0-9DE3-4F34-8888-5989EEA047F6}" type="PERCENTAGE">
                      <a:rPr lang="en-US" sz="1400" b="1" baseline="0"/>
                      <a:pPr/>
                      <a:t>[PERCENTAGE]</a:t>
                    </a:fld>
                    <a:endParaRPr lang="en-US" sz="1400" b="1" baseline="0" dirty="0"/>
                  </a:p>
                </c:rich>
              </c:tx>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6018-4D67-9AFF-4EA2DA68003B}"/>
                </c:ext>
                <c:ext xmlns:c15="http://schemas.microsoft.com/office/drawing/2012/chart" uri="{CE6537A1-D6FC-4f65-9D91-7224C49458BB}">
                  <c15:dlblFieldTable/>
                  <c15:showDataLabelsRange val="0"/>
                </c:ext>
              </c:extLst>
            </c:dLbl>
            <c:dLbl>
              <c:idx val="2"/>
              <c:layout>
                <c:manualLayout>
                  <c:x val="7.631483447803121E-2"/>
                  <c:y val="-1.4293683508997112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6018-4D67-9AFF-4EA2DA68003B}"/>
                </c:ext>
                <c:ext xmlns:c15="http://schemas.microsoft.com/office/drawing/2012/chart" uri="{CE6537A1-D6FC-4f65-9D91-7224C49458BB}"/>
              </c:extLst>
            </c:dLbl>
            <c:dLbl>
              <c:idx val="3"/>
              <c:layout>
                <c:manualLayout>
                  <c:x val="0.25414691489878644"/>
                  <c:y val="1.0590674598277096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6018-4D67-9AFF-4EA2DA68003B}"/>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val>
            <c:numRef>
              <c:f>'United States'!$B$32:$B$35</c:f>
              <c:numCache>
                <c:formatCode>0%</c:formatCode>
                <c:ptCount val="4"/>
                <c:pt idx="0">
                  <c:v>0.75800000000000001</c:v>
                </c:pt>
                <c:pt idx="1">
                  <c:v>0.14399999999999999</c:v>
                </c:pt>
                <c:pt idx="2">
                  <c:v>6.5000000000000002E-2</c:v>
                </c:pt>
                <c:pt idx="3">
                  <c:v>3.3000000000000002E-2</c:v>
                </c:pt>
              </c:numCache>
            </c:numRef>
          </c:val>
          <c:extLst xmlns:c16r2="http://schemas.microsoft.com/office/drawing/2015/06/chart">
            <c:ext xmlns:c16="http://schemas.microsoft.com/office/drawing/2014/chart" uri="{C3380CC4-5D6E-409C-BE32-E72D297353CC}">
              <c16:uniqueId val="{00000008-6018-4D67-9AFF-4EA2DA68003B}"/>
            </c:ext>
            <c:ext xmlns:c15="http://schemas.microsoft.com/office/drawing/2012/chart" uri="{02D57815-91ED-43cb-92C2-25804820EDAC}">
              <c15:filteredCategoryTitle>
                <c15:cat>
                  <c:strRef>
                    <c:extLst xmlns:c16r2="http://schemas.microsoft.com/office/drawing/2015/06/chart" xmlns:c16="http://schemas.microsoft.com/office/drawing/2014/chart">
                      <c:ext uri="{02D57815-91ED-43cb-92C2-25804820EDAC}">
                        <c15:formulaRef>
                          <c15:sqref>'United States'!$A$32:$A$35</c15:sqref>
                        </c15:formulaRef>
                      </c:ext>
                    </c:extLst>
                    <c:strCache>
                      <c:ptCount val="4"/>
                      <c:pt idx="0">
                        <c:v>Doubled-Up </c:v>
                      </c:pt>
                      <c:pt idx="1">
                        <c:v>Shelters, Transitional Housing, Awaiting Foster Care</c:v>
                      </c:pt>
                      <c:pt idx="2">
                        <c:v>Hotels/Motels</c:v>
                      </c:pt>
                      <c:pt idx="3">
                        <c:v>Unsheltered</c:v>
                      </c:pt>
                    </c:strCache>
                  </c:strRef>
                </c15:cat>
              </c15:filteredCategoryTitle>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7AC0AE-9711-4DE1-8745-321EEB084D5B}"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61CDBA9F-6660-4FDC-9942-620A0EFFAAC4}">
      <dgm:prSet phldrT="[Text]"/>
      <dgm:spPr/>
      <dgm:t>
        <a:bodyPr/>
        <a:lstStyle/>
        <a:p>
          <a:r>
            <a:rPr lang="en-US" b="1" dirty="0">
              <a:solidFill>
                <a:schemeClr val="tx1"/>
              </a:solidFill>
            </a:rPr>
            <a:t>1</a:t>
          </a:r>
        </a:p>
      </dgm:t>
    </dgm:pt>
    <dgm:pt modelId="{9E19F777-E9EA-4952-8FAA-3E17B94C28C3}" type="parTrans" cxnId="{97129C13-9E49-4EA0-AE68-2410406665DF}">
      <dgm:prSet/>
      <dgm:spPr/>
      <dgm:t>
        <a:bodyPr/>
        <a:lstStyle/>
        <a:p>
          <a:endParaRPr lang="en-US"/>
        </a:p>
      </dgm:t>
    </dgm:pt>
    <dgm:pt modelId="{744277DC-0D28-47CF-AA8D-C548142FE315}" type="sibTrans" cxnId="{97129C13-9E49-4EA0-AE68-2410406665DF}">
      <dgm:prSet/>
      <dgm:spPr/>
      <dgm:t>
        <a:bodyPr/>
        <a:lstStyle/>
        <a:p>
          <a:endParaRPr lang="en-US"/>
        </a:p>
      </dgm:t>
    </dgm:pt>
    <dgm:pt modelId="{3677B1F9-8FCE-4A4C-98B0-4E10D298C6D0}">
      <dgm:prSet phldrT="[Text]"/>
      <dgm:spPr/>
      <dgm:t>
        <a:bodyPr/>
        <a:lstStyle/>
        <a:p>
          <a:r>
            <a:rPr lang="en-US" dirty="0">
              <a:solidFill>
                <a:schemeClr val="tx1"/>
              </a:solidFill>
            </a:rPr>
            <a:t>Introducing the McKinney-Vento Act</a:t>
          </a:r>
        </a:p>
      </dgm:t>
    </dgm:pt>
    <dgm:pt modelId="{D3DFD573-9F2F-4343-B5DF-43A85107C5F1}" type="parTrans" cxnId="{08EBA660-E397-4CBF-BFBC-C7C5EC7F62E5}">
      <dgm:prSet/>
      <dgm:spPr/>
      <dgm:t>
        <a:bodyPr/>
        <a:lstStyle/>
        <a:p>
          <a:endParaRPr lang="en-US"/>
        </a:p>
      </dgm:t>
    </dgm:pt>
    <dgm:pt modelId="{1B2C6705-C35C-4811-9176-A1E4CFB6820F}" type="sibTrans" cxnId="{08EBA660-E397-4CBF-BFBC-C7C5EC7F62E5}">
      <dgm:prSet/>
      <dgm:spPr/>
      <dgm:t>
        <a:bodyPr/>
        <a:lstStyle/>
        <a:p>
          <a:endParaRPr lang="en-US"/>
        </a:p>
      </dgm:t>
    </dgm:pt>
    <dgm:pt modelId="{2DE82872-BB45-468F-AF28-39EA670BE676}">
      <dgm:prSet phldrT="[Text]"/>
      <dgm:spPr/>
      <dgm:t>
        <a:bodyPr/>
        <a:lstStyle/>
        <a:p>
          <a:r>
            <a:rPr lang="en-US" b="1" dirty="0">
              <a:solidFill>
                <a:schemeClr val="tx1"/>
              </a:solidFill>
            </a:rPr>
            <a:t>2</a:t>
          </a:r>
        </a:p>
      </dgm:t>
    </dgm:pt>
    <dgm:pt modelId="{45B5C446-A20F-41D7-8D46-BDD56F199B91}" type="parTrans" cxnId="{418DA715-83D2-429E-88DC-83313332E91F}">
      <dgm:prSet/>
      <dgm:spPr/>
      <dgm:t>
        <a:bodyPr/>
        <a:lstStyle/>
        <a:p>
          <a:endParaRPr lang="en-US"/>
        </a:p>
      </dgm:t>
    </dgm:pt>
    <dgm:pt modelId="{EAF1E26B-1849-422D-B650-23A33BDA746E}" type="sibTrans" cxnId="{418DA715-83D2-429E-88DC-83313332E91F}">
      <dgm:prSet/>
      <dgm:spPr/>
      <dgm:t>
        <a:bodyPr/>
        <a:lstStyle/>
        <a:p>
          <a:endParaRPr lang="en-US"/>
        </a:p>
      </dgm:t>
    </dgm:pt>
    <dgm:pt modelId="{FFFD6B6F-50D3-467F-AAD0-122C5AA275E4}">
      <dgm:prSet phldrT="[Text]"/>
      <dgm:spPr/>
      <dgm:t>
        <a:bodyPr/>
        <a:lstStyle/>
        <a:p>
          <a:r>
            <a:rPr lang="en-US" dirty="0">
              <a:solidFill>
                <a:schemeClr val="tx1"/>
              </a:solidFill>
            </a:rPr>
            <a:t>McKinney-Vento Eligibility</a:t>
          </a:r>
        </a:p>
      </dgm:t>
    </dgm:pt>
    <dgm:pt modelId="{0A7098EE-4D5C-479C-905C-ABCAC6B566D4}" type="parTrans" cxnId="{38193C3A-AB1D-4171-8CBD-509ECCBD5990}">
      <dgm:prSet/>
      <dgm:spPr/>
      <dgm:t>
        <a:bodyPr/>
        <a:lstStyle/>
        <a:p>
          <a:endParaRPr lang="en-US"/>
        </a:p>
      </dgm:t>
    </dgm:pt>
    <dgm:pt modelId="{0EDCB7C5-C0E8-4E37-8F72-2285ADCA3CB9}" type="sibTrans" cxnId="{38193C3A-AB1D-4171-8CBD-509ECCBD5990}">
      <dgm:prSet/>
      <dgm:spPr/>
      <dgm:t>
        <a:bodyPr/>
        <a:lstStyle/>
        <a:p>
          <a:endParaRPr lang="en-US"/>
        </a:p>
      </dgm:t>
    </dgm:pt>
    <dgm:pt modelId="{EAF6D588-BFCD-4C4E-A5AB-BF9A30F933AF}">
      <dgm:prSet phldrT="[Text]"/>
      <dgm:spPr/>
      <dgm:t>
        <a:bodyPr/>
        <a:lstStyle/>
        <a:p>
          <a:r>
            <a:rPr lang="en-US" dirty="0">
              <a:solidFill>
                <a:schemeClr val="tx1"/>
              </a:solidFill>
            </a:rPr>
            <a:t>Identification of Children and Youth Experiencing Homelessness</a:t>
          </a:r>
        </a:p>
      </dgm:t>
    </dgm:pt>
    <dgm:pt modelId="{915BFFBB-00A7-44F7-B103-D8BB3ABAEA88}" type="parTrans" cxnId="{9EA6B921-DD03-49C4-8491-F6F1448D5ED0}">
      <dgm:prSet/>
      <dgm:spPr/>
      <dgm:t>
        <a:bodyPr/>
        <a:lstStyle/>
        <a:p>
          <a:endParaRPr lang="en-US"/>
        </a:p>
      </dgm:t>
    </dgm:pt>
    <dgm:pt modelId="{CC1C11D9-9C59-4F00-92F9-17AACDE29135}" type="sibTrans" cxnId="{9EA6B921-DD03-49C4-8491-F6F1448D5ED0}">
      <dgm:prSet/>
      <dgm:spPr/>
      <dgm:t>
        <a:bodyPr/>
        <a:lstStyle/>
        <a:p>
          <a:endParaRPr lang="en-US"/>
        </a:p>
      </dgm:t>
    </dgm:pt>
    <dgm:pt modelId="{100BC6C6-7B8D-4497-9EA0-EF7679EAC37A}">
      <dgm:prSet phldrT="[Text]"/>
      <dgm:spPr/>
      <dgm:t>
        <a:bodyPr/>
        <a:lstStyle/>
        <a:p>
          <a:r>
            <a:rPr lang="en-US" b="1" dirty="0">
              <a:solidFill>
                <a:schemeClr val="tx1"/>
              </a:solidFill>
            </a:rPr>
            <a:t>4</a:t>
          </a:r>
        </a:p>
      </dgm:t>
    </dgm:pt>
    <dgm:pt modelId="{483D3CCC-ACC2-487E-A130-7BC880F176C1}" type="parTrans" cxnId="{27A658A9-8AE8-4046-9DEA-6E26FB6F6DBD}">
      <dgm:prSet/>
      <dgm:spPr/>
      <dgm:t>
        <a:bodyPr/>
        <a:lstStyle/>
        <a:p>
          <a:endParaRPr lang="en-US"/>
        </a:p>
      </dgm:t>
    </dgm:pt>
    <dgm:pt modelId="{0892A21C-11D3-49CA-9C09-7D58D26A75FE}" type="sibTrans" cxnId="{27A658A9-8AE8-4046-9DEA-6E26FB6F6DBD}">
      <dgm:prSet/>
      <dgm:spPr/>
      <dgm:t>
        <a:bodyPr/>
        <a:lstStyle/>
        <a:p>
          <a:endParaRPr lang="en-US"/>
        </a:p>
      </dgm:t>
    </dgm:pt>
    <dgm:pt modelId="{E4E9D32A-F7D7-4EFA-8FF0-C2B4FA2C1E60}">
      <dgm:prSet phldrT="[Text]"/>
      <dgm:spPr/>
      <dgm:t>
        <a:bodyPr/>
        <a:lstStyle/>
        <a:p>
          <a:r>
            <a:rPr lang="en-US" dirty="0">
              <a:solidFill>
                <a:schemeClr val="tx1"/>
              </a:solidFill>
            </a:rPr>
            <a:t>School Selection &amp; Enrollment</a:t>
          </a:r>
        </a:p>
      </dgm:t>
    </dgm:pt>
    <dgm:pt modelId="{B61265CA-C28B-4170-86CB-D303B3B208ED}" type="parTrans" cxnId="{7BFC674E-19EA-4762-B8AF-40DCF93BFDB1}">
      <dgm:prSet/>
      <dgm:spPr/>
      <dgm:t>
        <a:bodyPr/>
        <a:lstStyle/>
        <a:p>
          <a:endParaRPr lang="en-US"/>
        </a:p>
      </dgm:t>
    </dgm:pt>
    <dgm:pt modelId="{E326EB60-BC15-43D3-A153-C662C0604206}" type="sibTrans" cxnId="{7BFC674E-19EA-4762-B8AF-40DCF93BFDB1}">
      <dgm:prSet/>
      <dgm:spPr/>
      <dgm:t>
        <a:bodyPr/>
        <a:lstStyle/>
        <a:p>
          <a:endParaRPr lang="en-US"/>
        </a:p>
      </dgm:t>
    </dgm:pt>
    <dgm:pt modelId="{BA3BB3AF-26E9-4FEF-BF72-9844834FEF4D}">
      <dgm:prSet phldrT="[Text]"/>
      <dgm:spPr/>
      <dgm:t>
        <a:bodyPr/>
        <a:lstStyle/>
        <a:p>
          <a:r>
            <a:rPr lang="en-US" b="1" dirty="0">
              <a:solidFill>
                <a:schemeClr val="tx1"/>
              </a:solidFill>
            </a:rPr>
            <a:t>3</a:t>
          </a:r>
        </a:p>
      </dgm:t>
    </dgm:pt>
    <dgm:pt modelId="{B653DEF2-574B-40E2-914A-F7983F86951F}" type="parTrans" cxnId="{70162A6C-CB54-41CA-9CE0-06C5D064831A}">
      <dgm:prSet/>
      <dgm:spPr/>
      <dgm:t>
        <a:bodyPr/>
        <a:lstStyle/>
        <a:p>
          <a:endParaRPr lang="en-US"/>
        </a:p>
      </dgm:t>
    </dgm:pt>
    <dgm:pt modelId="{AF943885-64BB-41F7-A311-2F6B98B95ABE}" type="sibTrans" cxnId="{70162A6C-CB54-41CA-9CE0-06C5D064831A}">
      <dgm:prSet/>
      <dgm:spPr/>
      <dgm:t>
        <a:bodyPr/>
        <a:lstStyle/>
        <a:p>
          <a:endParaRPr lang="en-US"/>
        </a:p>
      </dgm:t>
    </dgm:pt>
    <dgm:pt modelId="{58FEEE23-EA23-4754-B5F9-B5692E0AB912}">
      <dgm:prSet phldrT="[Text]"/>
      <dgm:spPr/>
      <dgm:t>
        <a:bodyPr/>
        <a:lstStyle/>
        <a:p>
          <a:r>
            <a:rPr lang="en-US" b="1" dirty="0">
              <a:solidFill>
                <a:schemeClr val="tx1"/>
              </a:solidFill>
            </a:rPr>
            <a:t>5</a:t>
          </a:r>
        </a:p>
      </dgm:t>
    </dgm:pt>
    <dgm:pt modelId="{4446EB18-8298-4E6D-B500-DEFFCE6A8CF1}" type="parTrans" cxnId="{C8D8E89B-B41E-4EEA-9F9B-81029D18533D}">
      <dgm:prSet/>
      <dgm:spPr/>
      <dgm:t>
        <a:bodyPr/>
        <a:lstStyle/>
        <a:p>
          <a:endParaRPr lang="en-US"/>
        </a:p>
      </dgm:t>
    </dgm:pt>
    <dgm:pt modelId="{2A7F6D05-5354-447F-A0E4-20540DF94B71}" type="sibTrans" cxnId="{C8D8E89B-B41E-4EEA-9F9B-81029D18533D}">
      <dgm:prSet/>
      <dgm:spPr/>
      <dgm:t>
        <a:bodyPr/>
        <a:lstStyle/>
        <a:p>
          <a:endParaRPr lang="en-US"/>
        </a:p>
      </dgm:t>
    </dgm:pt>
    <dgm:pt modelId="{0E1AEEF7-21A5-452D-8538-D1BDFCBDE6C2}">
      <dgm:prSet phldrT="[Text]"/>
      <dgm:spPr/>
      <dgm:t>
        <a:bodyPr/>
        <a:lstStyle/>
        <a:p>
          <a:r>
            <a:rPr lang="en-US" dirty="0">
              <a:solidFill>
                <a:schemeClr val="tx1"/>
              </a:solidFill>
            </a:rPr>
            <a:t>Transportation</a:t>
          </a:r>
        </a:p>
      </dgm:t>
    </dgm:pt>
    <dgm:pt modelId="{6EF71B29-FBFE-4DAA-8896-64FA1E16FB26}" type="parTrans" cxnId="{041E0E7C-0D1D-42B5-AE80-A9879D5DD05D}">
      <dgm:prSet/>
      <dgm:spPr/>
      <dgm:t>
        <a:bodyPr/>
        <a:lstStyle/>
        <a:p>
          <a:endParaRPr lang="en-US"/>
        </a:p>
      </dgm:t>
    </dgm:pt>
    <dgm:pt modelId="{857D4A9F-A864-4C0D-B2B7-44243C1DE0B5}" type="sibTrans" cxnId="{041E0E7C-0D1D-42B5-AE80-A9879D5DD05D}">
      <dgm:prSet/>
      <dgm:spPr/>
      <dgm:t>
        <a:bodyPr/>
        <a:lstStyle/>
        <a:p>
          <a:endParaRPr lang="en-US"/>
        </a:p>
      </dgm:t>
    </dgm:pt>
    <dgm:pt modelId="{546FA2CB-5478-4257-8C7B-AB9B3C82AAA1}" type="pres">
      <dgm:prSet presAssocID="{AB7AC0AE-9711-4DE1-8745-321EEB084D5B}" presName="Name0" presStyleCnt="0">
        <dgm:presLayoutVars>
          <dgm:dir/>
          <dgm:animLvl val="lvl"/>
          <dgm:resizeHandles val="exact"/>
        </dgm:presLayoutVars>
      </dgm:prSet>
      <dgm:spPr/>
      <dgm:t>
        <a:bodyPr/>
        <a:lstStyle/>
        <a:p>
          <a:endParaRPr lang="en-US"/>
        </a:p>
      </dgm:t>
    </dgm:pt>
    <dgm:pt modelId="{8E045BA4-3733-460C-A8A3-A2BABFF4D897}" type="pres">
      <dgm:prSet presAssocID="{61CDBA9F-6660-4FDC-9942-620A0EFFAAC4}" presName="composite" presStyleCnt="0"/>
      <dgm:spPr/>
    </dgm:pt>
    <dgm:pt modelId="{5BA0AA7F-CBB9-4430-AEC4-315BB7362A83}" type="pres">
      <dgm:prSet presAssocID="{61CDBA9F-6660-4FDC-9942-620A0EFFAAC4}" presName="parTx" presStyleLbl="alignNode1" presStyleIdx="0" presStyleCnt="5">
        <dgm:presLayoutVars>
          <dgm:chMax val="0"/>
          <dgm:chPref val="0"/>
          <dgm:bulletEnabled val="1"/>
        </dgm:presLayoutVars>
      </dgm:prSet>
      <dgm:spPr/>
      <dgm:t>
        <a:bodyPr/>
        <a:lstStyle/>
        <a:p>
          <a:endParaRPr lang="en-US"/>
        </a:p>
      </dgm:t>
    </dgm:pt>
    <dgm:pt modelId="{71719629-B5E7-4424-BB41-1CFA8A05F82C}" type="pres">
      <dgm:prSet presAssocID="{61CDBA9F-6660-4FDC-9942-620A0EFFAAC4}" presName="desTx" presStyleLbl="alignAccFollowNode1" presStyleIdx="0" presStyleCnt="5">
        <dgm:presLayoutVars>
          <dgm:bulletEnabled val="1"/>
        </dgm:presLayoutVars>
      </dgm:prSet>
      <dgm:spPr/>
      <dgm:t>
        <a:bodyPr/>
        <a:lstStyle/>
        <a:p>
          <a:endParaRPr lang="en-US"/>
        </a:p>
      </dgm:t>
    </dgm:pt>
    <dgm:pt modelId="{ACD91313-FD9A-4EE9-BF69-E71D30277745}" type="pres">
      <dgm:prSet presAssocID="{744277DC-0D28-47CF-AA8D-C548142FE315}" presName="space" presStyleCnt="0"/>
      <dgm:spPr/>
    </dgm:pt>
    <dgm:pt modelId="{B8824DD5-4ADE-4B95-B2B1-9F34D177778F}" type="pres">
      <dgm:prSet presAssocID="{2DE82872-BB45-468F-AF28-39EA670BE676}" presName="composite" presStyleCnt="0"/>
      <dgm:spPr/>
    </dgm:pt>
    <dgm:pt modelId="{BD8351B5-29D8-4681-A0CA-472BC1C695AC}" type="pres">
      <dgm:prSet presAssocID="{2DE82872-BB45-468F-AF28-39EA670BE676}" presName="parTx" presStyleLbl="alignNode1" presStyleIdx="1" presStyleCnt="5">
        <dgm:presLayoutVars>
          <dgm:chMax val="0"/>
          <dgm:chPref val="0"/>
          <dgm:bulletEnabled val="1"/>
        </dgm:presLayoutVars>
      </dgm:prSet>
      <dgm:spPr/>
      <dgm:t>
        <a:bodyPr/>
        <a:lstStyle/>
        <a:p>
          <a:endParaRPr lang="en-US"/>
        </a:p>
      </dgm:t>
    </dgm:pt>
    <dgm:pt modelId="{5695C70F-186E-4137-AC42-EBB38E784549}" type="pres">
      <dgm:prSet presAssocID="{2DE82872-BB45-468F-AF28-39EA670BE676}" presName="desTx" presStyleLbl="alignAccFollowNode1" presStyleIdx="1" presStyleCnt="5">
        <dgm:presLayoutVars>
          <dgm:bulletEnabled val="1"/>
        </dgm:presLayoutVars>
      </dgm:prSet>
      <dgm:spPr/>
      <dgm:t>
        <a:bodyPr/>
        <a:lstStyle/>
        <a:p>
          <a:endParaRPr lang="en-US"/>
        </a:p>
      </dgm:t>
    </dgm:pt>
    <dgm:pt modelId="{C49E5BDD-1526-41E0-BC37-8D4B053FDF5E}" type="pres">
      <dgm:prSet presAssocID="{EAF1E26B-1849-422D-B650-23A33BDA746E}" presName="space" presStyleCnt="0"/>
      <dgm:spPr/>
    </dgm:pt>
    <dgm:pt modelId="{AEE555DC-9623-4900-850A-63C49133DF83}" type="pres">
      <dgm:prSet presAssocID="{BA3BB3AF-26E9-4FEF-BF72-9844834FEF4D}" presName="composite" presStyleCnt="0"/>
      <dgm:spPr/>
    </dgm:pt>
    <dgm:pt modelId="{C7A45841-A33B-4091-A200-F52326CC4235}" type="pres">
      <dgm:prSet presAssocID="{BA3BB3AF-26E9-4FEF-BF72-9844834FEF4D}" presName="parTx" presStyleLbl="alignNode1" presStyleIdx="2" presStyleCnt="5">
        <dgm:presLayoutVars>
          <dgm:chMax val="0"/>
          <dgm:chPref val="0"/>
          <dgm:bulletEnabled val="1"/>
        </dgm:presLayoutVars>
      </dgm:prSet>
      <dgm:spPr/>
      <dgm:t>
        <a:bodyPr/>
        <a:lstStyle/>
        <a:p>
          <a:endParaRPr lang="en-US"/>
        </a:p>
      </dgm:t>
    </dgm:pt>
    <dgm:pt modelId="{91E97E17-3492-41D5-836F-9E8EC1A74319}" type="pres">
      <dgm:prSet presAssocID="{BA3BB3AF-26E9-4FEF-BF72-9844834FEF4D}" presName="desTx" presStyleLbl="alignAccFollowNode1" presStyleIdx="2" presStyleCnt="5">
        <dgm:presLayoutVars>
          <dgm:bulletEnabled val="1"/>
        </dgm:presLayoutVars>
      </dgm:prSet>
      <dgm:spPr/>
      <dgm:t>
        <a:bodyPr/>
        <a:lstStyle/>
        <a:p>
          <a:endParaRPr lang="en-US"/>
        </a:p>
      </dgm:t>
    </dgm:pt>
    <dgm:pt modelId="{359C59CC-96DA-49B3-9AC2-39EF23E17E9E}" type="pres">
      <dgm:prSet presAssocID="{AF943885-64BB-41F7-A311-2F6B98B95ABE}" presName="space" presStyleCnt="0"/>
      <dgm:spPr/>
    </dgm:pt>
    <dgm:pt modelId="{8F998955-C719-4264-8104-E6DE0816E95D}" type="pres">
      <dgm:prSet presAssocID="{100BC6C6-7B8D-4497-9EA0-EF7679EAC37A}" presName="composite" presStyleCnt="0"/>
      <dgm:spPr/>
    </dgm:pt>
    <dgm:pt modelId="{3CB7454C-2B34-476C-983F-1B949EBA7E77}" type="pres">
      <dgm:prSet presAssocID="{100BC6C6-7B8D-4497-9EA0-EF7679EAC37A}" presName="parTx" presStyleLbl="alignNode1" presStyleIdx="3" presStyleCnt="5">
        <dgm:presLayoutVars>
          <dgm:chMax val="0"/>
          <dgm:chPref val="0"/>
          <dgm:bulletEnabled val="1"/>
        </dgm:presLayoutVars>
      </dgm:prSet>
      <dgm:spPr/>
      <dgm:t>
        <a:bodyPr/>
        <a:lstStyle/>
        <a:p>
          <a:endParaRPr lang="en-US"/>
        </a:p>
      </dgm:t>
    </dgm:pt>
    <dgm:pt modelId="{99E3BFCC-DF9D-4BFB-98CC-F35C30E05662}" type="pres">
      <dgm:prSet presAssocID="{100BC6C6-7B8D-4497-9EA0-EF7679EAC37A}" presName="desTx" presStyleLbl="alignAccFollowNode1" presStyleIdx="3" presStyleCnt="5">
        <dgm:presLayoutVars>
          <dgm:bulletEnabled val="1"/>
        </dgm:presLayoutVars>
      </dgm:prSet>
      <dgm:spPr/>
      <dgm:t>
        <a:bodyPr/>
        <a:lstStyle/>
        <a:p>
          <a:endParaRPr lang="en-US"/>
        </a:p>
      </dgm:t>
    </dgm:pt>
    <dgm:pt modelId="{B8F65772-BD8E-4203-8304-EDBECFAE5C26}" type="pres">
      <dgm:prSet presAssocID="{0892A21C-11D3-49CA-9C09-7D58D26A75FE}" presName="space" presStyleCnt="0"/>
      <dgm:spPr/>
    </dgm:pt>
    <dgm:pt modelId="{2E7B055C-DED3-4868-AE0B-66180803E08B}" type="pres">
      <dgm:prSet presAssocID="{58FEEE23-EA23-4754-B5F9-B5692E0AB912}" presName="composite" presStyleCnt="0"/>
      <dgm:spPr/>
    </dgm:pt>
    <dgm:pt modelId="{CAFE8C96-2245-484B-BE19-0017F2B305B3}" type="pres">
      <dgm:prSet presAssocID="{58FEEE23-EA23-4754-B5F9-B5692E0AB912}" presName="parTx" presStyleLbl="alignNode1" presStyleIdx="4" presStyleCnt="5">
        <dgm:presLayoutVars>
          <dgm:chMax val="0"/>
          <dgm:chPref val="0"/>
          <dgm:bulletEnabled val="1"/>
        </dgm:presLayoutVars>
      </dgm:prSet>
      <dgm:spPr/>
      <dgm:t>
        <a:bodyPr/>
        <a:lstStyle/>
        <a:p>
          <a:endParaRPr lang="en-US"/>
        </a:p>
      </dgm:t>
    </dgm:pt>
    <dgm:pt modelId="{04980CEF-5EA6-48C9-A359-2F77635E7335}" type="pres">
      <dgm:prSet presAssocID="{58FEEE23-EA23-4754-B5F9-B5692E0AB912}" presName="desTx" presStyleLbl="alignAccFollowNode1" presStyleIdx="4" presStyleCnt="5">
        <dgm:presLayoutVars>
          <dgm:bulletEnabled val="1"/>
        </dgm:presLayoutVars>
      </dgm:prSet>
      <dgm:spPr/>
      <dgm:t>
        <a:bodyPr/>
        <a:lstStyle/>
        <a:p>
          <a:endParaRPr lang="en-US"/>
        </a:p>
      </dgm:t>
    </dgm:pt>
  </dgm:ptLst>
  <dgm:cxnLst>
    <dgm:cxn modelId="{70162A6C-CB54-41CA-9CE0-06C5D064831A}" srcId="{AB7AC0AE-9711-4DE1-8745-321EEB084D5B}" destId="{BA3BB3AF-26E9-4FEF-BF72-9844834FEF4D}" srcOrd="2" destOrd="0" parTransId="{B653DEF2-574B-40E2-914A-F7983F86951F}" sibTransId="{AF943885-64BB-41F7-A311-2F6B98B95ABE}"/>
    <dgm:cxn modelId="{694D3A81-0FBD-4B72-B08D-B147F31E6B08}" type="presOf" srcId="{AB7AC0AE-9711-4DE1-8745-321EEB084D5B}" destId="{546FA2CB-5478-4257-8C7B-AB9B3C82AAA1}" srcOrd="0" destOrd="0" presId="urn:microsoft.com/office/officeart/2005/8/layout/hList1"/>
    <dgm:cxn modelId="{2CCB81D5-9F3A-4320-B19C-9E75A6869D4E}" type="presOf" srcId="{E4E9D32A-F7D7-4EFA-8FF0-C2B4FA2C1E60}" destId="{99E3BFCC-DF9D-4BFB-98CC-F35C30E05662}" srcOrd="0" destOrd="0" presId="urn:microsoft.com/office/officeart/2005/8/layout/hList1"/>
    <dgm:cxn modelId="{36FC6A5F-EB3E-46C9-A55C-6DC96109DA82}" type="presOf" srcId="{100BC6C6-7B8D-4497-9EA0-EF7679EAC37A}" destId="{3CB7454C-2B34-476C-983F-1B949EBA7E77}" srcOrd="0" destOrd="0" presId="urn:microsoft.com/office/officeart/2005/8/layout/hList1"/>
    <dgm:cxn modelId="{C454BAE6-97B6-4D1A-B353-934D6CB693CB}" type="presOf" srcId="{BA3BB3AF-26E9-4FEF-BF72-9844834FEF4D}" destId="{C7A45841-A33B-4091-A200-F52326CC4235}" srcOrd="0" destOrd="0" presId="urn:microsoft.com/office/officeart/2005/8/layout/hList1"/>
    <dgm:cxn modelId="{7BFC674E-19EA-4762-B8AF-40DCF93BFDB1}" srcId="{100BC6C6-7B8D-4497-9EA0-EF7679EAC37A}" destId="{E4E9D32A-F7D7-4EFA-8FF0-C2B4FA2C1E60}" srcOrd="0" destOrd="0" parTransId="{B61265CA-C28B-4170-86CB-D303B3B208ED}" sibTransId="{E326EB60-BC15-43D3-A153-C662C0604206}"/>
    <dgm:cxn modelId="{4C6A2216-12DF-46C0-9895-E8446BEA2524}" type="presOf" srcId="{58FEEE23-EA23-4754-B5F9-B5692E0AB912}" destId="{CAFE8C96-2245-484B-BE19-0017F2B305B3}" srcOrd="0" destOrd="0" presId="urn:microsoft.com/office/officeart/2005/8/layout/hList1"/>
    <dgm:cxn modelId="{97129C13-9E49-4EA0-AE68-2410406665DF}" srcId="{AB7AC0AE-9711-4DE1-8745-321EEB084D5B}" destId="{61CDBA9F-6660-4FDC-9942-620A0EFFAAC4}" srcOrd="0" destOrd="0" parTransId="{9E19F777-E9EA-4952-8FAA-3E17B94C28C3}" sibTransId="{744277DC-0D28-47CF-AA8D-C548142FE315}"/>
    <dgm:cxn modelId="{2E3813FE-29FF-4C16-B776-5D2935C9BF51}" type="presOf" srcId="{0E1AEEF7-21A5-452D-8538-D1BDFCBDE6C2}" destId="{04980CEF-5EA6-48C9-A359-2F77635E7335}" srcOrd="0" destOrd="0" presId="urn:microsoft.com/office/officeart/2005/8/layout/hList1"/>
    <dgm:cxn modelId="{418DA715-83D2-429E-88DC-83313332E91F}" srcId="{AB7AC0AE-9711-4DE1-8745-321EEB084D5B}" destId="{2DE82872-BB45-468F-AF28-39EA670BE676}" srcOrd="1" destOrd="0" parTransId="{45B5C446-A20F-41D7-8D46-BDD56F199B91}" sibTransId="{EAF1E26B-1849-422D-B650-23A33BDA746E}"/>
    <dgm:cxn modelId="{32CF6FFB-A471-4F93-9DA3-BA38AD6CA7AB}" type="presOf" srcId="{FFFD6B6F-50D3-467F-AAD0-122C5AA275E4}" destId="{5695C70F-186E-4137-AC42-EBB38E784549}" srcOrd="0" destOrd="0" presId="urn:microsoft.com/office/officeart/2005/8/layout/hList1"/>
    <dgm:cxn modelId="{27A658A9-8AE8-4046-9DEA-6E26FB6F6DBD}" srcId="{AB7AC0AE-9711-4DE1-8745-321EEB084D5B}" destId="{100BC6C6-7B8D-4497-9EA0-EF7679EAC37A}" srcOrd="3" destOrd="0" parTransId="{483D3CCC-ACC2-487E-A130-7BC880F176C1}" sibTransId="{0892A21C-11D3-49CA-9C09-7D58D26A75FE}"/>
    <dgm:cxn modelId="{0D95A7D4-5D69-420E-BE3C-8764793C394D}" type="presOf" srcId="{3677B1F9-8FCE-4A4C-98B0-4E10D298C6D0}" destId="{71719629-B5E7-4424-BB41-1CFA8A05F82C}" srcOrd="0" destOrd="0" presId="urn:microsoft.com/office/officeart/2005/8/layout/hList1"/>
    <dgm:cxn modelId="{9EA6B921-DD03-49C4-8491-F6F1448D5ED0}" srcId="{BA3BB3AF-26E9-4FEF-BF72-9844834FEF4D}" destId="{EAF6D588-BFCD-4C4E-A5AB-BF9A30F933AF}" srcOrd="0" destOrd="0" parTransId="{915BFFBB-00A7-44F7-B103-D8BB3ABAEA88}" sibTransId="{CC1C11D9-9C59-4F00-92F9-17AACDE29135}"/>
    <dgm:cxn modelId="{9DBA886A-7AF5-4420-8DFE-091CA3BD4C7A}" type="presOf" srcId="{2DE82872-BB45-468F-AF28-39EA670BE676}" destId="{BD8351B5-29D8-4681-A0CA-472BC1C695AC}" srcOrd="0" destOrd="0" presId="urn:microsoft.com/office/officeart/2005/8/layout/hList1"/>
    <dgm:cxn modelId="{C8D8E89B-B41E-4EEA-9F9B-81029D18533D}" srcId="{AB7AC0AE-9711-4DE1-8745-321EEB084D5B}" destId="{58FEEE23-EA23-4754-B5F9-B5692E0AB912}" srcOrd="4" destOrd="0" parTransId="{4446EB18-8298-4E6D-B500-DEFFCE6A8CF1}" sibTransId="{2A7F6D05-5354-447F-A0E4-20540DF94B71}"/>
    <dgm:cxn modelId="{08EBA660-E397-4CBF-BFBC-C7C5EC7F62E5}" srcId="{61CDBA9F-6660-4FDC-9942-620A0EFFAAC4}" destId="{3677B1F9-8FCE-4A4C-98B0-4E10D298C6D0}" srcOrd="0" destOrd="0" parTransId="{D3DFD573-9F2F-4343-B5DF-43A85107C5F1}" sibTransId="{1B2C6705-C35C-4811-9176-A1E4CFB6820F}"/>
    <dgm:cxn modelId="{041E0E7C-0D1D-42B5-AE80-A9879D5DD05D}" srcId="{58FEEE23-EA23-4754-B5F9-B5692E0AB912}" destId="{0E1AEEF7-21A5-452D-8538-D1BDFCBDE6C2}" srcOrd="0" destOrd="0" parTransId="{6EF71B29-FBFE-4DAA-8896-64FA1E16FB26}" sibTransId="{857D4A9F-A864-4C0D-B2B7-44243C1DE0B5}"/>
    <dgm:cxn modelId="{F5F85B72-B6FF-4E36-BC03-6FEB361B088C}" type="presOf" srcId="{61CDBA9F-6660-4FDC-9942-620A0EFFAAC4}" destId="{5BA0AA7F-CBB9-4430-AEC4-315BB7362A83}" srcOrd="0" destOrd="0" presId="urn:microsoft.com/office/officeart/2005/8/layout/hList1"/>
    <dgm:cxn modelId="{38193C3A-AB1D-4171-8CBD-509ECCBD5990}" srcId="{2DE82872-BB45-468F-AF28-39EA670BE676}" destId="{FFFD6B6F-50D3-467F-AAD0-122C5AA275E4}" srcOrd="0" destOrd="0" parTransId="{0A7098EE-4D5C-479C-905C-ABCAC6B566D4}" sibTransId="{0EDCB7C5-C0E8-4E37-8F72-2285ADCA3CB9}"/>
    <dgm:cxn modelId="{08EACD07-980F-4887-88D5-E6A13D43267C}" type="presOf" srcId="{EAF6D588-BFCD-4C4E-A5AB-BF9A30F933AF}" destId="{91E97E17-3492-41D5-836F-9E8EC1A74319}" srcOrd="0" destOrd="0" presId="urn:microsoft.com/office/officeart/2005/8/layout/hList1"/>
    <dgm:cxn modelId="{242843B2-3A80-4770-BD82-5F90DEC6C6EC}" type="presParOf" srcId="{546FA2CB-5478-4257-8C7B-AB9B3C82AAA1}" destId="{8E045BA4-3733-460C-A8A3-A2BABFF4D897}" srcOrd="0" destOrd="0" presId="urn:microsoft.com/office/officeart/2005/8/layout/hList1"/>
    <dgm:cxn modelId="{13D5FD61-EAB3-4E57-A8A7-206E620F54DD}" type="presParOf" srcId="{8E045BA4-3733-460C-A8A3-A2BABFF4D897}" destId="{5BA0AA7F-CBB9-4430-AEC4-315BB7362A83}" srcOrd="0" destOrd="0" presId="urn:microsoft.com/office/officeart/2005/8/layout/hList1"/>
    <dgm:cxn modelId="{46B9BC14-D53F-4D17-AB43-8985D706AE5C}" type="presParOf" srcId="{8E045BA4-3733-460C-A8A3-A2BABFF4D897}" destId="{71719629-B5E7-4424-BB41-1CFA8A05F82C}" srcOrd="1" destOrd="0" presId="urn:microsoft.com/office/officeart/2005/8/layout/hList1"/>
    <dgm:cxn modelId="{AEE0945E-9A0F-475C-BC19-24074066476E}" type="presParOf" srcId="{546FA2CB-5478-4257-8C7B-AB9B3C82AAA1}" destId="{ACD91313-FD9A-4EE9-BF69-E71D30277745}" srcOrd="1" destOrd="0" presId="urn:microsoft.com/office/officeart/2005/8/layout/hList1"/>
    <dgm:cxn modelId="{9C064878-3EE2-4E20-9BC4-705B9292A269}" type="presParOf" srcId="{546FA2CB-5478-4257-8C7B-AB9B3C82AAA1}" destId="{B8824DD5-4ADE-4B95-B2B1-9F34D177778F}" srcOrd="2" destOrd="0" presId="urn:microsoft.com/office/officeart/2005/8/layout/hList1"/>
    <dgm:cxn modelId="{594866CF-241F-476B-A6E0-50468628F0A7}" type="presParOf" srcId="{B8824DD5-4ADE-4B95-B2B1-9F34D177778F}" destId="{BD8351B5-29D8-4681-A0CA-472BC1C695AC}" srcOrd="0" destOrd="0" presId="urn:microsoft.com/office/officeart/2005/8/layout/hList1"/>
    <dgm:cxn modelId="{3D193BA7-C279-4E59-983F-EF7323A6C8B6}" type="presParOf" srcId="{B8824DD5-4ADE-4B95-B2B1-9F34D177778F}" destId="{5695C70F-186E-4137-AC42-EBB38E784549}" srcOrd="1" destOrd="0" presId="urn:microsoft.com/office/officeart/2005/8/layout/hList1"/>
    <dgm:cxn modelId="{BC094CEE-36AA-44E2-90EB-A5AA8B3DE4A3}" type="presParOf" srcId="{546FA2CB-5478-4257-8C7B-AB9B3C82AAA1}" destId="{C49E5BDD-1526-41E0-BC37-8D4B053FDF5E}" srcOrd="3" destOrd="0" presId="urn:microsoft.com/office/officeart/2005/8/layout/hList1"/>
    <dgm:cxn modelId="{A8CDC04B-BABE-4778-B946-91809FDDD079}" type="presParOf" srcId="{546FA2CB-5478-4257-8C7B-AB9B3C82AAA1}" destId="{AEE555DC-9623-4900-850A-63C49133DF83}" srcOrd="4" destOrd="0" presId="urn:microsoft.com/office/officeart/2005/8/layout/hList1"/>
    <dgm:cxn modelId="{321936E7-0F2E-4271-8853-89E6A3DD7CF4}" type="presParOf" srcId="{AEE555DC-9623-4900-850A-63C49133DF83}" destId="{C7A45841-A33B-4091-A200-F52326CC4235}" srcOrd="0" destOrd="0" presId="urn:microsoft.com/office/officeart/2005/8/layout/hList1"/>
    <dgm:cxn modelId="{4434E8AE-FE79-4C75-8AAB-AD85556514CE}" type="presParOf" srcId="{AEE555DC-9623-4900-850A-63C49133DF83}" destId="{91E97E17-3492-41D5-836F-9E8EC1A74319}" srcOrd="1" destOrd="0" presId="urn:microsoft.com/office/officeart/2005/8/layout/hList1"/>
    <dgm:cxn modelId="{D93C43C1-9EBA-470B-B167-B67350D1F938}" type="presParOf" srcId="{546FA2CB-5478-4257-8C7B-AB9B3C82AAA1}" destId="{359C59CC-96DA-49B3-9AC2-39EF23E17E9E}" srcOrd="5" destOrd="0" presId="urn:microsoft.com/office/officeart/2005/8/layout/hList1"/>
    <dgm:cxn modelId="{EFA12419-0EFD-438E-A7BC-E090C02F3132}" type="presParOf" srcId="{546FA2CB-5478-4257-8C7B-AB9B3C82AAA1}" destId="{8F998955-C719-4264-8104-E6DE0816E95D}" srcOrd="6" destOrd="0" presId="urn:microsoft.com/office/officeart/2005/8/layout/hList1"/>
    <dgm:cxn modelId="{84A04506-436B-4C4E-B582-14EAFA458D4B}" type="presParOf" srcId="{8F998955-C719-4264-8104-E6DE0816E95D}" destId="{3CB7454C-2B34-476C-983F-1B949EBA7E77}" srcOrd="0" destOrd="0" presId="urn:microsoft.com/office/officeart/2005/8/layout/hList1"/>
    <dgm:cxn modelId="{B29C005F-CD83-4CC1-8756-0FB43BF68E1B}" type="presParOf" srcId="{8F998955-C719-4264-8104-E6DE0816E95D}" destId="{99E3BFCC-DF9D-4BFB-98CC-F35C30E05662}" srcOrd="1" destOrd="0" presId="urn:microsoft.com/office/officeart/2005/8/layout/hList1"/>
    <dgm:cxn modelId="{AD43E49C-B6AE-4EED-BCD6-C0649D4A70CD}" type="presParOf" srcId="{546FA2CB-5478-4257-8C7B-AB9B3C82AAA1}" destId="{B8F65772-BD8E-4203-8304-EDBECFAE5C26}" srcOrd="7" destOrd="0" presId="urn:microsoft.com/office/officeart/2005/8/layout/hList1"/>
    <dgm:cxn modelId="{B3B1D886-8AA6-4A39-88EE-8C9111D88266}" type="presParOf" srcId="{546FA2CB-5478-4257-8C7B-AB9B3C82AAA1}" destId="{2E7B055C-DED3-4868-AE0B-66180803E08B}" srcOrd="8" destOrd="0" presId="urn:microsoft.com/office/officeart/2005/8/layout/hList1"/>
    <dgm:cxn modelId="{4267B942-5D36-42D8-8C24-A69A2F83BA94}" type="presParOf" srcId="{2E7B055C-DED3-4868-AE0B-66180803E08B}" destId="{CAFE8C96-2245-484B-BE19-0017F2B305B3}" srcOrd="0" destOrd="0" presId="urn:microsoft.com/office/officeart/2005/8/layout/hList1"/>
    <dgm:cxn modelId="{6CDF8FBB-8EFF-4E1E-BA8E-A2FA8F516AD5}" type="presParOf" srcId="{2E7B055C-DED3-4868-AE0B-66180803E08B}" destId="{04980CEF-5EA6-48C9-A359-2F77635E733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2156436-C38D-45F3-A77D-B233CB29BC68}" type="doc">
      <dgm:prSet loTypeId="urn:microsoft.com/office/officeart/2009/layout/CircleArrowProcess" loCatId="cycle" qsTypeId="urn:microsoft.com/office/officeart/2005/8/quickstyle/simple1" qsCatId="simple" csTypeId="urn:microsoft.com/office/officeart/2005/8/colors/accent6_3" csCatId="accent6" phldr="1"/>
      <dgm:spPr/>
      <dgm:t>
        <a:bodyPr/>
        <a:lstStyle/>
        <a:p>
          <a:endParaRPr lang="en-US"/>
        </a:p>
      </dgm:t>
    </dgm:pt>
    <dgm:pt modelId="{E312AFB3-C81A-4950-8908-F81345DBE29F}">
      <dgm:prSet phldrT="[Text]" custT="1"/>
      <dgm:spPr/>
      <dgm:t>
        <a:bodyPr/>
        <a:lstStyle/>
        <a:p>
          <a:r>
            <a:rPr lang="en-US" sz="1600" b="1" dirty="0">
              <a:latin typeface="Century Gothic" panose="020B0502020202020204" pitchFamily="34" charset="0"/>
            </a:rPr>
            <a:t>1. A safe and supportive environment</a:t>
          </a:r>
        </a:p>
      </dgm:t>
    </dgm:pt>
    <dgm:pt modelId="{A33C0A25-EFBC-4870-AABB-EFADB0B3A1DA}" type="parTrans" cxnId="{E08E59AA-DD7B-44AE-B099-B3AF91E7B5D5}">
      <dgm:prSet/>
      <dgm:spPr/>
      <dgm:t>
        <a:bodyPr/>
        <a:lstStyle/>
        <a:p>
          <a:endParaRPr lang="en-US"/>
        </a:p>
      </dgm:t>
    </dgm:pt>
    <dgm:pt modelId="{0709E68F-8B76-4D94-B23F-D94D43601B43}" type="sibTrans" cxnId="{E08E59AA-DD7B-44AE-B099-B3AF91E7B5D5}">
      <dgm:prSet/>
      <dgm:spPr/>
      <dgm:t>
        <a:bodyPr/>
        <a:lstStyle/>
        <a:p>
          <a:endParaRPr lang="en-US"/>
        </a:p>
      </dgm:t>
    </dgm:pt>
    <dgm:pt modelId="{97A6B609-5A9C-46D4-B0D2-569F49FC4A08}">
      <dgm:prSet phldrT="[Text]" custT="1"/>
      <dgm:spPr/>
      <dgm:t>
        <a:bodyPr/>
        <a:lstStyle/>
        <a:p>
          <a:r>
            <a:rPr lang="en-US" sz="1600" b="1" dirty="0">
              <a:latin typeface="Century Gothic" panose="020B0502020202020204" pitchFamily="34" charset="0"/>
            </a:rPr>
            <a:t>2. Secure attachment to</a:t>
          </a:r>
          <a:br>
            <a:rPr lang="en-US" sz="1600" b="1" dirty="0">
              <a:latin typeface="Century Gothic" panose="020B0502020202020204" pitchFamily="34" charset="0"/>
            </a:rPr>
          </a:br>
          <a:r>
            <a:rPr lang="en-US" sz="1600" b="1" dirty="0">
              <a:latin typeface="Century Gothic" panose="020B0502020202020204" pitchFamily="34" charset="0"/>
            </a:rPr>
            <a:t>a nurturing adult</a:t>
          </a:r>
        </a:p>
      </dgm:t>
    </dgm:pt>
    <dgm:pt modelId="{DA34B34E-BBD9-45CC-AD27-8D5443480C5C}" type="parTrans" cxnId="{6F65B4D4-E0B2-4A4C-A717-E4281BF5B4A8}">
      <dgm:prSet/>
      <dgm:spPr/>
      <dgm:t>
        <a:bodyPr/>
        <a:lstStyle/>
        <a:p>
          <a:endParaRPr lang="en-US"/>
        </a:p>
      </dgm:t>
    </dgm:pt>
    <dgm:pt modelId="{A0A2A4EC-1B66-4E45-AAFC-B1A58EE9E941}" type="sibTrans" cxnId="{6F65B4D4-E0B2-4A4C-A717-E4281BF5B4A8}">
      <dgm:prSet/>
      <dgm:spPr/>
      <dgm:t>
        <a:bodyPr/>
        <a:lstStyle/>
        <a:p>
          <a:endParaRPr lang="en-US"/>
        </a:p>
      </dgm:t>
    </dgm:pt>
    <dgm:pt modelId="{1FEBB18C-8658-44B6-9ACF-E7CEFB887E5E}">
      <dgm:prSet phldrT="[Text]" custT="1"/>
      <dgm:spPr/>
      <dgm:t>
        <a:bodyPr/>
        <a:lstStyle/>
        <a:p>
          <a:r>
            <a:rPr lang="en-US" sz="1600" b="1" dirty="0">
              <a:latin typeface="Century Gothic" panose="020B0502020202020204" pitchFamily="34" charset="0"/>
            </a:rPr>
            <a:t>3. An opportunity to strengthen</a:t>
          </a:r>
          <a:br>
            <a:rPr lang="en-US" sz="1600" b="1" dirty="0">
              <a:latin typeface="Century Gothic" panose="020B0502020202020204" pitchFamily="34" charset="0"/>
            </a:rPr>
          </a:br>
          <a:r>
            <a:rPr lang="en-US" sz="1600" b="1" dirty="0">
              <a:latin typeface="Century Gothic" panose="020B0502020202020204" pitchFamily="34" charset="0"/>
            </a:rPr>
            <a:t>non-cognitive skills</a:t>
          </a:r>
        </a:p>
      </dgm:t>
    </dgm:pt>
    <dgm:pt modelId="{96598D6D-8629-49A5-8154-E138E299293E}" type="parTrans" cxnId="{B5BA36CC-E73C-490A-B62D-76B01D14AE75}">
      <dgm:prSet/>
      <dgm:spPr/>
      <dgm:t>
        <a:bodyPr/>
        <a:lstStyle/>
        <a:p>
          <a:endParaRPr lang="en-US"/>
        </a:p>
      </dgm:t>
    </dgm:pt>
    <dgm:pt modelId="{68F85117-7A6C-4C09-99AE-953C507A7577}" type="sibTrans" cxnId="{B5BA36CC-E73C-490A-B62D-76B01D14AE75}">
      <dgm:prSet/>
      <dgm:spPr/>
      <dgm:t>
        <a:bodyPr/>
        <a:lstStyle/>
        <a:p>
          <a:endParaRPr lang="en-US"/>
        </a:p>
      </dgm:t>
    </dgm:pt>
    <dgm:pt modelId="{AB1B97E7-0664-4912-8FD2-B08FDC8907BA}" type="pres">
      <dgm:prSet presAssocID="{72156436-C38D-45F3-A77D-B233CB29BC68}" presName="Name0" presStyleCnt="0">
        <dgm:presLayoutVars>
          <dgm:chMax val="7"/>
          <dgm:chPref val="7"/>
          <dgm:dir/>
          <dgm:animLvl val="lvl"/>
        </dgm:presLayoutVars>
      </dgm:prSet>
      <dgm:spPr/>
      <dgm:t>
        <a:bodyPr/>
        <a:lstStyle/>
        <a:p>
          <a:endParaRPr lang="en-US"/>
        </a:p>
      </dgm:t>
    </dgm:pt>
    <dgm:pt modelId="{E4FE9A02-59FA-4186-ACE3-7D0BD0A802D2}" type="pres">
      <dgm:prSet presAssocID="{E312AFB3-C81A-4950-8908-F81345DBE29F}" presName="Accent1" presStyleCnt="0"/>
      <dgm:spPr/>
    </dgm:pt>
    <dgm:pt modelId="{6DC53486-DA3E-4512-A425-96AF7B1EFF71}" type="pres">
      <dgm:prSet presAssocID="{E312AFB3-C81A-4950-8908-F81345DBE29F}" presName="Accent" presStyleLbl="node1" presStyleIdx="0" presStyleCnt="3" custScaleX="177736" custScaleY="48428" custLinFactNeighborX="-1916" custLinFactNeighborY="-643"/>
      <dgm:spPr/>
    </dgm:pt>
    <dgm:pt modelId="{891BF6B9-8D3E-48AC-9ACC-53BFADEF6698}" type="pres">
      <dgm:prSet presAssocID="{E312AFB3-C81A-4950-8908-F81345DBE29F}" presName="Parent1" presStyleLbl="revTx" presStyleIdx="0" presStyleCnt="3" custScaleX="229678" custLinFactNeighborX="0" custLinFactNeighborY="5566">
        <dgm:presLayoutVars>
          <dgm:chMax val="1"/>
          <dgm:chPref val="1"/>
          <dgm:bulletEnabled val="1"/>
        </dgm:presLayoutVars>
      </dgm:prSet>
      <dgm:spPr/>
      <dgm:t>
        <a:bodyPr/>
        <a:lstStyle/>
        <a:p>
          <a:endParaRPr lang="en-US"/>
        </a:p>
      </dgm:t>
    </dgm:pt>
    <dgm:pt modelId="{696B2ED8-0DF3-41D2-9A0D-A99FAFBAF73A}" type="pres">
      <dgm:prSet presAssocID="{97A6B609-5A9C-46D4-B0D2-569F49FC4A08}" presName="Accent2" presStyleCnt="0"/>
      <dgm:spPr/>
    </dgm:pt>
    <dgm:pt modelId="{01B12050-1C14-47F8-9BCE-DC6187C87EC3}" type="pres">
      <dgm:prSet presAssocID="{97A6B609-5A9C-46D4-B0D2-569F49FC4A08}" presName="Accent" presStyleLbl="node1" presStyleIdx="1" presStyleCnt="3" custScaleX="155878" custScaleY="52193" custLinFactNeighborX="7646" custLinFactNeighborY="-10817"/>
      <dgm:spPr/>
    </dgm:pt>
    <dgm:pt modelId="{B52FAD74-D916-47D6-80A3-6EAB6ECEDECC}" type="pres">
      <dgm:prSet presAssocID="{97A6B609-5A9C-46D4-B0D2-569F49FC4A08}" presName="Parent2" presStyleLbl="revTx" presStyleIdx="1" presStyleCnt="3" custScaleX="262459" custLinFactNeighborX="33330" custLinFactNeighborY="-40106">
        <dgm:presLayoutVars>
          <dgm:chMax val="1"/>
          <dgm:chPref val="1"/>
          <dgm:bulletEnabled val="1"/>
        </dgm:presLayoutVars>
      </dgm:prSet>
      <dgm:spPr/>
      <dgm:t>
        <a:bodyPr/>
        <a:lstStyle/>
        <a:p>
          <a:endParaRPr lang="en-US"/>
        </a:p>
      </dgm:t>
    </dgm:pt>
    <dgm:pt modelId="{13E4CC21-8518-4D91-A78F-6189A2B2F939}" type="pres">
      <dgm:prSet presAssocID="{1FEBB18C-8658-44B6-9ACF-E7CEFB887E5E}" presName="Accent3" presStyleCnt="0"/>
      <dgm:spPr/>
    </dgm:pt>
    <dgm:pt modelId="{FF3053E5-2DB2-4E96-9FCD-84D2D89AB2BF}" type="pres">
      <dgm:prSet presAssocID="{1FEBB18C-8658-44B6-9ACF-E7CEFB887E5E}" presName="Accent" presStyleLbl="node1" presStyleIdx="2" presStyleCnt="3" custScaleX="205000" custScaleY="49941" custLinFactNeighborX="-4155" custLinFactNeighborY="-24727"/>
      <dgm:spPr/>
    </dgm:pt>
    <dgm:pt modelId="{C3453327-49BD-43C4-9EC3-401C5B397306}" type="pres">
      <dgm:prSet presAssocID="{1FEBB18C-8658-44B6-9ACF-E7CEFB887E5E}" presName="Parent3" presStyleLbl="revTx" presStyleIdx="2" presStyleCnt="3" custScaleX="296843" custLinFactNeighborX="-11373" custLinFactNeighborY="-64921">
        <dgm:presLayoutVars>
          <dgm:chMax val="1"/>
          <dgm:chPref val="1"/>
          <dgm:bulletEnabled val="1"/>
        </dgm:presLayoutVars>
      </dgm:prSet>
      <dgm:spPr/>
      <dgm:t>
        <a:bodyPr/>
        <a:lstStyle/>
        <a:p>
          <a:endParaRPr lang="en-US"/>
        </a:p>
      </dgm:t>
    </dgm:pt>
  </dgm:ptLst>
  <dgm:cxnLst>
    <dgm:cxn modelId="{3F6FA961-1EE9-4F57-8573-DC49A42D0C08}" type="presOf" srcId="{1FEBB18C-8658-44B6-9ACF-E7CEFB887E5E}" destId="{C3453327-49BD-43C4-9EC3-401C5B397306}" srcOrd="0" destOrd="0" presId="urn:microsoft.com/office/officeart/2009/layout/CircleArrowProcess"/>
    <dgm:cxn modelId="{8CD27694-E546-4B44-99C3-9BBA7FC0AACA}" type="presOf" srcId="{72156436-C38D-45F3-A77D-B233CB29BC68}" destId="{AB1B97E7-0664-4912-8FD2-B08FDC8907BA}" srcOrd="0" destOrd="0" presId="urn:microsoft.com/office/officeart/2009/layout/CircleArrowProcess"/>
    <dgm:cxn modelId="{E08E59AA-DD7B-44AE-B099-B3AF91E7B5D5}" srcId="{72156436-C38D-45F3-A77D-B233CB29BC68}" destId="{E312AFB3-C81A-4950-8908-F81345DBE29F}" srcOrd="0" destOrd="0" parTransId="{A33C0A25-EFBC-4870-AABB-EFADB0B3A1DA}" sibTransId="{0709E68F-8B76-4D94-B23F-D94D43601B43}"/>
    <dgm:cxn modelId="{744DE7B2-6936-419E-ABD6-D623C6A34E0E}" type="presOf" srcId="{97A6B609-5A9C-46D4-B0D2-569F49FC4A08}" destId="{B52FAD74-D916-47D6-80A3-6EAB6ECEDECC}" srcOrd="0" destOrd="0" presId="urn:microsoft.com/office/officeart/2009/layout/CircleArrowProcess"/>
    <dgm:cxn modelId="{EE584279-254C-47AA-A7CF-5F57EEA595F9}" type="presOf" srcId="{E312AFB3-C81A-4950-8908-F81345DBE29F}" destId="{891BF6B9-8D3E-48AC-9ACC-53BFADEF6698}" srcOrd="0" destOrd="0" presId="urn:microsoft.com/office/officeart/2009/layout/CircleArrowProcess"/>
    <dgm:cxn modelId="{B5BA36CC-E73C-490A-B62D-76B01D14AE75}" srcId="{72156436-C38D-45F3-A77D-B233CB29BC68}" destId="{1FEBB18C-8658-44B6-9ACF-E7CEFB887E5E}" srcOrd="2" destOrd="0" parTransId="{96598D6D-8629-49A5-8154-E138E299293E}" sibTransId="{68F85117-7A6C-4C09-99AE-953C507A7577}"/>
    <dgm:cxn modelId="{6F65B4D4-E0B2-4A4C-A717-E4281BF5B4A8}" srcId="{72156436-C38D-45F3-A77D-B233CB29BC68}" destId="{97A6B609-5A9C-46D4-B0D2-569F49FC4A08}" srcOrd="1" destOrd="0" parTransId="{DA34B34E-BBD9-45CC-AD27-8D5443480C5C}" sibTransId="{A0A2A4EC-1B66-4E45-AAFC-B1A58EE9E941}"/>
    <dgm:cxn modelId="{A2944CB1-AC9B-463F-8437-B511EC594E5C}" type="presParOf" srcId="{AB1B97E7-0664-4912-8FD2-B08FDC8907BA}" destId="{E4FE9A02-59FA-4186-ACE3-7D0BD0A802D2}" srcOrd="0" destOrd="0" presId="urn:microsoft.com/office/officeart/2009/layout/CircleArrowProcess"/>
    <dgm:cxn modelId="{1AB4826D-5E69-453B-B704-8EF17CF1BEF6}" type="presParOf" srcId="{E4FE9A02-59FA-4186-ACE3-7D0BD0A802D2}" destId="{6DC53486-DA3E-4512-A425-96AF7B1EFF71}" srcOrd="0" destOrd="0" presId="urn:microsoft.com/office/officeart/2009/layout/CircleArrowProcess"/>
    <dgm:cxn modelId="{E97471A4-624A-4CC0-83D2-878E2DCBEE8B}" type="presParOf" srcId="{AB1B97E7-0664-4912-8FD2-B08FDC8907BA}" destId="{891BF6B9-8D3E-48AC-9ACC-53BFADEF6698}" srcOrd="1" destOrd="0" presId="urn:microsoft.com/office/officeart/2009/layout/CircleArrowProcess"/>
    <dgm:cxn modelId="{E13CC025-A38C-4FBC-8CE2-FAB0381782F7}" type="presParOf" srcId="{AB1B97E7-0664-4912-8FD2-B08FDC8907BA}" destId="{696B2ED8-0DF3-41D2-9A0D-A99FAFBAF73A}" srcOrd="2" destOrd="0" presId="urn:microsoft.com/office/officeart/2009/layout/CircleArrowProcess"/>
    <dgm:cxn modelId="{6DCB1928-FB47-4F53-8C0F-F25F5CF8D03E}" type="presParOf" srcId="{696B2ED8-0DF3-41D2-9A0D-A99FAFBAF73A}" destId="{01B12050-1C14-47F8-9BCE-DC6187C87EC3}" srcOrd="0" destOrd="0" presId="urn:microsoft.com/office/officeart/2009/layout/CircleArrowProcess"/>
    <dgm:cxn modelId="{A3D82768-A633-4BC9-9A87-E4AF153A652A}" type="presParOf" srcId="{AB1B97E7-0664-4912-8FD2-B08FDC8907BA}" destId="{B52FAD74-D916-47D6-80A3-6EAB6ECEDECC}" srcOrd="3" destOrd="0" presId="urn:microsoft.com/office/officeart/2009/layout/CircleArrowProcess"/>
    <dgm:cxn modelId="{805EAF3F-392A-4DEF-BA97-4C6E24A62490}" type="presParOf" srcId="{AB1B97E7-0664-4912-8FD2-B08FDC8907BA}" destId="{13E4CC21-8518-4D91-A78F-6189A2B2F939}" srcOrd="4" destOrd="0" presId="urn:microsoft.com/office/officeart/2009/layout/CircleArrowProcess"/>
    <dgm:cxn modelId="{87A5FFED-2BA3-49B7-91BC-EC2230574BDD}" type="presParOf" srcId="{13E4CC21-8518-4D91-A78F-6189A2B2F939}" destId="{FF3053E5-2DB2-4E96-9FCD-84D2D89AB2BF}" srcOrd="0" destOrd="0" presId="urn:microsoft.com/office/officeart/2009/layout/CircleArrowProcess"/>
    <dgm:cxn modelId="{FD5073FE-8118-4130-85CA-3B4ED90EBC65}" type="presParOf" srcId="{AB1B97E7-0664-4912-8FD2-B08FDC8907BA}" destId="{C3453327-49BD-43C4-9EC3-401C5B397306}" srcOrd="5" destOrd="0" presId="urn:microsoft.com/office/officeart/2009/layout/CircleArrow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870A3A6-B5B9-4B79-8E5C-3C0B4DC19AA7}" type="doc">
      <dgm:prSet loTypeId="urn:microsoft.com/office/officeart/2005/8/layout/hProcess9" loCatId="process" qsTypeId="urn:microsoft.com/office/officeart/2005/8/quickstyle/simple1" qsCatId="simple" csTypeId="urn:microsoft.com/office/officeart/2005/8/colors/accent1_2" csCatId="accent1" phldr="1"/>
      <dgm:spPr/>
    </dgm:pt>
    <dgm:pt modelId="{92A375D2-70C2-4C0F-9A03-07EB9A7BC2D6}">
      <dgm:prSet phldrT="[Text]"/>
      <dgm:spPr/>
      <dgm:t>
        <a:bodyPr/>
        <a:lstStyle/>
        <a:p>
          <a:r>
            <a:rPr lang="en-US" dirty="0"/>
            <a:t>McKinney-Vento</a:t>
          </a:r>
        </a:p>
      </dgm:t>
    </dgm:pt>
    <dgm:pt modelId="{F0BA7ECC-3F78-49D3-B27D-2BEE1A284F54}" type="parTrans" cxnId="{0643C5FD-C979-4853-A1E4-8455268FB74F}">
      <dgm:prSet/>
      <dgm:spPr/>
      <dgm:t>
        <a:bodyPr/>
        <a:lstStyle/>
        <a:p>
          <a:endParaRPr lang="en-US"/>
        </a:p>
      </dgm:t>
    </dgm:pt>
    <dgm:pt modelId="{55D9432D-94A2-4124-BD37-EBEEB0DC4738}" type="sibTrans" cxnId="{0643C5FD-C979-4853-A1E4-8455268FB74F}">
      <dgm:prSet/>
      <dgm:spPr/>
      <dgm:t>
        <a:bodyPr/>
        <a:lstStyle/>
        <a:p>
          <a:endParaRPr lang="en-US"/>
        </a:p>
      </dgm:t>
    </dgm:pt>
    <dgm:pt modelId="{6362D6AC-1F9F-44DF-9E46-2155E2CFB55D}">
      <dgm:prSet phldrT="[Text]"/>
      <dgm:spPr/>
      <dgm:t>
        <a:bodyPr/>
        <a:lstStyle/>
        <a:p>
          <a:r>
            <a:rPr lang="en-US" dirty="0"/>
            <a:t>Free Meals</a:t>
          </a:r>
        </a:p>
      </dgm:t>
    </dgm:pt>
    <dgm:pt modelId="{254A1B5D-7085-4BCD-AFCB-7A60FD952D10}" type="parTrans" cxnId="{0ACAA00C-260C-46D8-8497-C1D742699E22}">
      <dgm:prSet/>
      <dgm:spPr/>
      <dgm:t>
        <a:bodyPr/>
        <a:lstStyle/>
        <a:p>
          <a:endParaRPr lang="en-US"/>
        </a:p>
      </dgm:t>
    </dgm:pt>
    <dgm:pt modelId="{90B06CDB-D913-4973-8F11-95638C654938}" type="sibTrans" cxnId="{0ACAA00C-260C-46D8-8497-C1D742699E22}">
      <dgm:prSet/>
      <dgm:spPr/>
      <dgm:t>
        <a:bodyPr/>
        <a:lstStyle/>
        <a:p>
          <a:endParaRPr lang="en-US"/>
        </a:p>
      </dgm:t>
    </dgm:pt>
    <dgm:pt modelId="{07B8D709-E91B-4FAF-A3E3-59AC721FDA10}">
      <dgm:prSet phldrT="[Text]"/>
      <dgm:spPr/>
      <dgm:t>
        <a:bodyPr/>
        <a:lstStyle/>
        <a:p>
          <a:r>
            <a:rPr lang="en-US" dirty="0"/>
            <a:t>No paperwork</a:t>
          </a:r>
        </a:p>
      </dgm:t>
    </dgm:pt>
    <dgm:pt modelId="{BBF0B6A7-3EB9-451D-90E2-89565BC7A371}" type="parTrans" cxnId="{B994B43F-B49C-430C-92C8-64F11C3F3E0D}">
      <dgm:prSet/>
      <dgm:spPr/>
      <dgm:t>
        <a:bodyPr/>
        <a:lstStyle/>
        <a:p>
          <a:endParaRPr lang="en-US"/>
        </a:p>
      </dgm:t>
    </dgm:pt>
    <dgm:pt modelId="{C5800823-2CEF-4213-8D01-B49D5302A5E5}" type="sibTrans" cxnId="{B994B43F-B49C-430C-92C8-64F11C3F3E0D}">
      <dgm:prSet/>
      <dgm:spPr/>
      <dgm:t>
        <a:bodyPr/>
        <a:lstStyle/>
        <a:p>
          <a:endParaRPr lang="en-US"/>
        </a:p>
      </dgm:t>
    </dgm:pt>
    <dgm:pt modelId="{22FF5D8E-2870-469D-AD52-443B690E26B7}" type="pres">
      <dgm:prSet presAssocID="{5870A3A6-B5B9-4B79-8E5C-3C0B4DC19AA7}" presName="CompostProcess" presStyleCnt="0">
        <dgm:presLayoutVars>
          <dgm:dir/>
          <dgm:resizeHandles val="exact"/>
        </dgm:presLayoutVars>
      </dgm:prSet>
      <dgm:spPr/>
    </dgm:pt>
    <dgm:pt modelId="{F0717D96-2915-49FC-929F-40220B441536}" type="pres">
      <dgm:prSet presAssocID="{5870A3A6-B5B9-4B79-8E5C-3C0B4DC19AA7}" presName="arrow" presStyleLbl="bgShp" presStyleIdx="0" presStyleCnt="1" custLinFactNeighborX="10400"/>
      <dgm:spPr/>
    </dgm:pt>
    <dgm:pt modelId="{8FDE5FC2-27DF-4D25-A6C0-99F53ED69793}" type="pres">
      <dgm:prSet presAssocID="{5870A3A6-B5B9-4B79-8E5C-3C0B4DC19AA7}" presName="linearProcess" presStyleCnt="0"/>
      <dgm:spPr/>
    </dgm:pt>
    <dgm:pt modelId="{4B9AEF2B-87CE-4DC5-8584-BD9D9C171C13}" type="pres">
      <dgm:prSet presAssocID="{92A375D2-70C2-4C0F-9A03-07EB9A7BC2D6}" presName="textNode" presStyleLbl="node1" presStyleIdx="0" presStyleCnt="3" custLinFactNeighborX="-23815">
        <dgm:presLayoutVars>
          <dgm:bulletEnabled val="1"/>
        </dgm:presLayoutVars>
      </dgm:prSet>
      <dgm:spPr/>
      <dgm:t>
        <a:bodyPr/>
        <a:lstStyle/>
        <a:p>
          <a:endParaRPr lang="en-US"/>
        </a:p>
      </dgm:t>
    </dgm:pt>
    <dgm:pt modelId="{8B81BB27-99D8-4533-BD53-E41B2C743039}" type="pres">
      <dgm:prSet presAssocID="{55D9432D-94A2-4124-BD37-EBEEB0DC4738}" presName="sibTrans" presStyleCnt="0"/>
      <dgm:spPr/>
    </dgm:pt>
    <dgm:pt modelId="{9A4A6891-D61D-4951-984A-AE5EDCE746C6}" type="pres">
      <dgm:prSet presAssocID="{6362D6AC-1F9F-44DF-9E46-2155E2CFB55D}" presName="textNode" presStyleLbl="node1" presStyleIdx="1" presStyleCnt="3">
        <dgm:presLayoutVars>
          <dgm:bulletEnabled val="1"/>
        </dgm:presLayoutVars>
      </dgm:prSet>
      <dgm:spPr/>
      <dgm:t>
        <a:bodyPr/>
        <a:lstStyle/>
        <a:p>
          <a:endParaRPr lang="en-US"/>
        </a:p>
      </dgm:t>
    </dgm:pt>
    <dgm:pt modelId="{44847893-D70B-4133-B2B3-500671407A40}" type="pres">
      <dgm:prSet presAssocID="{90B06CDB-D913-4973-8F11-95638C654938}" presName="sibTrans" presStyleCnt="0"/>
      <dgm:spPr/>
    </dgm:pt>
    <dgm:pt modelId="{F1493ECE-30C8-4925-84CA-327101FA72CB}" type="pres">
      <dgm:prSet presAssocID="{07B8D709-E91B-4FAF-A3E3-59AC721FDA10}" presName="textNode" presStyleLbl="node1" presStyleIdx="2" presStyleCnt="3">
        <dgm:presLayoutVars>
          <dgm:bulletEnabled val="1"/>
        </dgm:presLayoutVars>
      </dgm:prSet>
      <dgm:spPr/>
      <dgm:t>
        <a:bodyPr/>
        <a:lstStyle/>
        <a:p>
          <a:endParaRPr lang="en-US"/>
        </a:p>
      </dgm:t>
    </dgm:pt>
  </dgm:ptLst>
  <dgm:cxnLst>
    <dgm:cxn modelId="{8AA14EC2-7E4E-4568-8257-45041AB72EED}" type="presOf" srcId="{5870A3A6-B5B9-4B79-8E5C-3C0B4DC19AA7}" destId="{22FF5D8E-2870-469D-AD52-443B690E26B7}" srcOrd="0" destOrd="0" presId="urn:microsoft.com/office/officeart/2005/8/layout/hProcess9"/>
    <dgm:cxn modelId="{39747C45-C0B1-447F-9396-4B8CE1609114}" type="presOf" srcId="{6362D6AC-1F9F-44DF-9E46-2155E2CFB55D}" destId="{9A4A6891-D61D-4951-984A-AE5EDCE746C6}" srcOrd="0" destOrd="0" presId="urn:microsoft.com/office/officeart/2005/8/layout/hProcess9"/>
    <dgm:cxn modelId="{B994B43F-B49C-430C-92C8-64F11C3F3E0D}" srcId="{5870A3A6-B5B9-4B79-8E5C-3C0B4DC19AA7}" destId="{07B8D709-E91B-4FAF-A3E3-59AC721FDA10}" srcOrd="2" destOrd="0" parTransId="{BBF0B6A7-3EB9-451D-90E2-89565BC7A371}" sibTransId="{C5800823-2CEF-4213-8D01-B49D5302A5E5}"/>
    <dgm:cxn modelId="{DA8B812A-9EC1-46FF-8E20-C73F1A7696E4}" type="presOf" srcId="{92A375D2-70C2-4C0F-9A03-07EB9A7BC2D6}" destId="{4B9AEF2B-87CE-4DC5-8584-BD9D9C171C13}" srcOrd="0" destOrd="0" presId="urn:microsoft.com/office/officeart/2005/8/layout/hProcess9"/>
    <dgm:cxn modelId="{0643C5FD-C979-4853-A1E4-8455268FB74F}" srcId="{5870A3A6-B5B9-4B79-8E5C-3C0B4DC19AA7}" destId="{92A375D2-70C2-4C0F-9A03-07EB9A7BC2D6}" srcOrd="0" destOrd="0" parTransId="{F0BA7ECC-3F78-49D3-B27D-2BEE1A284F54}" sibTransId="{55D9432D-94A2-4124-BD37-EBEEB0DC4738}"/>
    <dgm:cxn modelId="{0ACAA00C-260C-46D8-8497-C1D742699E22}" srcId="{5870A3A6-B5B9-4B79-8E5C-3C0B4DC19AA7}" destId="{6362D6AC-1F9F-44DF-9E46-2155E2CFB55D}" srcOrd="1" destOrd="0" parTransId="{254A1B5D-7085-4BCD-AFCB-7A60FD952D10}" sibTransId="{90B06CDB-D913-4973-8F11-95638C654938}"/>
    <dgm:cxn modelId="{2137C0AB-6C74-4211-89AC-90F8C845C297}" type="presOf" srcId="{07B8D709-E91B-4FAF-A3E3-59AC721FDA10}" destId="{F1493ECE-30C8-4925-84CA-327101FA72CB}" srcOrd="0" destOrd="0" presId="urn:microsoft.com/office/officeart/2005/8/layout/hProcess9"/>
    <dgm:cxn modelId="{EEF8B046-6221-4112-9765-E040A9A17A29}" type="presParOf" srcId="{22FF5D8E-2870-469D-AD52-443B690E26B7}" destId="{F0717D96-2915-49FC-929F-40220B441536}" srcOrd="0" destOrd="0" presId="urn:microsoft.com/office/officeart/2005/8/layout/hProcess9"/>
    <dgm:cxn modelId="{26911EC0-CF4D-4E39-9609-966BE84248F9}" type="presParOf" srcId="{22FF5D8E-2870-469D-AD52-443B690E26B7}" destId="{8FDE5FC2-27DF-4D25-A6C0-99F53ED69793}" srcOrd="1" destOrd="0" presId="urn:microsoft.com/office/officeart/2005/8/layout/hProcess9"/>
    <dgm:cxn modelId="{E97140C8-DF0A-4D69-9220-DAB038849B05}" type="presParOf" srcId="{8FDE5FC2-27DF-4D25-A6C0-99F53ED69793}" destId="{4B9AEF2B-87CE-4DC5-8584-BD9D9C171C13}" srcOrd="0" destOrd="0" presId="urn:microsoft.com/office/officeart/2005/8/layout/hProcess9"/>
    <dgm:cxn modelId="{93656126-15FE-4AE1-A3E4-A5D089F3BF33}" type="presParOf" srcId="{8FDE5FC2-27DF-4D25-A6C0-99F53ED69793}" destId="{8B81BB27-99D8-4533-BD53-E41B2C743039}" srcOrd="1" destOrd="0" presId="urn:microsoft.com/office/officeart/2005/8/layout/hProcess9"/>
    <dgm:cxn modelId="{C2F2707E-0880-4886-9DA4-29CFE7786D8F}" type="presParOf" srcId="{8FDE5FC2-27DF-4D25-A6C0-99F53ED69793}" destId="{9A4A6891-D61D-4951-984A-AE5EDCE746C6}" srcOrd="2" destOrd="0" presId="urn:microsoft.com/office/officeart/2005/8/layout/hProcess9"/>
    <dgm:cxn modelId="{538147F5-B706-47C1-8A35-86567FF029DF}" type="presParOf" srcId="{8FDE5FC2-27DF-4D25-A6C0-99F53ED69793}" destId="{44847893-D70B-4133-B2B3-500671407A40}" srcOrd="3" destOrd="0" presId="urn:microsoft.com/office/officeart/2005/8/layout/hProcess9"/>
    <dgm:cxn modelId="{9BB76DC9-95FF-487E-8318-8D714480EA7C}" type="presParOf" srcId="{8FDE5FC2-27DF-4D25-A6C0-99F53ED69793}" destId="{F1493ECE-30C8-4925-84CA-327101FA72C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FF772A8-C884-4B80-93A8-FD34B66A8966}" type="doc">
      <dgm:prSet loTypeId="urn:microsoft.com/office/officeart/2005/8/layout/vList5" loCatId="list" qsTypeId="urn:microsoft.com/office/officeart/2005/8/quickstyle/simple1#2" qsCatId="simple" csTypeId="urn:microsoft.com/office/officeart/2005/8/colors/colorful5" csCatId="colorful" phldr="1"/>
      <dgm:spPr/>
      <dgm:t>
        <a:bodyPr/>
        <a:lstStyle/>
        <a:p>
          <a:endParaRPr lang="en-US"/>
        </a:p>
      </dgm:t>
    </dgm:pt>
    <dgm:pt modelId="{6F7CBA96-EAB0-45B3-81ED-0EAF2B0871F6}">
      <dgm:prSet phldrT="[Text]"/>
      <dgm:spPr/>
      <dgm:t>
        <a:bodyPr/>
        <a:lstStyle/>
        <a:p>
          <a:r>
            <a:rPr lang="en-US" b="1" dirty="0"/>
            <a:t>Homeless Indicator</a:t>
          </a:r>
        </a:p>
      </dgm:t>
    </dgm:pt>
    <dgm:pt modelId="{CD12CC7B-4C04-421C-8C8D-58DF28E01F1B}" type="parTrans" cxnId="{4DC43388-C46C-4B1E-996A-3DD6A3A704AB}">
      <dgm:prSet/>
      <dgm:spPr/>
      <dgm:t>
        <a:bodyPr/>
        <a:lstStyle/>
        <a:p>
          <a:endParaRPr lang="en-US"/>
        </a:p>
      </dgm:t>
    </dgm:pt>
    <dgm:pt modelId="{6D79D5E3-2FE9-48F2-9F8F-9A7CA572D6B7}" type="sibTrans" cxnId="{4DC43388-C46C-4B1E-996A-3DD6A3A704AB}">
      <dgm:prSet/>
      <dgm:spPr/>
      <dgm:t>
        <a:bodyPr/>
        <a:lstStyle/>
        <a:p>
          <a:endParaRPr lang="en-US"/>
        </a:p>
      </dgm:t>
    </dgm:pt>
    <dgm:pt modelId="{BED70AEF-AF9B-4C64-8E74-DFD42232D511}">
      <dgm:prSet phldrT="[Text]" custT="1"/>
      <dgm:spPr/>
      <dgm:t>
        <a:bodyPr/>
        <a:lstStyle/>
        <a:p>
          <a:pPr marL="114300" indent="-114300"/>
          <a:r>
            <a:rPr lang="en-US" sz="1800" b="1" dirty="0">
              <a:solidFill>
                <a:schemeClr val="tx1"/>
              </a:solidFill>
            </a:rPr>
            <a:t>Y or N </a:t>
          </a:r>
          <a:r>
            <a:rPr lang="en-US" sz="1800" dirty="0">
              <a:solidFill>
                <a:schemeClr val="tx1"/>
              </a:solidFill>
            </a:rPr>
            <a:t>(default is N)</a:t>
          </a:r>
        </a:p>
      </dgm:t>
    </dgm:pt>
    <dgm:pt modelId="{B233373A-3A6B-4110-9F53-94DEEE1FB360}" type="parTrans" cxnId="{A3001A10-5C9E-417C-A3D1-CF6A62F472B9}">
      <dgm:prSet/>
      <dgm:spPr/>
      <dgm:t>
        <a:bodyPr/>
        <a:lstStyle/>
        <a:p>
          <a:endParaRPr lang="en-US"/>
        </a:p>
      </dgm:t>
    </dgm:pt>
    <dgm:pt modelId="{138678CA-5F0F-46EC-A44E-E08C4EE9A5E6}" type="sibTrans" cxnId="{A3001A10-5C9E-417C-A3D1-CF6A62F472B9}">
      <dgm:prSet/>
      <dgm:spPr/>
      <dgm:t>
        <a:bodyPr/>
        <a:lstStyle/>
        <a:p>
          <a:endParaRPr lang="en-US"/>
        </a:p>
      </dgm:t>
    </dgm:pt>
    <dgm:pt modelId="{25B0126C-3CD2-41EE-97D2-A2A7D78DA94A}">
      <dgm:prSet phldrT="[Text]"/>
      <dgm:spPr/>
      <dgm:t>
        <a:bodyPr/>
        <a:lstStyle/>
        <a:p>
          <a:r>
            <a:rPr lang="en-US" b="1"/>
            <a:t>Primary Nighttime Residence</a:t>
          </a:r>
          <a:endParaRPr lang="en-US" b="1" dirty="0"/>
        </a:p>
      </dgm:t>
    </dgm:pt>
    <dgm:pt modelId="{D4F944C2-AC9E-40BE-96C7-04256BF84CD7}" type="parTrans" cxnId="{3041D2B8-7556-4AE2-9706-58E9A65AC466}">
      <dgm:prSet/>
      <dgm:spPr/>
      <dgm:t>
        <a:bodyPr/>
        <a:lstStyle/>
        <a:p>
          <a:endParaRPr lang="en-US"/>
        </a:p>
      </dgm:t>
    </dgm:pt>
    <dgm:pt modelId="{56FE6ABC-6FC8-4C9D-98DA-F34844AB977F}" type="sibTrans" cxnId="{3041D2B8-7556-4AE2-9706-58E9A65AC466}">
      <dgm:prSet/>
      <dgm:spPr/>
      <dgm:t>
        <a:bodyPr/>
        <a:lstStyle/>
        <a:p>
          <a:endParaRPr lang="en-US"/>
        </a:p>
      </dgm:t>
    </dgm:pt>
    <dgm:pt modelId="{023AD71C-8BD0-4819-A1B7-737DF7400A4D}">
      <dgm:prSet phldrT="[Text]" custT="1"/>
      <dgm:spPr/>
      <dgm:t>
        <a:bodyPr/>
        <a:lstStyle/>
        <a:p>
          <a:r>
            <a:rPr lang="en-US" sz="1800" b="1" dirty="0">
              <a:solidFill>
                <a:schemeClr val="tx1"/>
              </a:solidFill>
            </a:rPr>
            <a:t>S</a:t>
          </a:r>
          <a:r>
            <a:rPr lang="en-US" sz="1800" dirty="0">
              <a:solidFill>
                <a:schemeClr val="tx1"/>
              </a:solidFill>
            </a:rPr>
            <a:t> = Shelters		</a:t>
          </a:r>
          <a:r>
            <a:rPr lang="en-US" sz="1800" b="1" dirty="0">
              <a:solidFill>
                <a:schemeClr val="tx1"/>
              </a:solidFill>
            </a:rPr>
            <a:t>T</a:t>
          </a:r>
          <a:r>
            <a:rPr lang="en-US" sz="1800" dirty="0">
              <a:solidFill>
                <a:schemeClr val="tx1"/>
              </a:solidFill>
            </a:rPr>
            <a:t> = Transitional Housing</a:t>
          </a:r>
        </a:p>
      </dgm:t>
    </dgm:pt>
    <dgm:pt modelId="{FBEC355D-4850-497D-8ED0-BCDDE33A8972}" type="parTrans" cxnId="{605B7543-CF29-401D-B36C-C3EADAD9AB5B}">
      <dgm:prSet/>
      <dgm:spPr/>
      <dgm:t>
        <a:bodyPr/>
        <a:lstStyle/>
        <a:p>
          <a:endParaRPr lang="en-US"/>
        </a:p>
      </dgm:t>
    </dgm:pt>
    <dgm:pt modelId="{CEF7F7CE-2EB6-4100-8ACE-C1BA145D35CD}" type="sibTrans" cxnId="{605B7543-CF29-401D-B36C-C3EADAD9AB5B}">
      <dgm:prSet/>
      <dgm:spPr/>
      <dgm:t>
        <a:bodyPr/>
        <a:lstStyle/>
        <a:p>
          <a:endParaRPr lang="en-US"/>
        </a:p>
      </dgm:t>
    </dgm:pt>
    <dgm:pt modelId="{E5FFCA27-5D1B-411E-A932-519056D63FF4}">
      <dgm:prSet custT="1"/>
      <dgm:spPr/>
      <dgm:t>
        <a:bodyPr/>
        <a:lstStyle/>
        <a:p>
          <a:r>
            <a:rPr lang="en-US" sz="1800" b="1" dirty="0">
              <a:solidFill>
                <a:schemeClr val="tx1"/>
              </a:solidFill>
            </a:rPr>
            <a:t>H</a:t>
          </a:r>
          <a:r>
            <a:rPr lang="en-US" sz="1800" dirty="0">
              <a:solidFill>
                <a:schemeClr val="tx1"/>
              </a:solidFill>
            </a:rPr>
            <a:t> = Hotels/motels	</a:t>
          </a:r>
          <a:r>
            <a:rPr lang="en-US" sz="1800" b="1" dirty="0">
              <a:solidFill>
                <a:schemeClr val="tx1"/>
              </a:solidFill>
            </a:rPr>
            <a:t>D</a:t>
          </a:r>
          <a:r>
            <a:rPr lang="en-US" sz="1800" dirty="0">
              <a:solidFill>
                <a:schemeClr val="tx1"/>
              </a:solidFill>
            </a:rPr>
            <a:t> = Doubled-up (with another family)</a:t>
          </a:r>
        </a:p>
      </dgm:t>
    </dgm:pt>
    <dgm:pt modelId="{EE805F83-3AE0-4F43-BF9A-CD33BE39D0F0}" type="parTrans" cxnId="{F5FCE42C-07EB-4BFA-8DA6-CB984A85C428}">
      <dgm:prSet/>
      <dgm:spPr/>
      <dgm:t>
        <a:bodyPr/>
        <a:lstStyle/>
        <a:p>
          <a:endParaRPr lang="en-US"/>
        </a:p>
      </dgm:t>
    </dgm:pt>
    <dgm:pt modelId="{11C01C16-BB05-49AC-B2CF-66BA67B17445}" type="sibTrans" cxnId="{F5FCE42C-07EB-4BFA-8DA6-CB984A85C428}">
      <dgm:prSet/>
      <dgm:spPr/>
      <dgm:t>
        <a:bodyPr/>
        <a:lstStyle/>
        <a:p>
          <a:endParaRPr lang="en-US"/>
        </a:p>
      </dgm:t>
    </dgm:pt>
    <dgm:pt modelId="{D67608AC-7AA0-4079-A600-CCCA83D1361E}">
      <dgm:prSet phldrT="[Text]" custT="1"/>
      <dgm:spPr/>
      <dgm:t>
        <a:bodyPr/>
        <a:lstStyle/>
        <a:p>
          <a:pPr marL="114300" indent="-114300"/>
          <a:r>
            <a:rPr lang="en-US" sz="1800" b="1" dirty="0">
              <a:solidFill>
                <a:schemeClr val="tx1"/>
              </a:solidFill>
            </a:rPr>
            <a:t>Y </a:t>
          </a:r>
          <a:r>
            <a:rPr lang="en-US" sz="1800" b="0" dirty="0">
              <a:solidFill>
                <a:schemeClr val="tx1"/>
              </a:solidFill>
            </a:rPr>
            <a:t>should be entered if the student experienced homelessness at </a:t>
          </a:r>
          <a:r>
            <a:rPr lang="en-US" sz="1800" b="0" u="sng" dirty="0">
              <a:solidFill>
                <a:schemeClr val="tx1"/>
              </a:solidFill>
            </a:rPr>
            <a:t>any point</a:t>
          </a:r>
          <a:r>
            <a:rPr lang="en-US" sz="1800" b="0" u="none" dirty="0">
              <a:solidFill>
                <a:schemeClr val="tx1"/>
              </a:solidFill>
            </a:rPr>
            <a:t> during the school year.</a:t>
          </a:r>
          <a:endParaRPr lang="en-US" sz="1800" b="1" dirty="0">
            <a:solidFill>
              <a:schemeClr val="tx1"/>
            </a:solidFill>
          </a:endParaRPr>
        </a:p>
      </dgm:t>
    </dgm:pt>
    <dgm:pt modelId="{8CCCA4A4-4508-4961-8DDF-A006D3B66B8C}" type="parTrans" cxnId="{A0351E21-6393-4BF3-9188-8AD5AE6BD42E}">
      <dgm:prSet/>
      <dgm:spPr/>
      <dgm:t>
        <a:bodyPr/>
        <a:lstStyle/>
        <a:p>
          <a:endParaRPr lang="en-US"/>
        </a:p>
      </dgm:t>
    </dgm:pt>
    <dgm:pt modelId="{901BF06B-01EA-4645-9A0D-5F21E47BCC1D}" type="sibTrans" cxnId="{A0351E21-6393-4BF3-9188-8AD5AE6BD42E}">
      <dgm:prSet/>
      <dgm:spPr/>
      <dgm:t>
        <a:bodyPr/>
        <a:lstStyle/>
        <a:p>
          <a:endParaRPr lang="en-US"/>
        </a:p>
      </dgm:t>
    </dgm:pt>
    <dgm:pt modelId="{D369F79D-B491-47E3-AD4D-F70A1B84F9E9}">
      <dgm:prSet custT="1"/>
      <dgm:spPr/>
      <dgm:t>
        <a:bodyPr/>
        <a:lstStyle/>
        <a:p>
          <a:r>
            <a:rPr lang="en-US" sz="1800" b="1" dirty="0">
              <a:solidFill>
                <a:schemeClr val="tx1"/>
              </a:solidFill>
            </a:rPr>
            <a:t>U</a:t>
          </a:r>
          <a:r>
            <a:rPr lang="en-US" sz="1800" dirty="0">
              <a:solidFill>
                <a:schemeClr val="tx1"/>
              </a:solidFill>
            </a:rPr>
            <a:t> = Unsheltered (car, parks, campgrounds, temporary trailer, or abandoned buildings)</a:t>
          </a:r>
        </a:p>
      </dgm:t>
    </dgm:pt>
    <dgm:pt modelId="{E2335744-0CF6-41EE-B1F0-E189F3ABD33E}" type="parTrans" cxnId="{8CA4A84E-6D1A-47F2-9CED-DBEB271C0384}">
      <dgm:prSet/>
      <dgm:spPr/>
      <dgm:t>
        <a:bodyPr/>
        <a:lstStyle/>
        <a:p>
          <a:endParaRPr lang="en-US"/>
        </a:p>
      </dgm:t>
    </dgm:pt>
    <dgm:pt modelId="{3E4F1B47-8755-48C9-9C9C-DC9CFDA1EE71}" type="sibTrans" cxnId="{8CA4A84E-6D1A-47F2-9CED-DBEB271C0384}">
      <dgm:prSet/>
      <dgm:spPr/>
      <dgm:t>
        <a:bodyPr/>
        <a:lstStyle/>
        <a:p>
          <a:endParaRPr lang="en-US"/>
        </a:p>
      </dgm:t>
    </dgm:pt>
    <dgm:pt modelId="{5F424B15-E3CE-4C08-AB13-726519E3DB5E}" type="pres">
      <dgm:prSet presAssocID="{CFF772A8-C884-4B80-93A8-FD34B66A8966}" presName="Name0" presStyleCnt="0">
        <dgm:presLayoutVars>
          <dgm:dir/>
          <dgm:animLvl val="lvl"/>
          <dgm:resizeHandles val="exact"/>
        </dgm:presLayoutVars>
      </dgm:prSet>
      <dgm:spPr/>
      <dgm:t>
        <a:bodyPr/>
        <a:lstStyle/>
        <a:p>
          <a:endParaRPr lang="en-US"/>
        </a:p>
      </dgm:t>
    </dgm:pt>
    <dgm:pt modelId="{09F6C79B-78CF-4F3E-BB2B-6E2CF09772EC}" type="pres">
      <dgm:prSet presAssocID="{6F7CBA96-EAB0-45B3-81ED-0EAF2B0871F6}" presName="linNode" presStyleCnt="0"/>
      <dgm:spPr/>
    </dgm:pt>
    <dgm:pt modelId="{B4BA6FA0-1A65-49C1-B7E0-F7B95E7E4335}" type="pres">
      <dgm:prSet presAssocID="{6F7CBA96-EAB0-45B3-81ED-0EAF2B0871F6}" presName="parentText" presStyleLbl="node1" presStyleIdx="0" presStyleCnt="2" custScaleX="88420" custScaleY="86838" custLinFactNeighborX="-952">
        <dgm:presLayoutVars>
          <dgm:chMax val="1"/>
          <dgm:bulletEnabled val="1"/>
        </dgm:presLayoutVars>
      </dgm:prSet>
      <dgm:spPr/>
      <dgm:t>
        <a:bodyPr/>
        <a:lstStyle/>
        <a:p>
          <a:endParaRPr lang="en-US"/>
        </a:p>
      </dgm:t>
    </dgm:pt>
    <dgm:pt modelId="{BA28DB09-BB27-4F41-9B61-498ED67B3FED}" type="pres">
      <dgm:prSet presAssocID="{6F7CBA96-EAB0-45B3-81ED-0EAF2B0871F6}" presName="descendantText" presStyleLbl="alignAccFollowNode1" presStyleIdx="0" presStyleCnt="2" custScaleX="122937" custScaleY="75285">
        <dgm:presLayoutVars>
          <dgm:bulletEnabled val="1"/>
        </dgm:presLayoutVars>
      </dgm:prSet>
      <dgm:spPr/>
      <dgm:t>
        <a:bodyPr/>
        <a:lstStyle/>
        <a:p>
          <a:endParaRPr lang="en-US"/>
        </a:p>
      </dgm:t>
    </dgm:pt>
    <dgm:pt modelId="{FA6F8989-966D-4D78-A9FB-2F9A5334CB72}" type="pres">
      <dgm:prSet presAssocID="{6D79D5E3-2FE9-48F2-9F8F-9A7CA572D6B7}" presName="sp" presStyleCnt="0"/>
      <dgm:spPr/>
    </dgm:pt>
    <dgm:pt modelId="{89BF4A6F-EF28-4239-824A-A5443BDF6357}" type="pres">
      <dgm:prSet presAssocID="{25B0126C-3CD2-41EE-97D2-A2A7D78DA94A}" presName="linNode" presStyleCnt="0"/>
      <dgm:spPr/>
    </dgm:pt>
    <dgm:pt modelId="{8097338C-C674-4DD5-97EF-8DDA4566D4A2}" type="pres">
      <dgm:prSet presAssocID="{25B0126C-3CD2-41EE-97D2-A2A7D78DA94A}" presName="parentText" presStyleLbl="node1" presStyleIdx="1" presStyleCnt="2" custScaleX="80169" custScaleY="97023" custLinFactNeighborY="-2577">
        <dgm:presLayoutVars>
          <dgm:chMax val="1"/>
          <dgm:bulletEnabled val="1"/>
        </dgm:presLayoutVars>
      </dgm:prSet>
      <dgm:spPr/>
      <dgm:t>
        <a:bodyPr/>
        <a:lstStyle/>
        <a:p>
          <a:endParaRPr lang="en-US"/>
        </a:p>
      </dgm:t>
    </dgm:pt>
    <dgm:pt modelId="{00D0AAF0-E671-449A-9190-1898D7F6AEC2}" type="pres">
      <dgm:prSet presAssocID="{25B0126C-3CD2-41EE-97D2-A2A7D78DA94A}" presName="descendantText" presStyleLbl="alignAccFollowNode1" presStyleIdx="1" presStyleCnt="2" custScaleX="110491" custScaleY="112215">
        <dgm:presLayoutVars>
          <dgm:bulletEnabled val="1"/>
        </dgm:presLayoutVars>
      </dgm:prSet>
      <dgm:spPr/>
      <dgm:t>
        <a:bodyPr/>
        <a:lstStyle/>
        <a:p>
          <a:endParaRPr lang="en-US"/>
        </a:p>
      </dgm:t>
    </dgm:pt>
  </dgm:ptLst>
  <dgm:cxnLst>
    <dgm:cxn modelId="{A0351E21-6393-4BF3-9188-8AD5AE6BD42E}" srcId="{6F7CBA96-EAB0-45B3-81ED-0EAF2B0871F6}" destId="{D67608AC-7AA0-4079-A600-CCCA83D1361E}" srcOrd="1" destOrd="0" parTransId="{8CCCA4A4-4508-4961-8DDF-A006D3B66B8C}" sibTransId="{901BF06B-01EA-4645-9A0D-5F21E47BCC1D}"/>
    <dgm:cxn modelId="{9DBC0EEB-3CE6-4C24-9FAF-6F22C0343E8B}" type="presOf" srcId="{BED70AEF-AF9B-4C64-8E74-DFD42232D511}" destId="{BA28DB09-BB27-4F41-9B61-498ED67B3FED}" srcOrd="0" destOrd="0" presId="urn:microsoft.com/office/officeart/2005/8/layout/vList5"/>
    <dgm:cxn modelId="{3041D2B8-7556-4AE2-9706-58E9A65AC466}" srcId="{CFF772A8-C884-4B80-93A8-FD34B66A8966}" destId="{25B0126C-3CD2-41EE-97D2-A2A7D78DA94A}" srcOrd="1" destOrd="0" parTransId="{D4F944C2-AC9E-40BE-96C7-04256BF84CD7}" sibTransId="{56FE6ABC-6FC8-4C9D-98DA-F34844AB977F}"/>
    <dgm:cxn modelId="{1F7F7F46-3915-495E-8E26-B773C9F11AFA}" type="presOf" srcId="{E5FFCA27-5D1B-411E-A932-519056D63FF4}" destId="{00D0AAF0-E671-449A-9190-1898D7F6AEC2}" srcOrd="0" destOrd="1" presId="urn:microsoft.com/office/officeart/2005/8/layout/vList5"/>
    <dgm:cxn modelId="{F5FCE42C-07EB-4BFA-8DA6-CB984A85C428}" srcId="{25B0126C-3CD2-41EE-97D2-A2A7D78DA94A}" destId="{E5FFCA27-5D1B-411E-A932-519056D63FF4}" srcOrd="1" destOrd="0" parTransId="{EE805F83-3AE0-4F43-BF9A-CD33BE39D0F0}" sibTransId="{11C01C16-BB05-49AC-B2CF-66BA67B17445}"/>
    <dgm:cxn modelId="{A3001A10-5C9E-417C-A3D1-CF6A62F472B9}" srcId="{6F7CBA96-EAB0-45B3-81ED-0EAF2B0871F6}" destId="{BED70AEF-AF9B-4C64-8E74-DFD42232D511}" srcOrd="0" destOrd="0" parTransId="{B233373A-3A6B-4110-9F53-94DEEE1FB360}" sibTransId="{138678CA-5F0F-46EC-A44E-E08C4EE9A5E6}"/>
    <dgm:cxn modelId="{87159DB9-3602-4E50-ABF2-950A2D67FB6E}" type="presOf" srcId="{25B0126C-3CD2-41EE-97D2-A2A7D78DA94A}" destId="{8097338C-C674-4DD5-97EF-8DDA4566D4A2}" srcOrd="0" destOrd="0" presId="urn:microsoft.com/office/officeart/2005/8/layout/vList5"/>
    <dgm:cxn modelId="{6FE99C92-33FA-4F28-9DF2-1C9B9556E9DD}" type="presOf" srcId="{023AD71C-8BD0-4819-A1B7-737DF7400A4D}" destId="{00D0AAF0-E671-449A-9190-1898D7F6AEC2}" srcOrd="0" destOrd="0" presId="urn:microsoft.com/office/officeart/2005/8/layout/vList5"/>
    <dgm:cxn modelId="{CD4B5026-F8C2-43CA-826B-F3316A2864F6}" type="presOf" srcId="{D67608AC-7AA0-4079-A600-CCCA83D1361E}" destId="{BA28DB09-BB27-4F41-9B61-498ED67B3FED}" srcOrd="0" destOrd="1" presId="urn:microsoft.com/office/officeart/2005/8/layout/vList5"/>
    <dgm:cxn modelId="{8CA4A84E-6D1A-47F2-9CED-DBEB271C0384}" srcId="{25B0126C-3CD2-41EE-97D2-A2A7D78DA94A}" destId="{D369F79D-B491-47E3-AD4D-F70A1B84F9E9}" srcOrd="2" destOrd="0" parTransId="{E2335744-0CF6-41EE-B1F0-E189F3ABD33E}" sibTransId="{3E4F1B47-8755-48C9-9C9C-DC9CFDA1EE71}"/>
    <dgm:cxn modelId="{86E2F0E2-7C73-4B0B-A378-F4D7490FCB16}" type="presOf" srcId="{6F7CBA96-EAB0-45B3-81ED-0EAF2B0871F6}" destId="{B4BA6FA0-1A65-49C1-B7E0-F7B95E7E4335}" srcOrd="0" destOrd="0" presId="urn:microsoft.com/office/officeart/2005/8/layout/vList5"/>
    <dgm:cxn modelId="{08D3BE1F-A9C6-4FA2-916C-650EBF86E60C}" type="presOf" srcId="{D369F79D-B491-47E3-AD4D-F70A1B84F9E9}" destId="{00D0AAF0-E671-449A-9190-1898D7F6AEC2}" srcOrd="0" destOrd="2" presId="urn:microsoft.com/office/officeart/2005/8/layout/vList5"/>
    <dgm:cxn modelId="{7F6D7130-E0A2-476A-B525-65A4E13E7C4A}" type="presOf" srcId="{CFF772A8-C884-4B80-93A8-FD34B66A8966}" destId="{5F424B15-E3CE-4C08-AB13-726519E3DB5E}" srcOrd="0" destOrd="0" presId="urn:microsoft.com/office/officeart/2005/8/layout/vList5"/>
    <dgm:cxn modelId="{605B7543-CF29-401D-B36C-C3EADAD9AB5B}" srcId="{25B0126C-3CD2-41EE-97D2-A2A7D78DA94A}" destId="{023AD71C-8BD0-4819-A1B7-737DF7400A4D}" srcOrd="0" destOrd="0" parTransId="{FBEC355D-4850-497D-8ED0-BCDDE33A8972}" sibTransId="{CEF7F7CE-2EB6-4100-8ACE-C1BA145D35CD}"/>
    <dgm:cxn modelId="{4DC43388-C46C-4B1E-996A-3DD6A3A704AB}" srcId="{CFF772A8-C884-4B80-93A8-FD34B66A8966}" destId="{6F7CBA96-EAB0-45B3-81ED-0EAF2B0871F6}" srcOrd="0" destOrd="0" parTransId="{CD12CC7B-4C04-421C-8C8D-58DF28E01F1B}" sibTransId="{6D79D5E3-2FE9-48F2-9F8F-9A7CA572D6B7}"/>
    <dgm:cxn modelId="{9B7352B6-4E59-41C1-9F08-69DECD3AD912}" type="presParOf" srcId="{5F424B15-E3CE-4C08-AB13-726519E3DB5E}" destId="{09F6C79B-78CF-4F3E-BB2B-6E2CF09772EC}" srcOrd="0" destOrd="0" presId="urn:microsoft.com/office/officeart/2005/8/layout/vList5"/>
    <dgm:cxn modelId="{B34090D1-86C5-43A2-986B-4A7E387FE80A}" type="presParOf" srcId="{09F6C79B-78CF-4F3E-BB2B-6E2CF09772EC}" destId="{B4BA6FA0-1A65-49C1-B7E0-F7B95E7E4335}" srcOrd="0" destOrd="0" presId="urn:microsoft.com/office/officeart/2005/8/layout/vList5"/>
    <dgm:cxn modelId="{D720786A-2D4B-4F7E-AF5E-728886BF3BB4}" type="presParOf" srcId="{09F6C79B-78CF-4F3E-BB2B-6E2CF09772EC}" destId="{BA28DB09-BB27-4F41-9B61-498ED67B3FED}" srcOrd="1" destOrd="0" presId="urn:microsoft.com/office/officeart/2005/8/layout/vList5"/>
    <dgm:cxn modelId="{253E2C36-03EB-49A7-94C0-D57A8836631F}" type="presParOf" srcId="{5F424B15-E3CE-4C08-AB13-726519E3DB5E}" destId="{FA6F8989-966D-4D78-A9FB-2F9A5334CB72}" srcOrd="1" destOrd="0" presId="urn:microsoft.com/office/officeart/2005/8/layout/vList5"/>
    <dgm:cxn modelId="{DAE54470-DD59-4AB8-87FD-6E2A38831550}" type="presParOf" srcId="{5F424B15-E3CE-4C08-AB13-726519E3DB5E}" destId="{89BF4A6F-EF28-4239-824A-A5443BDF6357}" srcOrd="2" destOrd="0" presId="urn:microsoft.com/office/officeart/2005/8/layout/vList5"/>
    <dgm:cxn modelId="{B422F9C3-8D91-4E3A-B397-EEAEC23A1F91}" type="presParOf" srcId="{89BF4A6F-EF28-4239-824A-A5443BDF6357}" destId="{8097338C-C674-4DD5-97EF-8DDA4566D4A2}" srcOrd="0" destOrd="0" presId="urn:microsoft.com/office/officeart/2005/8/layout/vList5"/>
    <dgm:cxn modelId="{F58D32A4-2AE5-4576-80F5-A462F58A1CE7}" type="presParOf" srcId="{89BF4A6F-EF28-4239-824A-A5443BDF6357}" destId="{00D0AAF0-E671-449A-9190-1898D7F6AEC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FF772A8-C884-4B80-93A8-FD34B66A8966}" type="doc">
      <dgm:prSet loTypeId="urn:microsoft.com/office/officeart/2005/8/layout/vList5" loCatId="list" qsTypeId="urn:microsoft.com/office/officeart/2005/8/quickstyle/simple1#2" qsCatId="simple" csTypeId="urn:microsoft.com/office/officeart/2005/8/colors/colorful5" csCatId="colorful" phldr="1"/>
      <dgm:spPr/>
      <dgm:t>
        <a:bodyPr/>
        <a:lstStyle/>
        <a:p>
          <a:endParaRPr lang="en-US"/>
        </a:p>
      </dgm:t>
    </dgm:pt>
    <dgm:pt modelId="{DC31CAE4-997A-4D03-843F-2FB6D027E06A}">
      <dgm:prSet phldrT="[Text]"/>
      <dgm:spPr/>
      <dgm:t>
        <a:bodyPr/>
        <a:lstStyle/>
        <a:p>
          <a:r>
            <a:rPr lang="en-US" b="1" dirty="0"/>
            <a:t>Unaccompanied Youth Status</a:t>
          </a:r>
        </a:p>
      </dgm:t>
    </dgm:pt>
    <dgm:pt modelId="{4D782E89-7E44-4DBE-9867-FBD4E87C7EDE}" type="parTrans" cxnId="{9D87E861-A92B-43B6-92CE-55EC21F748F9}">
      <dgm:prSet/>
      <dgm:spPr/>
      <dgm:t>
        <a:bodyPr/>
        <a:lstStyle/>
        <a:p>
          <a:endParaRPr lang="en-US"/>
        </a:p>
      </dgm:t>
    </dgm:pt>
    <dgm:pt modelId="{E6CB8BEF-58F4-46E8-9070-AC7AA4E8ED14}" type="sibTrans" cxnId="{9D87E861-A92B-43B6-92CE-55EC21F748F9}">
      <dgm:prSet/>
      <dgm:spPr/>
      <dgm:t>
        <a:bodyPr/>
        <a:lstStyle/>
        <a:p>
          <a:endParaRPr lang="en-US"/>
        </a:p>
      </dgm:t>
    </dgm:pt>
    <dgm:pt modelId="{407452DF-B80F-46BE-88F4-DED5C447648D}">
      <dgm:prSet phldrT="[Text]" custT="1"/>
      <dgm:spPr/>
      <dgm:t>
        <a:bodyPr/>
        <a:lstStyle/>
        <a:p>
          <a:r>
            <a:rPr lang="en-US" sz="1800" b="1" dirty="0">
              <a:solidFill>
                <a:schemeClr val="tx1"/>
              </a:solidFill>
            </a:rPr>
            <a:t>Program Service Code 8272</a:t>
          </a:r>
        </a:p>
      </dgm:t>
    </dgm:pt>
    <dgm:pt modelId="{D7885710-22B6-4619-8C42-2025CB853466}" type="parTrans" cxnId="{1F14BA39-ED23-418F-88A1-A2E21E14C410}">
      <dgm:prSet/>
      <dgm:spPr/>
      <dgm:t>
        <a:bodyPr/>
        <a:lstStyle/>
        <a:p>
          <a:endParaRPr lang="en-US"/>
        </a:p>
      </dgm:t>
    </dgm:pt>
    <dgm:pt modelId="{7062414D-747E-46D2-987D-4B37DC944F61}" type="sibTrans" cxnId="{1F14BA39-ED23-418F-88A1-A2E21E14C410}">
      <dgm:prSet/>
      <dgm:spPr/>
      <dgm:t>
        <a:bodyPr/>
        <a:lstStyle/>
        <a:p>
          <a:endParaRPr lang="en-US"/>
        </a:p>
      </dgm:t>
    </dgm:pt>
    <dgm:pt modelId="{66BE3EFC-1E5F-4AF8-B589-BF0FEFCB9292}">
      <dgm:prSet phldrT="[Text]" custT="1"/>
      <dgm:spPr/>
      <dgm:t>
        <a:bodyPr/>
        <a:lstStyle/>
        <a:p>
          <a:r>
            <a:rPr lang="en-US" sz="1800" baseline="0" dirty="0">
              <a:solidFill>
                <a:schemeClr val="tx1"/>
              </a:solidFill>
            </a:rPr>
            <a:t>Not in the physical custody of a parent or legal guardian</a:t>
          </a:r>
          <a:endParaRPr lang="en-US" sz="1800" dirty="0">
            <a:solidFill>
              <a:schemeClr val="tx1"/>
            </a:solidFill>
          </a:endParaRPr>
        </a:p>
      </dgm:t>
    </dgm:pt>
    <dgm:pt modelId="{30ECC8D3-FD91-4F55-8FA6-4DABD8A9B874}" type="parTrans" cxnId="{1BA0040E-005C-461C-AFC3-83E65ED9159B}">
      <dgm:prSet/>
      <dgm:spPr/>
      <dgm:t>
        <a:bodyPr/>
        <a:lstStyle/>
        <a:p>
          <a:endParaRPr lang="en-US"/>
        </a:p>
      </dgm:t>
    </dgm:pt>
    <dgm:pt modelId="{3BAFA372-6DC1-43B9-968E-2686DA127115}" type="sibTrans" cxnId="{1BA0040E-005C-461C-AFC3-83E65ED9159B}">
      <dgm:prSet/>
      <dgm:spPr/>
      <dgm:t>
        <a:bodyPr/>
        <a:lstStyle/>
        <a:p>
          <a:endParaRPr lang="en-US"/>
        </a:p>
      </dgm:t>
    </dgm:pt>
    <dgm:pt modelId="{2D82E09D-CCE7-4DD7-AA0B-C1743C1F1A0F}">
      <dgm:prSet phldrT="[Text]" custT="1"/>
      <dgm:spPr/>
      <dgm:t>
        <a:bodyPr/>
        <a:lstStyle/>
        <a:p>
          <a:r>
            <a:rPr lang="en-US" sz="1800" baseline="0" dirty="0">
              <a:solidFill>
                <a:schemeClr val="tx1"/>
              </a:solidFill>
            </a:rPr>
            <a:t>Homeless under McKinney-Vento</a:t>
          </a:r>
          <a:endParaRPr lang="en-US" sz="1800" dirty="0">
            <a:solidFill>
              <a:schemeClr val="tx1"/>
            </a:solidFill>
          </a:endParaRPr>
        </a:p>
      </dgm:t>
    </dgm:pt>
    <dgm:pt modelId="{756AD09F-F920-4118-90BC-693FB046A9D0}" type="parTrans" cxnId="{02E38C59-579A-46ED-926C-800298E2EC12}">
      <dgm:prSet/>
      <dgm:spPr/>
      <dgm:t>
        <a:bodyPr/>
        <a:lstStyle/>
        <a:p>
          <a:endParaRPr lang="en-US"/>
        </a:p>
      </dgm:t>
    </dgm:pt>
    <dgm:pt modelId="{D28FC5CC-2C36-4B80-9B62-FFF70ADA927D}" type="sibTrans" cxnId="{02E38C59-579A-46ED-926C-800298E2EC12}">
      <dgm:prSet/>
      <dgm:spPr/>
      <dgm:t>
        <a:bodyPr/>
        <a:lstStyle/>
        <a:p>
          <a:endParaRPr lang="en-US"/>
        </a:p>
      </dgm:t>
    </dgm:pt>
    <dgm:pt modelId="{5F424B15-E3CE-4C08-AB13-726519E3DB5E}" type="pres">
      <dgm:prSet presAssocID="{CFF772A8-C884-4B80-93A8-FD34B66A8966}" presName="Name0" presStyleCnt="0">
        <dgm:presLayoutVars>
          <dgm:dir/>
          <dgm:animLvl val="lvl"/>
          <dgm:resizeHandles val="exact"/>
        </dgm:presLayoutVars>
      </dgm:prSet>
      <dgm:spPr/>
      <dgm:t>
        <a:bodyPr/>
        <a:lstStyle/>
        <a:p>
          <a:endParaRPr lang="en-US"/>
        </a:p>
      </dgm:t>
    </dgm:pt>
    <dgm:pt modelId="{8C444532-6D6E-4B84-AF88-51E2E0B1AC96}" type="pres">
      <dgm:prSet presAssocID="{DC31CAE4-997A-4D03-843F-2FB6D027E06A}" presName="linNode" presStyleCnt="0"/>
      <dgm:spPr/>
    </dgm:pt>
    <dgm:pt modelId="{E62C4055-7A10-4C20-B24B-4E2CF9A1B713}" type="pres">
      <dgm:prSet presAssocID="{DC31CAE4-997A-4D03-843F-2FB6D027E06A}" presName="parentText" presStyleLbl="node1" presStyleIdx="0" presStyleCnt="1" custScaleX="81181" custScaleY="75668">
        <dgm:presLayoutVars>
          <dgm:chMax val="1"/>
          <dgm:bulletEnabled val="1"/>
        </dgm:presLayoutVars>
      </dgm:prSet>
      <dgm:spPr/>
      <dgm:t>
        <a:bodyPr/>
        <a:lstStyle/>
        <a:p>
          <a:endParaRPr lang="en-US"/>
        </a:p>
      </dgm:t>
    </dgm:pt>
    <dgm:pt modelId="{F3DD9EBE-6E1D-49DA-976D-C240A50AF39E}" type="pres">
      <dgm:prSet presAssocID="{DC31CAE4-997A-4D03-843F-2FB6D027E06A}" presName="descendantText" presStyleLbl="alignAccFollowNode1" presStyleIdx="0" presStyleCnt="1" custScaleX="118600" custScaleY="88707">
        <dgm:presLayoutVars>
          <dgm:bulletEnabled val="1"/>
        </dgm:presLayoutVars>
      </dgm:prSet>
      <dgm:spPr/>
      <dgm:t>
        <a:bodyPr/>
        <a:lstStyle/>
        <a:p>
          <a:endParaRPr lang="en-US"/>
        </a:p>
      </dgm:t>
    </dgm:pt>
  </dgm:ptLst>
  <dgm:cxnLst>
    <dgm:cxn modelId="{1BCDF073-497A-4DAB-A36E-64B46DF7715C}" type="presOf" srcId="{407452DF-B80F-46BE-88F4-DED5C447648D}" destId="{F3DD9EBE-6E1D-49DA-976D-C240A50AF39E}" srcOrd="0" destOrd="0" presId="urn:microsoft.com/office/officeart/2005/8/layout/vList5"/>
    <dgm:cxn modelId="{8F01AA3B-B754-4BB1-9234-11331158AFC7}" type="presOf" srcId="{DC31CAE4-997A-4D03-843F-2FB6D027E06A}" destId="{E62C4055-7A10-4C20-B24B-4E2CF9A1B713}" srcOrd="0" destOrd="0" presId="urn:microsoft.com/office/officeart/2005/8/layout/vList5"/>
    <dgm:cxn modelId="{C7803665-7EC7-48DB-8CF2-AE7A928718D5}" type="presOf" srcId="{CFF772A8-C884-4B80-93A8-FD34B66A8966}" destId="{5F424B15-E3CE-4C08-AB13-726519E3DB5E}" srcOrd="0" destOrd="0" presId="urn:microsoft.com/office/officeart/2005/8/layout/vList5"/>
    <dgm:cxn modelId="{9D87E861-A92B-43B6-92CE-55EC21F748F9}" srcId="{CFF772A8-C884-4B80-93A8-FD34B66A8966}" destId="{DC31CAE4-997A-4D03-843F-2FB6D027E06A}" srcOrd="0" destOrd="0" parTransId="{4D782E89-7E44-4DBE-9867-FBD4E87C7EDE}" sibTransId="{E6CB8BEF-58F4-46E8-9070-AC7AA4E8ED14}"/>
    <dgm:cxn modelId="{1F14BA39-ED23-418F-88A1-A2E21E14C410}" srcId="{DC31CAE4-997A-4D03-843F-2FB6D027E06A}" destId="{407452DF-B80F-46BE-88F4-DED5C447648D}" srcOrd="0" destOrd="0" parTransId="{D7885710-22B6-4619-8C42-2025CB853466}" sibTransId="{7062414D-747E-46D2-987D-4B37DC944F61}"/>
    <dgm:cxn modelId="{0358F8EA-BDED-4309-B4C7-EADBE99A8B3C}" type="presOf" srcId="{2D82E09D-CCE7-4DD7-AA0B-C1743C1F1A0F}" destId="{F3DD9EBE-6E1D-49DA-976D-C240A50AF39E}" srcOrd="0" destOrd="2" presId="urn:microsoft.com/office/officeart/2005/8/layout/vList5"/>
    <dgm:cxn modelId="{1BA0040E-005C-461C-AFC3-83E65ED9159B}" srcId="{DC31CAE4-997A-4D03-843F-2FB6D027E06A}" destId="{66BE3EFC-1E5F-4AF8-B589-BF0FEFCB9292}" srcOrd="1" destOrd="0" parTransId="{30ECC8D3-FD91-4F55-8FA6-4DABD8A9B874}" sibTransId="{3BAFA372-6DC1-43B9-968E-2686DA127115}"/>
    <dgm:cxn modelId="{2270FE4C-D4FC-4EE5-80F0-F8EB5DA1BD36}" type="presOf" srcId="{66BE3EFC-1E5F-4AF8-B589-BF0FEFCB9292}" destId="{F3DD9EBE-6E1D-49DA-976D-C240A50AF39E}" srcOrd="0" destOrd="1" presId="urn:microsoft.com/office/officeart/2005/8/layout/vList5"/>
    <dgm:cxn modelId="{02E38C59-579A-46ED-926C-800298E2EC12}" srcId="{DC31CAE4-997A-4D03-843F-2FB6D027E06A}" destId="{2D82E09D-CCE7-4DD7-AA0B-C1743C1F1A0F}" srcOrd="2" destOrd="0" parTransId="{756AD09F-F920-4118-90BC-693FB046A9D0}" sibTransId="{D28FC5CC-2C36-4B80-9B62-FFF70ADA927D}"/>
    <dgm:cxn modelId="{5A1DCAFB-B261-46BE-BCB4-8807AEC05CE5}" type="presParOf" srcId="{5F424B15-E3CE-4C08-AB13-726519E3DB5E}" destId="{8C444532-6D6E-4B84-AF88-51E2E0B1AC96}" srcOrd="0" destOrd="0" presId="urn:microsoft.com/office/officeart/2005/8/layout/vList5"/>
    <dgm:cxn modelId="{F9425DA5-64BD-4637-B114-C2FAFBA744A2}" type="presParOf" srcId="{8C444532-6D6E-4B84-AF88-51E2E0B1AC96}" destId="{E62C4055-7A10-4C20-B24B-4E2CF9A1B713}" srcOrd="0" destOrd="0" presId="urn:microsoft.com/office/officeart/2005/8/layout/vList5"/>
    <dgm:cxn modelId="{35C798F9-6077-4292-B08B-988E5A5214AD}" type="presParOf" srcId="{8C444532-6D6E-4B84-AF88-51E2E0B1AC96}" destId="{F3DD9EBE-6E1D-49DA-976D-C240A50AF39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7AC0AE-9711-4DE1-8745-321EEB084D5B}"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61CDBA9F-6660-4FDC-9942-620A0EFFAAC4}">
      <dgm:prSet phldrT="[Text]"/>
      <dgm:spPr>
        <a:solidFill>
          <a:schemeClr val="accent1"/>
        </a:solidFill>
        <a:ln>
          <a:solidFill>
            <a:schemeClr val="accent1"/>
          </a:solidFill>
        </a:ln>
      </dgm:spPr>
      <dgm:t>
        <a:bodyPr/>
        <a:lstStyle/>
        <a:p>
          <a:r>
            <a:rPr lang="en-US" b="1" dirty="0">
              <a:solidFill>
                <a:schemeClr val="tx1"/>
              </a:solidFill>
            </a:rPr>
            <a:t>6</a:t>
          </a:r>
        </a:p>
      </dgm:t>
    </dgm:pt>
    <dgm:pt modelId="{9E19F777-E9EA-4952-8FAA-3E17B94C28C3}" type="parTrans" cxnId="{97129C13-9E49-4EA0-AE68-2410406665DF}">
      <dgm:prSet/>
      <dgm:spPr/>
      <dgm:t>
        <a:bodyPr/>
        <a:lstStyle/>
        <a:p>
          <a:endParaRPr lang="en-US"/>
        </a:p>
      </dgm:t>
    </dgm:pt>
    <dgm:pt modelId="{744277DC-0D28-47CF-AA8D-C548142FE315}" type="sibTrans" cxnId="{97129C13-9E49-4EA0-AE68-2410406665DF}">
      <dgm:prSet/>
      <dgm:spPr/>
      <dgm:t>
        <a:bodyPr/>
        <a:lstStyle/>
        <a:p>
          <a:endParaRPr lang="en-US"/>
        </a:p>
      </dgm:t>
    </dgm:pt>
    <dgm:pt modelId="{3677B1F9-8FCE-4A4C-98B0-4E10D298C6D0}">
      <dgm:prSet phldrT="[Text]"/>
      <dgm:spPr>
        <a:solidFill>
          <a:schemeClr val="accent1">
            <a:lumMod val="20000"/>
            <a:lumOff val="80000"/>
            <a:alpha val="90000"/>
          </a:schemeClr>
        </a:solidFill>
        <a:ln>
          <a:solidFill>
            <a:schemeClr val="accent1">
              <a:lumMod val="20000"/>
              <a:lumOff val="80000"/>
              <a:alpha val="90000"/>
            </a:schemeClr>
          </a:solidFill>
        </a:ln>
      </dgm:spPr>
      <dgm:t>
        <a:bodyPr/>
        <a:lstStyle/>
        <a:p>
          <a:r>
            <a:rPr lang="en-US" dirty="0">
              <a:solidFill>
                <a:schemeClr val="tx1"/>
              </a:solidFill>
            </a:rPr>
            <a:t>Trauma Sensitivity &amp; the School Success Framework</a:t>
          </a:r>
        </a:p>
      </dgm:t>
    </dgm:pt>
    <dgm:pt modelId="{D3DFD573-9F2F-4343-B5DF-43A85107C5F1}" type="parTrans" cxnId="{08EBA660-E397-4CBF-BFBC-C7C5EC7F62E5}">
      <dgm:prSet/>
      <dgm:spPr/>
      <dgm:t>
        <a:bodyPr/>
        <a:lstStyle/>
        <a:p>
          <a:endParaRPr lang="en-US"/>
        </a:p>
      </dgm:t>
    </dgm:pt>
    <dgm:pt modelId="{1B2C6705-C35C-4811-9176-A1E4CFB6820F}" type="sibTrans" cxnId="{08EBA660-E397-4CBF-BFBC-C7C5EC7F62E5}">
      <dgm:prSet/>
      <dgm:spPr/>
      <dgm:t>
        <a:bodyPr/>
        <a:lstStyle/>
        <a:p>
          <a:endParaRPr lang="en-US"/>
        </a:p>
      </dgm:t>
    </dgm:pt>
    <dgm:pt modelId="{2DE82872-BB45-468F-AF28-39EA670BE676}">
      <dgm:prSet phldrT="[Text]"/>
      <dgm:spPr/>
      <dgm:t>
        <a:bodyPr/>
        <a:lstStyle/>
        <a:p>
          <a:r>
            <a:rPr lang="en-US" b="1" dirty="0">
              <a:solidFill>
                <a:schemeClr val="tx1"/>
              </a:solidFill>
            </a:rPr>
            <a:t>7</a:t>
          </a:r>
        </a:p>
      </dgm:t>
    </dgm:pt>
    <dgm:pt modelId="{45B5C446-A20F-41D7-8D46-BDD56F199B91}" type="parTrans" cxnId="{418DA715-83D2-429E-88DC-83313332E91F}">
      <dgm:prSet/>
      <dgm:spPr/>
      <dgm:t>
        <a:bodyPr/>
        <a:lstStyle/>
        <a:p>
          <a:endParaRPr lang="en-US"/>
        </a:p>
      </dgm:t>
    </dgm:pt>
    <dgm:pt modelId="{EAF1E26B-1849-422D-B650-23A33BDA746E}" type="sibTrans" cxnId="{418DA715-83D2-429E-88DC-83313332E91F}">
      <dgm:prSet/>
      <dgm:spPr/>
      <dgm:t>
        <a:bodyPr/>
        <a:lstStyle/>
        <a:p>
          <a:endParaRPr lang="en-US"/>
        </a:p>
      </dgm:t>
    </dgm:pt>
    <dgm:pt modelId="{FFFD6B6F-50D3-467F-AAD0-122C5AA275E4}">
      <dgm:prSet phldrT="[Text]"/>
      <dgm:spPr/>
      <dgm:t>
        <a:bodyPr/>
        <a:lstStyle/>
        <a:p>
          <a:r>
            <a:rPr lang="en-US" dirty="0">
              <a:solidFill>
                <a:schemeClr val="tx1"/>
              </a:solidFill>
            </a:rPr>
            <a:t>School &amp; District Collaborations</a:t>
          </a:r>
        </a:p>
      </dgm:t>
    </dgm:pt>
    <dgm:pt modelId="{0A7098EE-4D5C-479C-905C-ABCAC6B566D4}" type="parTrans" cxnId="{38193C3A-AB1D-4171-8CBD-509ECCBD5990}">
      <dgm:prSet/>
      <dgm:spPr/>
      <dgm:t>
        <a:bodyPr/>
        <a:lstStyle/>
        <a:p>
          <a:endParaRPr lang="en-US"/>
        </a:p>
      </dgm:t>
    </dgm:pt>
    <dgm:pt modelId="{0EDCB7C5-C0E8-4E37-8F72-2285ADCA3CB9}" type="sibTrans" cxnId="{38193C3A-AB1D-4171-8CBD-509ECCBD5990}">
      <dgm:prSet/>
      <dgm:spPr/>
      <dgm:t>
        <a:bodyPr/>
        <a:lstStyle/>
        <a:p>
          <a:endParaRPr lang="en-US"/>
        </a:p>
      </dgm:t>
    </dgm:pt>
    <dgm:pt modelId="{EAF6D588-BFCD-4C4E-A5AB-BF9A30F933AF}">
      <dgm:prSet phldrT="[Text]"/>
      <dgm:spPr/>
      <dgm:t>
        <a:bodyPr/>
        <a:lstStyle/>
        <a:p>
          <a:r>
            <a:rPr lang="en-US" dirty="0">
              <a:solidFill>
                <a:schemeClr val="tx1"/>
              </a:solidFill>
            </a:rPr>
            <a:t>Spotlight on High School &amp; Early Childhood</a:t>
          </a:r>
        </a:p>
      </dgm:t>
    </dgm:pt>
    <dgm:pt modelId="{915BFFBB-00A7-44F7-B103-D8BB3ABAEA88}" type="parTrans" cxnId="{9EA6B921-DD03-49C4-8491-F6F1448D5ED0}">
      <dgm:prSet/>
      <dgm:spPr/>
      <dgm:t>
        <a:bodyPr/>
        <a:lstStyle/>
        <a:p>
          <a:endParaRPr lang="en-US"/>
        </a:p>
      </dgm:t>
    </dgm:pt>
    <dgm:pt modelId="{CC1C11D9-9C59-4F00-92F9-17AACDE29135}" type="sibTrans" cxnId="{9EA6B921-DD03-49C4-8491-F6F1448D5ED0}">
      <dgm:prSet/>
      <dgm:spPr/>
      <dgm:t>
        <a:bodyPr/>
        <a:lstStyle/>
        <a:p>
          <a:endParaRPr lang="en-US"/>
        </a:p>
      </dgm:t>
    </dgm:pt>
    <dgm:pt modelId="{100BC6C6-7B8D-4497-9EA0-EF7679EAC37A}">
      <dgm:prSet phldrT="[Text]"/>
      <dgm:spPr/>
      <dgm:t>
        <a:bodyPr/>
        <a:lstStyle/>
        <a:p>
          <a:r>
            <a:rPr lang="en-US" b="1" dirty="0">
              <a:solidFill>
                <a:schemeClr val="tx1"/>
              </a:solidFill>
            </a:rPr>
            <a:t>9</a:t>
          </a:r>
        </a:p>
      </dgm:t>
    </dgm:pt>
    <dgm:pt modelId="{483D3CCC-ACC2-487E-A130-7BC880F176C1}" type="parTrans" cxnId="{27A658A9-8AE8-4046-9DEA-6E26FB6F6DBD}">
      <dgm:prSet/>
      <dgm:spPr/>
      <dgm:t>
        <a:bodyPr/>
        <a:lstStyle/>
        <a:p>
          <a:endParaRPr lang="en-US"/>
        </a:p>
      </dgm:t>
    </dgm:pt>
    <dgm:pt modelId="{0892A21C-11D3-49CA-9C09-7D58D26A75FE}" type="sibTrans" cxnId="{27A658A9-8AE8-4046-9DEA-6E26FB6F6DBD}">
      <dgm:prSet/>
      <dgm:spPr/>
      <dgm:t>
        <a:bodyPr/>
        <a:lstStyle/>
        <a:p>
          <a:endParaRPr lang="en-US"/>
        </a:p>
      </dgm:t>
    </dgm:pt>
    <dgm:pt modelId="{E4E9D32A-F7D7-4EFA-8FF0-C2B4FA2C1E60}">
      <dgm:prSet phldrT="[Text]"/>
      <dgm:spPr/>
      <dgm:t>
        <a:bodyPr/>
        <a:lstStyle/>
        <a:p>
          <a:r>
            <a:rPr lang="en-US" dirty="0">
              <a:solidFill>
                <a:schemeClr val="tx1"/>
              </a:solidFill>
            </a:rPr>
            <a:t>Data Collection in SIRS</a:t>
          </a:r>
        </a:p>
      </dgm:t>
    </dgm:pt>
    <dgm:pt modelId="{B61265CA-C28B-4170-86CB-D303B3B208ED}" type="parTrans" cxnId="{7BFC674E-19EA-4762-B8AF-40DCF93BFDB1}">
      <dgm:prSet/>
      <dgm:spPr/>
      <dgm:t>
        <a:bodyPr/>
        <a:lstStyle/>
        <a:p>
          <a:endParaRPr lang="en-US"/>
        </a:p>
      </dgm:t>
    </dgm:pt>
    <dgm:pt modelId="{E326EB60-BC15-43D3-A153-C662C0604206}" type="sibTrans" cxnId="{7BFC674E-19EA-4762-B8AF-40DCF93BFDB1}">
      <dgm:prSet/>
      <dgm:spPr/>
      <dgm:t>
        <a:bodyPr/>
        <a:lstStyle/>
        <a:p>
          <a:endParaRPr lang="en-US"/>
        </a:p>
      </dgm:t>
    </dgm:pt>
    <dgm:pt modelId="{BA3BB3AF-26E9-4FEF-BF72-9844834FEF4D}">
      <dgm:prSet phldrT="[Text]"/>
      <dgm:spPr/>
      <dgm:t>
        <a:bodyPr/>
        <a:lstStyle/>
        <a:p>
          <a:r>
            <a:rPr lang="en-US" b="1" dirty="0">
              <a:solidFill>
                <a:schemeClr val="tx1"/>
              </a:solidFill>
            </a:rPr>
            <a:t>8</a:t>
          </a:r>
        </a:p>
      </dgm:t>
    </dgm:pt>
    <dgm:pt modelId="{B653DEF2-574B-40E2-914A-F7983F86951F}" type="parTrans" cxnId="{70162A6C-CB54-41CA-9CE0-06C5D064831A}">
      <dgm:prSet/>
      <dgm:spPr/>
      <dgm:t>
        <a:bodyPr/>
        <a:lstStyle/>
        <a:p>
          <a:endParaRPr lang="en-US"/>
        </a:p>
      </dgm:t>
    </dgm:pt>
    <dgm:pt modelId="{AF943885-64BB-41F7-A311-2F6B98B95ABE}" type="sibTrans" cxnId="{70162A6C-CB54-41CA-9CE0-06C5D064831A}">
      <dgm:prSet/>
      <dgm:spPr/>
      <dgm:t>
        <a:bodyPr/>
        <a:lstStyle/>
        <a:p>
          <a:endParaRPr lang="en-US"/>
        </a:p>
      </dgm:t>
    </dgm:pt>
    <dgm:pt modelId="{546FA2CB-5478-4257-8C7B-AB9B3C82AAA1}" type="pres">
      <dgm:prSet presAssocID="{AB7AC0AE-9711-4DE1-8745-321EEB084D5B}" presName="Name0" presStyleCnt="0">
        <dgm:presLayoutVars>
          <dgm:dir/>
          <dgm:animLvl val="lvl"/>
          <dgm:resizeHandles val="exact"/>
        </dgm:presLayoutVars>
      </dgm:prSet>
      <dgm:spPr/>
      <dgm:t>
        <a:bodyPr/>
        <a:lstStyle/>
        <a:p>
          <a:endParaRPr lang="en-US"/>
        </a:p>
      </dgm:t>
    </dgm:pt>
    <dgm:pt modelId="{8E045BA4-3733-460C-A8A3-A2BABFF4D897}" type="pres">
      <dgm:prSet presAssocID="{61CDBA9F-6660-4FDC-9942-620A0EFFAAC4}" presName="composite" presStyleCnt="0"/>
      <dgm:spPr/>
    </dgm:pt>
    <dgm:pt modelId="{5BA0AA7F-CBB9-4430-AEC4-315BB7362A83}" type="pres">
      <dgm:prSet presAssocID="{61CDBA9F-6660-4FDC-9942-620A0EFFAAC4}" presName="parTx" presStyleLbl="alignNode1" presStyleIdx="0" presStyleCnt="4" custScaleX="86667" custScaleY="90237">
        <dgm:presLayoutVars>
          <dgm:chMax val="0"/>
          <dgm:chPref val="0"/>
          <dgm:bulletEnabled val="1"/>
        </dgm:presLayoutVars>
      </dgm:prSet>
      <dgm:spPr/>
      <dgm:t>
        <a:bodyPr/>
        <a:lstStyle/>
        <a:p>
          <a:endParaRPr lang="en-US"/>
        </a:p>
      </dgm:t>
    </dgm:pt>
    <dgm:pt modelId="{71719629-B5E7-4424-BB41-1CFA8A05F82C}" type="pres">
      <dgm:prSet presAssocID="{61CDBA9F-6660-4FDC-9942-620A0EFFAAC4}" presName="desTx" presStyleLbl="alignAccFollowNode1" presStyleIdx="0" presStyleCnt="4" custScaleX="86667" custScaleY="90028">
        <dgm:presLayoutVars>
          <dgm:bulletEnabled val="1"/>
        </dgm:presLayoutVars>
      </dgm:prSet>
      <dgm:spPr/>
      <dgm:t>
        <a:bodyPr/>
        <a:lstStyle/>
        <a:p>
          <a:endParaRPr lang="en-US"/>
        </a:p>
      </dgm:t>
    </dgm:pt>
    <dgm:pt modelId="{ACD91313-FD9A-4EE9-BF69-E71D30277745}" type="pres">
      <dgm:prSet presAssocID="{744277DC-0D28-47CF-AA8D-C548142FE315}" presName="space" presStyleCnt="0"/>
      <dgm:spPr/>
    </dgm:pt>
    <dgm:pt modelId="{B8824DD5-4ADE-4B95-B2B1-9F34D177778F}" type="pres">
      <dgm:prSet presAssocID="{2DE82872-BB45-468F-AF28-39EA670BE676}" presName="composite" presStyleCnt="0"/>
      <dgm:spPr/>
    </dgm:pt>
    <dgm:pt modelId="{BD8351B5-29D8-4681-A0CA-472BC1C695AC}" type="pres">
      <dgm:prSet presAssocID="{2DE82872-BB45-468F-AF28-39EA670BE676}" presName="parTx" presStyleLbl="alignNode1" presStyleIdx="1" presStyleCnt="4" custScaleX="86667" custScaleY="90237">
        <dgm:presLayoutVars>
          <dgm:chMax val="0"/>
          <dgm:chPref val="0"/>
          <dgm:bulletEnabled val="1"/>
        </dgm:presLayoutVars>
      </dgm:prSet>
      <dgm:spPr/>
      <dgm:t>
        <a:bodyPr/>
        <a:lstStyle/>
        <a:p>
          <a:endParaRPr lang="en-US"/>
        </a:p>
      </dgm:t>
    </dgm:pt>
    <dgm:pt modelId="{5695C70F-186E-4137-AC42-EBB38E784549}" type="pres">
      <dgm:prSet presAssocID="{2DE82872-BB45-468F-AF28-39EA670BE676}" presName="desTx" presStyleLbl="alignAccFollowNode1" presStyleIdx="1" presStyleCnt="4" custScaleX="86667" custScaleY="90028">
        <dgm:presLayoutVars>
          <dgm:bulletEnabled val="1"/>
        </dgm:presLayoutVars>
      </dgm:prSet>
      <dgm:spPr/>
      <dgm:t>
        <a:bodyPr/>
        <a:lstStyle/>
        <a:p>
          <a:endParaRPr lang="en-US"/>
        </a:p>
      </dgm:t>
    </dgm:pt>
    <dgm:pt modelId="{C49E5BDD-1526-41E0-BC37-8D4B053FDF5E}" type="pres">
      <dgm:prSet presAssocID="{EAF1E26B-1849-422D-B650-23A33BDA746E}" presName="space" presStyleCnt="0"/>
      <dgm:spPr/>
    </dgm:pt>
    <dgm:pt modelId="{AEE555DC-9623-4900-850A-63C49133DF83}" type="pres">
      <dgm:prSet presAssocID="{BA3BB3AF-26E9-4FEF-BF72-9844834FEF4D}" presName="composite" presStyleCnt="0"/>
      <dgm:spPr/>
    </dgm:pt>
    <dgm:pt modelId="{C7A45841-A33B-4091-A200-F52326CC4235}" type="pres">
      <dgm:prSet presAssocID="{BA3BB3AF-26E9-4FEF-BF72-9844834FEF4D}" presName="parTx" presStyleLbl="alignNode1" presStyleIdx="2" presStyleCnt="4" custScaleX="86667" custScaleY="90237">
        <dgm:presLayoutVars>
          <dgm:chMax val="0"/>
          <dgm:chPref val="0"/>
          <dgm:bulletEnabled val="1"/>
        </dgm:presLayoutVars>
      </dgm:prSet>
      <dgm:spPr/>
      <dgm:t>
        <a:bodyPr/>
        <a:lstStyle/>
        <a:p>
          <a:endParaRPr lang="en-US"/>
        </a:p>
      </dgm:t>
    </dgm:pt>
    <dgm:pt modelId="{91E97E17-3492-41D5-836F-9E8EC1A74319}" type="pres">
      <dgm:prSet presAssocID="{BA3BB3AF-26E9-4FEF-BF72-9844834FEF4D}" presName="desTx" presStyleLbl="alignAccFollowNode1" presStyleIdx="2" presStyleCnt="4" custScaleX="86667" custScaleY="90028">
        <dgm:presLayoutVars>
          <dgm:bulletEnabled val="1"/>
        </dgm:presLayoutVars>
      </dgm:prSet>
      <dgm:spPr/>
      <dgm:t>
        <a:bodyPr/>
        <a:lstStyle/>
        <a:p>
          <a:endParaRPr lang="en-US"/>
        </a:p>
      </dgm:t>
    </dgm:pt>
    <dgm:pt modelId="{359C59CC-96DA-49B3-9AC2-39EF23E17E9E}" type="pres">
      <dgm:prSet presAssocID="{AF943885-64BB-41F7-A311-2F6B98B95ABE}" presName="space" presStyleCnt="0"/>
      <dgm:spPr/>
    </dgm:pt>
    <dgm:pt modelId="{8F998955-C719-4264-8104-E6DE0816E95D}" type="pres">
      <dgm:prSet presAssocID="{100BC6C6-7B8D-4497-9EA0-EF7679EAC37A}" presName="composite" presStyleCnt="0"/>
      <dgm:spPr/>
    </dgm:pt>
    <dgm:pt modelId="{3CB7454C-2B34-476C-983F-1B949EBA7E77}" type="pres">
      <dgm:prSet presAssocID="{100BC6C6-7B8D-4497-9EA0-EF7679EAC37A}" presName="parTx" presStyleLbl="alignNode1" presStyleIdx="3" presStyleCnt="4" custScaleX="86667" custScaleY="90237">
        <dgm:presLayoutVars>
          <dgm:chMax val="0"/>
          <dgm:chPref val="0"/>
          <dgm:bulletEnabled val="1"/>
        </dgm:presLayoutVars>
      </dgm:prSet>
      <dgm:spPr/>
      <dgm:t>
        <a:bodyPr/>
        <a:lstStyle/>
        <a:p>
          <a:endParaRPr lang="en-US"/>
        </a:p>
      </dgm:t>
    </dgm:pt>
    <dgm:pt modelId="{99E3BFCC-DF9D-4BFB-98CC-F35C30E05662}" type="pres">
      <dgm:prSet presAssocID="{100BC6C6-7B8D-4497-9EA0-EF7679EAC37A}" presName="desTx" presStyleLbl="alignAccFollowNode1" presStyleIdx="3" presStyleCnt="4" custScaleX="86667" custScaleY="90028">
        <dgm:presLayoutVars>
          <dgm:bulletEnabled val="1"/>
        </dgm:presLayoutVars>
      </dgm:prSet>
      <dgm:spPr/>
      <dgm:t>
        <a:bodyPr/>
        <a:lstStyle/>
        <a:p>
          <a:endParaRPr lang="en-US"/>
        </a:p>
      </dgm:t>
    </dgm:pt>
  </dgm:ptLst>
  <dgm:cxnLst>
    <dgm:cxn modelId="{27A658A9-8AE8-4046-9DEA-6E26FB6F6DBD}" srcId="{AB7AC0AE-9711-4DE1-8745-321EEB084D5B}" destId="{100BC6C6-7B8D-4497-9EA0-EF7679EAC37A}" srcOrd="3" destOrd="0" parTransId="{483D3CCC-ACC2-487E-A130-7BC880F176C1}" sibTransId="{0892A21C-11D3-49CA-9C09-7D58D26A75FE}"/>
    <dgm:cxn modelId="{F8C9E764-0CA8-42DD-9439-D763EAFDF2B9}" type="presOf" srcId="{61CDBA9F-6660-4FDC-9942-620A0EFFAAC4}" destId="{5BA0AA7F-CBB9-4430-AEC4-315BB7362A83}" srcOrd="0" destOrd="0" presId="urn:microsoft.com/office/officeart/2005/8/layout/hList1"/>
    <dgm:cxn modelId="{9EA6B921-DD03-49C4-8491-F6F1448D5ED0}" srcId="{BA3BB3AF-26E9-4FEF-BF72-9844834FEF4D}" destId="{EAF6D588-BFCD-4C4E-A5AB-BF9A30F933AF}" srcOrd="0" destOrd="0" parTransId="{915BFFBB-00A7-44F7-B103-D8BB3ABAEA88}" sibTransId="{CC1C11D9-9C59-4F00-92F9-17AACDE29135}"/>
    <dgm:cxn modelId="{0AFFDC70-2C70-4EA2-BA8E-5E753941FEBD}" type="presOf" srcId="{3677B1F9-8FCE-4A4C-98B0-4E10D298C6D0}" destId="{71719629-B5E7-4424-BB41-1CFA8A05F82C}" srcOrd="0" destOrd="0" presId="urn:microsoft.com/office/officeart/2005/8/layout/hList1"/>
    <dgm:cxn modelId="{F14580C7-3BDE-4853-AE8B-0D32349BD6BD}" type="presOf" srcId="{EAF6D588-BFCD-4C4E-A5AB-BF9A30F933AF}" destId="{91E97E17-3492-41D5-836F-9E8EC1A74319}" srcOrd="0" destOrd="0" presId="urn:microsoft.com/office/officeart/2005/8/layout/hList1"/>
    <dgm:cxn modelId="{F5EE8B32-E730-4B03-A01B-03666349C588}" type="presOf" srcId="{BA3BB3AF-26E9-4FEF-BF72-9844834FEF4D}" destId="{C7A45841-A33B-4091-A200-F52326CC4235}" srcOrd="0" destOrd="0" presId="urn:microsoft.com/office/officeart/2005/8/layout/hList1"/>
    <dgm:cxn modelId="{7FD73B4E-6297-4D4B-A905-0026D06996DF}" type="presOf" srcId="{AB7AC0AE-9711-4DE1-8745-321EEB084D5B}" destId="{546FA2CB-5478-4257-8C7B-AB9B3C82AAA1}" srcOrd="0" destOrd="0" presId="urn:microsoft.com/office/officeart/2005/8/layout/hList1"/>
    <dgm:cxn modelId="{38193C3A-AB1D-4171-8CBD-509ECCBD5990}" srcId="{2DE82872-BB45-468F-AF28-39EA670BE676}" destId="{FFFD6B6F-50D3-467F-AAD0-122C5AA275E4}" srcOrd="0" destOrd="0" parTransId="{0A7098EE-4D5C-479C-905C-ABCAC6B566D4}" sibTransId="{0EDCB7C5-C0E8-4E37-8F72-2285ADCA3CB9}"/>
    <dgm:cxn modelId="{731312D6-F1E1-46D8-AB27-48604BB4A4FD}" type="presOf" srcId="{FFFD6B6F-50D3-467F-AAD0-122C5AA275E4}" destId="{5695C70F-186E-4137-AC42-EBB38E784549}" srcOrd="0" destOrd="0" presId="urn:microsoft.com/office/officeart/2005/8/layout/hList1"/>
    <dgm:cxn modelId="{7BFC674E-19EA-4762-B8AF-40DCF93BFDB1}" srcId="{100BC6C6-7B8D-4497-9EA0-EF7679EAC37A}" destId="{E4E9D32A-F7D7-4EFA-8FF0-C2B4FA2C1E60}" srcOrd="0" destOrd="0" parTransId="{B61265CA-C28B-4170-86CB-D303B3B208ED}" sibTransId="{E326EB60-BC15-43D3-A153-C662C0604206}"/>
    <dgm:cxn modelId="{3C0D47A6-3E7B-49AA-ADD2-6ACE45408F52}" type="presOf" srcId="{E4E9D32A-F7D7-4EFA-8FF0-C2B4FA2C1E60}" destId="{99E3BFCC-DF9D-4BFB-98CC-F35C30E05662}" srcOrd="0" destOrd="0" presId="urn:microsoft.com/office/officeart/2005/8/layout/hList1"/>
    <dgm:cxn modelId="{418DA715-83D2-429E-88DC-83313332E91F}" srcId="{AB7AC0AE-9711-4DE1-8745-321EEB084D5B}" destId="{2DE82872-BB45-468F-AF28-39EA670BE676}" srcOrd="1" destOrd="0" parTransId="{45B5C446-A20F-41D7-8D46-BDD56F199B91}" sibTransId="{EAF1E26B-1849-422D-B650-23A33BDA746E}"/>
    <dgm:cxn modelId="{97129C13-9E49-4EA0-AE68-2410406665DF}" srcId="{AB7AC0AE-9711-4DE1-8745-321EEB084D5B}" destId="{61CDBA9F-6660-4FDC-9942-620A0EFFAAC4}" srcOrd="0" destOrd="0" parTransId="{9E19F777-E9EA-4952-8FAA-3E17B94C28C3}" sibTransId="{744277DC-0D28-47CF-AA8D-C548142FE315}"/>
    <dgm:cxn modelId="{70162A6C-CB54-41CA-9CE0-06C5D064831A}" srcId="{AB7AC0AE-9711-4DE1-8745-321EEB084D5B}" destId="{BA3BB3AF-26E9-4FEF-BF72-9844834FEF4D}" srcOrd="2" destOrd="0" parTransId="{B653DEF2-574B-40E2-914A-F7983F86951F}" sibTransId="{AF943885-64BB-41F7-A311-2F6B98B95ABE}"/>
    <dgm:cxn modelId="{08EBA660-E397-4CBF-BFBC-C7C5EC7F62E5}" srcId="{61CDBA9F-6660-4FDC-9942-620A0EFFAAC4}" destId="{3677B1F9-8FCE-4A4C-98B0-4E10D298C6D0}" srcOrd="0" destOrd="0" parTransId="{D3DFD573-9F2F-4343-B5DF-43A85107C5F1}" sibTransId="{1B2C6705-C35C-4811-9176-A1E4CFB6820F}"/>
    <dgm:cxn modelId="{6E089EAB-A14F-457A-9270-C35713976F68}" type="presOf" srcId="{2DE82872-BB45-468F-AF28-39EA670BE676}" destId="{BD8351B5-29D8-4681-A0CA-472BC1C695AC}" srcOrd="0" destOrd="0" presId="urn:microsoft.com/office/officeart/2005/8/layout/hList1"/>
    <dgm:cxn modelId="{B8664754-BCFD-45E0-9AF6-F5AACF2AC20C}" type="presOf" srcId="{100BC6C6-7B8D-4497-9EA0-EF7679EAC37A}" destId="{3CB7454C-2B34-476C-983F-1B949EBA7E77}" srcOrd="0" destOrd="0" presId="urn:microsoft.com/office/officeart/2005/8/layout/hList1"/>
    <dgm:cxn modelId="{BD06003F-AB73-4E02-BDE8-A127D06F507B}" type="presParOf" srcId="{546FA2CB-5478-4257-8C7B-AB9B3C82AAA1}" destId="{8E045BA4-3733-460C-A8A3-A2BABFF4D897}" srcOrd="0" destOrd="0" presId="urn:microsoft.com/office/officeart/2005/8/layout/hList1"/>
    <dgm:cxn modelId="{2675F19B-0EF8-44FD-ACCD-92CBF28F1344}" type="presParOf" srcId="{8E045BA4-3733-460C-A8A3-A2BABFF4D897}" destId="{5BA0AA7F-CBB9-4430-AEC4-315BB7362A83}" srcOrd="0" destOrd="0" presId="urn:microsoft.com/office/officeart/2005/8/layout/hList1"/>
    <dgm:cxn modelId="{EB0CCE0D-34B2-451B-B0E9-E9554884E009}" type="presParOf" srcId="{8E045BA4-3733-460C-A8A3-A2BABFF4D897}" destId="{71719629-B5E7-4424-BB41-1CFA8A05F82C}" srcOrd="1" destOrd="0" presId="urn:microsoft.com/office/officeart/2005/8/layout/hList1"/>
    <dgm:cxn modelId="{1172EB2A-CB0F-4C86-ADC2-FAE9ABE0A571}" type="presParOf" srcId="{546FA2CB-5478-4257-8C7B-AB9B3C82AAA1}" destId="{ACD91313-FD9A-4EE9-BF69-E71D30277745}" srcOrd="1" destOrd="0" presId="urn:microsoft.com/office/officeart/2005/8/layout/hList1"/>
    <dgm:cxn modelId="{B524F3AF-DA7F-4639-9D6E-278156498EC1}" type="presParOf" srcId="{546FA2CB-5478-4257-8C7B-AB9B3C82AAA1}" destId="{B8824DD5-4ADE-4B95-B2B1-9F34D177778F}" srcOrd="2" destOrd="0" presId="urn:microsoft.com/office/officeart/2005/8/layout/hList1"/>
    <dgm:cxn modelId="{C50946BB-FDDF-4E47-9754-1B79C7121764}" type="presParOf" srcId="{B8824DD5-4ADE-4B95-B2B1-9F34D177778F}" destId="{BD8351B5-29D8-4681-A0CA-472BC1C695AC}" srcOrd="0" destOrd="0" presId="urn:microsoft.com/office/officeart/2005/8/layout/hList1"/>
    <dgm:cxn modelId="{25D9D3F6-0B29-45E6-B176-4DE3ED46E13B}" type="presParOf" srcId="{B8824DD5-4ADE-4B95-B2B1-9F34D177778F}" destId="{5695C70F-186E-4137-AC42-EBB38E784549}" srcOrd="1" destOrd="0" presId="urn:microsoft.com/office/officeart/2005/8/layout/hList1"/>
    <dgm:cxn modelId="{80B45E87-2199-47FD-980F-3009CEE7A699}" type="presParOf" srcId="{546FA2CB-5478-4257-8C7B-AB9B3C82AAA1}" destId="{C49E5BDD-1526-41E0-BC37-8D4B053FDF5E}" srcOrd="3" destOrd="0" presId="urn:microsoft.com/office/officeart/2005/8/layout/hList1"/>
    <dgm:cxn modelId="{71816431-F117-4EDD-BAD4-6AAB64FE620C}" type="presParOf" srcId="{546FA2CB-5478-4257-8C7B-AB9B3C82AAA1}" destId="{AEE555DC-9623-4900-850A-63C49133DF83}" srcOrd="4" destOrd="0" presId="urn:microsoft.com/office/officeart/2005/8/layout/hList1"/>
    <dgm:cxn modelId="{092B4344-9895-41F8-BF3C-75155ECFDA2D}" type="presParOf" srcId="{AEE555DC-9623-4900-850A-63C49133DF83}" destId="{C7A45841-A33B-4091-A200-F52326CC4235}" srcOrd="0" destOrd="0" presId="urn:microsoft.com/office/officeart/2005/8/layout/hList1"/>
    <dgm:cxn modelId="{A7F0220B-BC52-464C-89BE-04DEFB22D579}" type="presParOf" srcId="{AEE555DC-9623-4900-850A-63C49133DF83}" destId="{91E97E17-3492-41D5-836F-9E8EC1A74319}" srcOrd="1" destOrd="0" presId="urn:microsoft.com/office/officeart/2005/8/layout/hList1"/>
    <dgm:cxn modelId="{F72F2C2A-451D-44C4-94C4-7A5266103C63}" type="presParOf" srcId="{546FA2CB-5478-4257-8C7B-AB9B3C82AAA1}" destId="{359C59CC-96DA-49B3-9AC2-39EF23E17E9E}" srcOrd="5" destOrd="0" presId="urn:microsoft.com/office/officeart/2005/8/layout/hList1"/>
    <dgm:cxn modelId="{D7553ED0-275F-4951-8739-E377E9714EC2}" type="presParOf" srcId="{546FA2CB-5478-4257-8C7B-AB9B3C82AAA1}" destId="{8F998955-C719-4264-8104-E6DE0816E95D}" srcOrd="6" destOrd="0" presId="urn:microsoft.com/office/officeart/2005/8/layout/hList1"/>
    <dgm:cxn modelId="{AD32C002-CF76-465B-A479-299535929FAD}" type="presParOf" srcId="{8F998955-C719-4264-8104-E6DE0816E95D}" destId="{3CB7454C-2B34-476C-983F-1B949EBA7E77}" srcOrd="0" destOrd="0" presId="urn:microsoft.com/office/officeart/2005/8/layout/hList1"/>
    <dgm:cxn modelId="{F10AA35F-15C8-4DDF-A538-3F52873528BB}" type="presParOf" srcId="{8F998955-C719-4264-8104-E6DE0816E95D}" destId="{99E3BFCC-DF9D-4BFB-98CC-F35C30E05662}"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C343A5-2034-41C4-B78D-13466C30F485}" type="doc">
      <dgm:prSet loTypeId="urn:microsoft.com/office/officeart/2005/8/layout/gear1" loCatId="relationship" qsTypeId="urn:microsoft.com/office/officeart/2005/8/quickstyle/simple1" qsCatId="simple" csTypeId="urn:microsoft.com/office/officeart/2005/8/colors/colorful1#2" csCatId="colorful" phldr="1"/>
      <dgm:spPr/>
    </dgm:pt>
    <dgm:pt modelId="{67C0D16E-C1DC-48A1-BB80-03A934F54E24}">
      <dgm:prSet phldrT="[Text]" custT="1"/>
      <dgm:spPr/>
      <dgm:t>
        <a:bodyPr/>
        <a:lstStyle/>
        <a:p>
          <a:r>
            <a:rPr lang="en-US" sz="1600" b="1" dirty="0"/>
            <a:t>Academic</a:t>
          </a:r>
        </a:p>
        <a:p>
          <a:r>
            <a:rPr lang="en-US" sz="1800" b="1" dirty="0"/>
            <a:t>Success</a:t>
          </a:r>
        </a:p>
      </dgm:t>
    </dgm:pt>
    <dgm:pt modelId="{0999FB45-9341-4F0A-A283-B8FD51A665BB}" type="parTrans" cxnId="{898F156E-4385-438B-BC9C-C3EF70D97CC9}">
      <dgm:prSet/>
      <dgm:spPr/>
      <dgm:t>
        <a:bodyPr/>
        <a:lstStyle/>
        <a:p>
          <a:endParaRPr lang="en-US"/>
        </a:p>
      </dgm:t>
    </dgm:pt>
    <dgm:pt modelId="{277C5580-7362-43AB-AB33-B66FC6E1FC75}" type="sibTrans" cxnId="{898F156E-4385-438B-BC9C-C3EF70D97CC9}">
      <dgm:prSet/>
      <dgm:spPr/>
      <dgm:t>
        <a:bodyPr/>
        <a:lstStyle/>
        <a:p>
          <a:endParaRPr lang="en-US"/>
        </a:p>
      </dgm:t>
    </dgm:pt>
    <dgm:pt modelId="{EA73C6CB-425D-4F8C-9404-C79B890C5FB6}">
      <dgm:prSet phldrT="[Text]" custT="1"/>
      <dgm:spPr/>
      <dgm:t>
        <a:bodyPr/>
        <a:lstStyle/>
        <a:p>
          <a:r>
            <a:rPr lang="en-US" sz="1800" b="1" dirty="0"/>
            <a:t>School Access</a:t>
          </a:r>
        </a:p>
      </dgm:t>
    </dgm:pt>
    <dgm:pt modelId="{13E21CB8-95C0-45E1-A680-AAA9494976A2}" type="parTrans" cxnId="{2446E33B-49E7-4BC5-BE88-E0A51B9151B9}">
      <dgm:prSet/>
      <dgm:spPr/>
      <dgm:t>
        <a:bodyPr/>
        <a:lstStyle/>
        <a:p>
          <a:endParaRPr lang="en-US"/>
        </a:p>
      </dgm:t>
    </dgm:pt>
    <dgm:pt modelId="{CCDB8D95-A835-4173-A5E1-47602D4D99D8}" type="sibTrans" cxnId="{2446E33B-49E7-4BC5-BE88-E0A51B9151B9}">
      <dgm:prSet/>
      <dgm:spPr/>
      <dgm:t>
        <a:bodyPr/>
        <a:lstStyle/>
        <a:p>
          <a:endParaRPr lang="en-US"/>
        </a:p>
      </dgm:t>
    </dgm:pt>
    <dgm:pt modelId="{48C05ECF-B7CE-4D54-8FCE-0D4EE806BD4A}">
      <dgm:prSet phldrT="[Text]" custT="1"/>
      <dgm:spPr/>
      <dgm:t>
        <a:bodyPr/>
        <a:lstStyle/>
        <a:p>
          <a:r>
            <a:rPr lang="en-US" sz="2400" b="1" dirty="0"/>
            <a:t>School Stability</a:t>
          </a:r>
        </a:p>
      </dgm:t>
    </dgm:pt>
    <dgm:pt modelId="{0EDDF72D-513E-44C2-B0F0-1831B16EB275}" type="sibTrans" cxnId="{66F2C034-2E39-4503-8791-5738D0323B17}">
      <dgm:prSet/>
      <dgm:spPr/>
      <dgm:t>
        <a:bodyPr/>
        <a:lstStyle/>
        <a:p>
          <a:endParaRPr lang="en-US"/>
        </a:p>
      </dgm:t>
    </dgm:pt>
    <dgm:pt modelId="{FE97FCC9-7FFE-43FF-B02D-1E49913144A1}" type="parTrans" cxnId="{66F2C034-2E39-4503-8791-5738D0323B17}">
      <dgm:prSet/>
      <dgm:spPr/>
      <dgm:t>
        <a:bodyPr/>
        <a:lstStyle/>
        <a:p>
          <a:endParaRPr lang="en-US"/>
        </a:p>
      </dgm:t>
    </dgm:pt>
    <dgm:pt modelId="{A23186C8-D717-4479-9FEE-3A025D95DE48}" type="pres">
      <dgm:prSet presAssocID="{52C343A5-2034-41C4-B78D-13466C30F485}" presName="composite" presStyleCnt="0">
        <dgm:presLayoutVars>
          <dgm:chMax val="3"/>
          <dgm:animLvl val="lvl"/>
          <dgm:resizeHandles val="exact"/>
        </dgm:presLayoutVars>
      </dgm:prSet>
      <dgm:spPr/>
    </dgm:pt>
    <dgm:pt modelId="{03921BAD-F007-417A-AA4D-18B58790FC2D}" type="pres">
      <dgm:prSet presAssocID="{48C05ECF-B7CE-4D54-8FCE-0D4EE806BD4A}" presName="gear1" presStyleLbl="node1" presStyleIdx="0" presStyleCnt="3" custLinFactNeighborX="14121" custLinFactNeighborY="4942">
        <dgm:presLayoutVars>
          <dgm:chMax val="1"/>
          <dgm:bulletEnabled val="1"/>
        </dgm:presLayoutVars>
      </dgm:prSet>
      <dgm:spPr/>
      <dgm:t>
        <a:bodyPr/>
        <a:lstStyle/>
        <a:p>
          <a:endParaRPr lang="en-US"/>
        </a:p>
      </dgm:t>
    </dgm:pt>
    <dgm:pt modelId="{415414CD-03F9-4E0B-83DA-667C719C7CF8}" type="pres">
      <dgm:prSet presAssocID="{48C05ECF-B7CE-4D54-8FCE-0D4EE806BD4A}" presName="gear1srcNode" presStyleLbl="node1" presStyleIdx="0" presStyleCnt="3"/>
      <dgm:spPr/>
      <dgm:t>
        <a:bodyPr/>
        <a:lstStyle/>
        <a:p>
          <a:endParaRPr lang="en-US"/>
        </a:p>
      </dgm:t>
    </dgm:pt>
    <dgm:pt modelId="{E327EA0C-045B-4FEB-9735-6EC48EF37DFA}" type="pres">
      <dgm:prSet presAssocID="{48C05ECF-B7CE-4D54-8FCE-0D4EE806BD4A}" presName="gear1dstNode" presStyleLbl="node1" presStyleIdx="0" presStyleCnt="3"/>
      <dgm:spPr/>
      <dgm:t>
        <a:bodyPr/>
        <a:lstStyle/>
        <a:p>
          <a:endParaRPr lang="en-US"/>
        </a:p>
      </dgm:t>
    </dgm:pt>
    <dgm:pt modelId="{CB0A2083-DD99-4F27-B2AE-8DDDA771626D}" type="pres">
      <dgm:prSet presAssocID="{67C0D16E-C1DC-48A1-BB80-03A934F54E24}" presName="gear2" presStyleLbl="node1" presStyleIdx="1" presStyleCnt="3" custScaleX="126250" custScaleY="128125" custLinFactNeighborX="-6796">
        <dgm:presLayoutVars>
          <dgm:chMax val="1"/>
          <dgm:bulletEnabled val="1"/>
        </dgm:presLayoutVars>
      </dgm:prSet>
      <dgm:spPr/>
      <dgm:t>
        <a:bodyPr/>
        <a:lstStyle/>
        <a:p>
          <a:endParaRPr lang="en-US"/>
        </a:p>
      </dgm:t>
    </dgm:pt>
    <dgm:pt modelId="{47F0B678-3040-42C3-B8DF-742293D15A4A}" type="pres">
      <dgm:prSet presAssocID="{67C0D16E-C1DC-48A1-BB80-03A934F54E24}" presName="gear2srcNode" presStyleLbl="node1" presStyleIdx="1" presStyleCnt="3"/>
      <dgm:spPr/>
      <dgm:t>
        <a:bodyPr/>
        <a:lstStyle/>
        <a:p>
          <a:endParaRPr lang="en-US"/>
        </a:p>
      </dgm:t>
    </dgm:pt>
    <dgm:pt modelId="{B96F3DC5-C977-4DB3-8BCE-F22A744348A1}" type="pres">
      <dgm:prSet presAssocID="{67C0D16E-C1DC-48A1-BB80-03A934F54E24}" presName="gear2dstNode" presStyleLbl="node1" presStyleIdx="1" presStyleCnt="3"/>
      <dgm:spPr/>
      <dgm:t>
        <a:bodyPr/>
        <a:lstStyle/>
        <a:p>
          <a:endParaRPr lang="en-US"/>
        </a:p>
      </dgm:t>
    </dgm:pt>
    <dgm:pt modelId="{B052261A-AA63-4A40-BEEA-35A67C215B63}" type="pres">
      <dgm:prSet presAssocID="{EA73C6CB-425D-4F8C-9404-C79B890C5FB6}" presName="gear3" presStyleLbl="node1" presStyleIdx="2" presStyleCnt="3" custLinFactNeighborX="4045" custLinFactNeighborY="-4045"/>
      <dgm:spPr/>
      <dgm:t>
        <a:bodyPr/>
        <a:lstStyle/>
        <a:p>
          <a:endParaRPr lang="en-US"/>
        </a:p>
      </dgm:t>
    </dgm:pt>
    <dgm:pt modelId="{E275307C-5A01-4A2F-9174-E43625202446}" type="pres">
      <dgm:prSet presAssocID="{EA73C6CB-425D-4F8C-9404-C79B890C5FB6}" presName="gear3tx" presStyleLbl="node1" presStyleIdx="2" presStyleCnt="3">
        <dgm:presLayoutVars>
          <dgm:chMax val="1"/>
          <dgm:bulletEnabled val="1"/>
        </dgm:presLayoutVars>
      </dgm:prSet>
      <dgm:spPr/>
      <dgm:t>
        <a:bodyPr/>
        <a:lstStyle/>
        <a:p>
          <a:endParaRPr lang="en-US"/>
        </a:p>
      </dgm:t>
    </dgm:pt>
    <dgm:pt modelId="{EA72672C-6054-44AC-B42F-7D87D621B709}" type="pres">
      <dgm:prSet presAssocID="{EA73C6CB-425D-4F8C-9404-C79B890C5FB6}" presName="gear3srcNode" presStyleLbl="node1" presStyleIdx="2" presStyleCnt="3"/>
      <dgm:spPr/>
      <dgm:t>
        <a:bodyPr/>
        <a:lstStyle/>
        <a:p>
          <a:endParaRPr lang="en-US"/>
        </a:p>
      </dgm:t>
    </dgm:pt>
    <dgm:pt modelId="{362CFBAA-F110-4076-A37C-55086849DC41}" type="pres">
      <dgm:prSet presAssocID="{EA73C6CB-425D-4F8C-9404-C79B890C5FB6}" presName="gear3dstNode" presStyleLbl="node1" presStyleIdx="2" presStyleCnt="3"/>
      <dgm:spPr/>
      <dgm:t>
        <a:bodyPr/>
        <a:lstStyle/>
        <a:p>
          <a:endParaRPr lang="en-US"/>
        </a:p>
      </dgm:t>
    </dgm:pt>
    <dgm:pt modelId="{7133B265-8A43-4550-9E56-3DDE50BB9032}" type="pres">
      <dgm:prSet presAssocID="{0EDDF72D-513E-44C2-B0F0-1831B16EB275}" presName="connector1" presStyleLbl="sibTrans2D1" presStyleIdx="0" presStyleCnt="3" custLinFactNeighborX="9040" custLinFactNeighborY="-1023"/>
      <dgm:spPr/>
      <dgm:t>
        <a:bodyPr/>
        <a:lstStyle/>
        <a:p>
          <a:endParaRPr lang="en-US"/>
        </a:p>
      </dgm:t>
    </dgm:pt>
    <dgm:pt modelId="{4E0A276B-8F8D-459A-805E-272CD3D65CAC}" type="pres">
      <dgm:prSet presAssocID="{277C5580-7362-43AB-AB33-B66FC6E1FC75}" presName="connector2" presStyleLbl="sibTrans2D1" presStyleIdx="1" presStyleCnt="3" custLinFactNeighborX="-11322" custLinFactNeighborY="-5696"/>
      <dgm:spPr/>
      <dgm:t>
        <a:bodyPr/>
        <a:lstStyle/>
        <a:p>
          <a:endParaRPr lang="en-US"/>
        </a:p>
      </dgm:t>
    </dgm:pt>
    <dgm:pt modelId="{8A62D21F-8371-4B68-9848-0DD78152CFE2}" type="pres">
      <dgm:prSet presAssocID="{CCDB8D95-A835-4173-A5E1-47602D4D99D8}" presName="connector3" presStyleLbl="sibTrans2D1" presStyleIdx="2" presStyleCnt="3" custLinFactNeighborX="3466" custLinFactNeighborY="-4684"/>
      <dgm:spPr/>
      <dgm:t>
        <a:bodyPr/>
        <a:lstStyle/>
        <a:p>
          <a:endParaRPr lang="en-US"/>
        </a:p>
      </dgm:t>
    </dgm:pt>
  </dgm:ptLst>
  <dgm:cxnLst>
    <dgm:cxn modelId="{403A5747-4FFB-444B-AAEB-DFBC16E42EA8}" type="presOf" srcId="{52C343A5-2034-41C4-B78D-13466C30F485}" destId="{A23186C8-D717-4479-9FEE-3A025D95DE48}" srcOrd="0" destOrd="0" presId="urn:microsoft.com/office/officeart/2005/8/layout/gear1"/>
    <dgm:cxn modelId="{136E47CA-5946-4DA4-9A6F-E48756514E28}" type="presOf" srcId="{277C5580-7362-43AB-AB33-B66FC6E1FC75}" destId="{4E0A276B-8F8D-459A-805E-272CD3D65CAC}" srcOrd="0" destOrd="0" presId="urn:microsoft.com/office/officeart/2005/8/layout/gear1"/>
    <dgm:cxn modelId="{5040BC22-49F5-405B-84E1-A672BD78616D}" type="presOf" srcId="{EA73C6CB-425D-4F8C-9404-C79B890C5FB6}" destId="{362CFBAA-F110-4076-A37C-55086849DC41}" srcOrd="3" destOrd="0" presId="urn:microsoft.com/office/officeart/2005/8/layout/gear1"/>
    <dgm:cxn modelId="{629A4D1B-9402-4245-A5D2-92C484C3062D}" type="presOf" srcId="{0EDDF72D-513E-44C2-B0F0-1831B16EB275}" destId="{7133B265-8A43-4550-9E56-3DDE50BB9032}" srcOrd="0" destOrd="0" presId="urn:microsoft.com/office/officeart/2005/8/layout/gear1"/>
    <dgm:cxn modelId="{3D2BB889-7A25-44DB-B7E4-7F1E3C334A0A}" type="presOf" srcId="{67C0D16E-C1DC-48A1-BB80-03A934F54E24}" destId="{B96F3DC5-C977-4DB3-8BCE-F22A744348A1}" srcOrd="2" destOrd="0" presId="urn:microsoft.com/office/officeart/2005/8/layout/gear1"/>
    <dgm:cxn modelId="{AC937482-7942-4B3E-8C2C-EFD4C346E6BE}" type="presOf" srcId="{48C05ECF-B7CE-4D54-8FCE-0D4EE806BD4A}" destId="{E327EA0C-045B-4FEB-9735-6EC48EF37DFA}" srcOrd="2" destOrd="0" presId="urn:microsoft.com/office/officeart/2005/8/layout/gear1"/>
    <dgm:cxn modelId="{898F156E-4385-438B-BC9C-C3EF70D97CC9}" srcId="{52C343A5-2034-41C4-B78D-13466C30F485}" destId="{67C0D16E-C1DC-48A1-BB80-03A934F54E24}" srcOrd="1" destOrd="0" parTransId="{0999FB45-9341-4F0A-A283-B8FD51A665BB}" sibTransId="{277C5580-7362-43AB-AB33-B66FC6E1FC75}"/>
    <dgm:cxn modelId="{88916AB7-43B7-4503-A02C-87D55FEBCDB7}" type="presOf" srcId="{EA73C6CB-425D-4F8C-9404-C79B890C5FB6}" destId="{B052261A-AA63-4A40-BEEA-35A67C215B63}" srcOrd="0" destOrd="0" presId="urn:microsoft.com/office/officeart/2005/8/layout/gear1"/>
    <dgm:cxn modelId="{2446E33B-49E7-4BC5-BE88-E0A51B9151B9}" srcId="{52C343A5-2034-41C4-B78D-13466C30F485}" destId="{EA73C6CB-425D-4F8C-9404-C79B890C5FB6}" srcOrd="2" destOrd="0" parTransId="{13E21CB8-95C0-45E1-A680-AAA9494976A2}" sibTransId="{CCDB8D95-A835-4173-A5E1-47602D4D99D8}"/>
    <dgm:cxn modelId="{A2F4965C-0F92-44D3-B1DE-6837843807FD}" type="presOf" srcId="{CCDB8D95-A835-4173-A5E1-47602D4D99D8}" destId="{8A62D21F-8371-4B68-9848-0DD78152CFE2}" srcOrd="0" destOrd="0" presId="urn:microsoft.com/office/officeart/2005/8/layout/gear1"/>
    <dgm:cxn modelId="{7FD8CDFC-B754-4292-813C-47BE6F1E71EF}" type="presOf" srcId="{EA73C6CB-425D-4F8C-9404-C79B890C5FB6}" destId="{E275307C-5A01-4A2F-9174-E43625202446}" srcOrd="1" destOrd="0" presId="urn:microsoft.com/office/officeart/2005/8/layout/gear1"/>
    <dgm:cxn modelId="{331A7B6F-1095-4568-AE05-B8949BC3AC54}" type="presOf" srcId="{48C05ECF-B7CE-4D54-8FCE-0D4EE806BD4A}" destId="{03921BAD-F007-417A-AA4D-18B58790FC2D}" srcOrd="0" destOrd="0" presId="urn:microsoft.com/office/officeart/2005/8/layout/gear1"/>
    <dgm:cxn modelId="{66F2C034-2E39-4503-8791-5738D0323B17}" srcId="{52C343A5-2034-41C4-B78D-13466C30F485}" destId="{48C05ECF-B7CE-4D54-8FCE-0D4EE806BD4A}" srcOrd="0" destOrd="0" parTransId="{FE97FCC9-7FFE-43FF-B02D-1E49913144A1}" sibTransId="{0EDDF72D-513E-44C2-B0F0-1831B16EB275}"/>
    <dgm:cxn modelId="{4C037128-2220-48AD-AA91-9F497BE637DD}" type="presOf" srcId="{EA73C6CB-425D-4F8C-9404-C79B890C5FB6}" destId="{EA72672C-6054-44AC-B42F-7D87D621B709}" srcOrd="2" destOrd="0" presId="urn:microsoft.com/office/officeart/2005/8/layout/gear1"/>
    <dgm:cxn modelId="{CF1DDD7E-4C46-4A57-9F10-DC5B55053977}" type="presOf" srcId="{67C0D16E-C1DC-48A1-BB80-03A934F54E24}" destId="{47F0B678-3040-42C3-B8DF-742293D15A4A}" srcOrd="1" destOrd="0" presId="urn:microsoft.com/office/officeart/2005/8/layout/gear1"/>
    <dgm:cxn modelId="{97D04A5B-2053-4D1D-AE05-85B78651E4A0}" type="presOf" srcId="{67C0D16E-C1DC-48A1-BB80-03A934F54E24}" destId="{CB0A2083-DD99-4F27-B2AE-8DDDA771626D}" srcOrd="0" destOrd="0" presId="urn:microsoft.com/office/officeart/2005/8/layout/gear1"/>
    <dgm:cxn modelId="{2D0506DE-3316-4240-AA36-FB9B44DBD356}" type="presOf" srcId="{48C05ECF-B7CE-4D54-8FCE-0D4EE806BD4A}" destId="{415414CD-03F9-4E0B-83DA-667C719C7CF8}" srcOrd="1" destOrd="0" presId="urn:microsoft.com/office/officeart/2005/8/layout/gear1"/>
    <dgm:cxn modelId="{536FB83A-2252-47F7-9398-82E4B5BA8B4B}" type="presParOf" srcId="{A23186C8-D717-4479-9FEE-3A025D95DE48}" destId="{03921BAD-F007-417A-AA4D-18B58790FC2D}" srcOrd="0" destOrd="0" presId="urn:microsoft.com/office/officeart/2005/8/layout/gear1"/>
    <dgm:cxn modelId="{87AE5228-96EF-44F2-B9A1-4B1FE35870B0}" type="presParOf" srcId="{A23186C8-D717-4479-9FEE-3A025D95DE48}" destId="{415414CD-03F9-4E0B-83DA-667C719C7CF8}" srcOrd="1" destOrd="0" presId="urn:microsoft.com/office/officeart/2005/8/layout/gear1"/>
    <dgm:cxn modelId="{5CF7821F-0D38-4CEF-8346-7DCE88E50984}" type="presParOf" srcId="{A23186C8-D717-4479-9FEE-3A025D95DE48}" destId="{E327EA0C-045B-4FEB-9735-6EC48EF37DFA}" srcOrd="2" destOrd="0" presId="urn:microsoft.com/office/officeart/2005/8/layout/gear1"/>
    <dgm:cxn modelId="{CD8FBE77-E885-46E9-A2F5-D6AB0833A7C0}" type="presParOf" srcId="{A23186C8-D717-4479-9FEE-3A025D95DE48}" destId="{CB0A2083-DD99-4F27-B2AE-8DDDA771626D}" srcOrd="3" destOrd="0" presId="urn:microsoft.com/office/officeart/2005/8/layout/gear1"/>
    <dgm:cxn modelId="{67F1F439-964B-4B27-8B48-E50B84373F3F}" type="presParOf" srcId="{A23186C8-D717-4479-9FEE-3A025D95DE48}" destId="{47F0B678-3040-42C3-B8DF-742293D15A4A}" srcOrd="4" destOrd="0" presId="urn:microsoft.com/office/officeart/2005/8/layout/gear1"/>
    <dgm:cxn modelId="{62379129-C427-4602-AAA8-EC8DE3F3A97E}" type="presParOf" srcId="{A23186C8-D717-4479-9FEE-3A025D95DE48}" destId="{B96F3DC5-C977-4DB3-8BCE-F22A744348A1}" srcOrd="5" destOrd="0" presId="urn:microsoft.com/office/officeart/2005/8/layout/gear1"/>
    <dgm:cxn modelId="{278123A4-6C87-412E-B58D-FAC1767FEA51}" type="presParOf" srcId="{A23186C8-D717-4479-9FEE-3A025D95DE48}" destId="{B052261A-AA63-4A40-BEEA-35A67C215B63}" srcOrd="6" destOrd="0" presId="urn:microsoft.com/office/officeart/2005/8/layout/gear1"/>
    <dgm:cxn modelId="{17822763-C75E-4F67-AC5E-CAD976942C92}" type="presParOf" srcId="{A23186C8-D717-4479-9FEE-3A025D95DE48}" destId="{E275307C-5A01-4A2F-9174-E43625202446}" srcOrd="7" destOrd="0" presId="urn:microsoft.com/office/officeart/2005/8/layout/gear1"/>
    <dgm:cxn modelId="{5064633F-82B6-46F8-B3F6-85645846A96E}" type="presParOf" srcId="{A23186C8-D717-4479-9FEE-3A025D95DE48}" destId="{EA72672C-6054-44AC-B42F-7D87D621B709}" srcOrd="8" destOrd="0" presId="urn:microsoft.com/office/officeart/2005/8/layout/gear1"/>
    <dgm:cxn modelId="{8BB5FBC3-A470-41BC-AA7E-05C4FE27E039}" type="presParOf" srcId="{A23186C8-D717-4479-9FEE-3A025D95DE48}" destId="{362CFBAA-F110-4076-A37C-55086849DC41}" srcOrd="9" destOrd="0" presId="urn:microsoft.com/office/officeart/2005/8/layout/gear1"/>
    <dgm:cxn modelId="{408EEA1B-7ABA-4345-A1F1-93111849E6DA}" type="presParOf" srcId="{A23186C8-D717-4479-9FEE-3A025D95DE48}" destId="{7133B265-8A43-4550-9E56-3DDE50BB9032}" srcOrd="10" destOrd="0" presId="urn:microsoft.com/office/officeart/2005/8/layout/gear1"/>
    <dgm:cxn modelId="{EDC4E0E6-1CA1-4FEC-B28F-1E9B80E8FFC7}" type="presParOf" srcId="{A23186C8-D717-4479-9FEE-3A025D95DE48}" destId="{4E0A276B-8F8D-459A-805E-272CD3D65CAC}" srcOrd="11" destOrd="0" presId="urn:microsoft.com/office/officeart/2005/8/layout/gear1"/>
    <dgm:cxn modelId="{8381AA40-159B-43B8-8035-E125DC813CCE}" type="presParOf" srcId="{A23186C8-D717-4479-9FEE-3A025D95DE48}" destId="{8A62D21F-8371-4B68-9848-0DD78152CFE2}"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EAF71D-AEBD-42B0-82C6-B34EFA89D08D}" type="doc">
      <dgm:prSet loTypeId="urn:microsoft.com/office/officeart/2005/8/layout/venn1" loCatId="relationship" qsTypeId="urn:microsoft.com/office/officeart/2005/8/quickstyle/simple1" qsCatId="simple" csTypeId="urn:microsoft.com/office/officeart/2005/8/colors/colorful3" csCatId="colorful" phldr="1"/>
      <dgm:spPr/>
    </dgm:pt>
    <dgm:pt modelId="{42425CFB-1EC4-48C2-B1A4-083FE3BAE6DE}">
      <dgm:prSet phldrT="[Text]" custT="1"/>
      <dgm:spPr>
        <a:solidFill>
          <a:schemeClr val="accent2">
            <a:alpha val="50000"/>
          </a:schemeClr>
        </a:solidFill>
      </dgm:spPr>
      <dgm:t>
        <a:bodyPr/>
        <a:lstStyle/>
        <a:p>
          <a:r>
            <a:rPr lang="en-US" sz="3200" b="1" dirty="0"/>
            <a:t>Fixed</a:t>
          </a:r>
          <a:r>
            <a:rPr lang="en-US" sz="3200" dirty="0"/>
            <a:t> </a:t>
          </a:r>
          <a:r>
            <a:rPr lang="en-US" sz="3600" dirty="0"/>
            <a:t/>
          </a:r>
          <a:br>
            <a:rPr lang="en-US" sz="3600" dirty="0"/>
          </a:br>
          <a:r>
            <a:rPr lang="en-US" sz="2300" dirty="0"/>
            <a:t>(attached to the ground)</a:t>
          </a:r>
        </a:p>
      </dgm:t>
    </dgm:pt>
    <dgm:pt modelId="{1BB91373-E9C0-4F9A-A89E-920023EB73FA}" type="parTrans" cxnId="{7DE954F5-C1B3-4A84-BA0F-0F34EC9A4ED3}">
      <dgm:prSet/>
      <dgm:spPr/>
      <dgm:t>
        <a:bodyPr/>
        <a:lstStyle/>
        <a:p>
          <a:endParaRPr lang="en-US"/>
        </a:p>
      </dgm:t>
    </dgm:pt>
    <dgm:pt modelId="{F9B5A7D9-C7F4-49E8-85E5-24233B62CE0E}" type="sibTrans" cxnId="{7DE954F5-C1B3-4A84-BA0F-0F34EC9A4ED3}">
      <dgm:prSet/>
      <dgm:spPr/>
      <dgm:t>
        <a:bodyPr/>
        <a:lstStyle/>
        <a:p>
          <a:endParaRPr lang="en-US"/>
        </a:p>
      </dgm:t>
    </dgm:pt>
    <dgm:pt modelId="{E3C4D7B4-16C4-4872-8407-7CAC303DDEEA}">
      <dgm:prSet phldrT="[Text]" custT="1"/>
      <dgm:spPr>
        <a:solidFill>
          <a:schemeClr val="accent6">
            <a:lumMod val="60000"/>
            <a:lumOff val="40000"/>
            <a:alpha val="50000"/>
          </a:schemeClr>
        </a:solidFill>
      </dgm:spPr>
      <dgm:t>
        <a:bodyPr/>
        <a:lstStyle/>
        <a:p>
          <a:r>
            <a:rPr lang="en-US" sz="3200" b="1" dirty="0"/>
            <a:t>Adequate</a:t>
          </a:r>
          <a:r>
            <a:rPr lang="en-US" sz="2300" dirty="0"/>
            <a:t> (heat, lights, kids not sleeping on couch/floor, etc.)</a:t>
          </a:r>
        </a:p>
      </dgm:t>
    </dgm:pt>
    <dgm:pt modelId="{497FBF99-F9F7-4E3B-9D6C-98E7E23E1126}" type="parTrans" cxnId="{CD09E328-23FC-4B0E-8023-EA53A459980C}">
      <dgm:prSet/>
      <dgm:spPr/>
      <dgm:t>
        <a:bodyPr/>
        <a:lstStyle/>
        <a:p>
          <a:endParaRPr lang="en-US"/>
        </a:p>
      </dgm:t>
    </dgm:pt>
    <dgm:pt modelId="{0C9E69DE-1947-41F9-951D-DD7336539E2F}" type="sibTrans" cxnId="{CD09E328-23FC-4B0E-8023-EA53A459980C}">
      <dgm:prSet/>
      <dgm:spPr/>
      <dgm:t>
        <a:bodyPr/>
        <a:lstStyle/>
        <a:p>
          <a:endParaRPr lang="en-US"/>
        </a:p>
      </dgm:t>
    </dgm:pt>
    <dgm:pt modelId="{68F885AF-C9FD-48BC-A249-98CB7FBE9E33}">
      <dgm:prSet phldrT="[Text]" custT="1"/>
      <dgm:spPr>
        <a:solidFill>
          <a:schemeClr val="tx2">
            <a:alpha val="50000"/>
          </a:schemeClr>
        </a:solidFill>
      </dgm:spPr>
      <dgm:t>
        <a:bodyPr/>
        <a:lstStyle/>
        <a:p>
          <a:r>
            <a:rPr lang="en-US" sz="3200" b="1" dirty="0"/>
            <a:t>Regular</a:t>
          </a:r>
          <a:r>
            <a:rPr lang="en-US" sz="2300" dirty="0"/>
            <a:t> (Can go there every night? Keys? Come and go as they please? etc.)</a:t>
          </a:r>
        </a:p>
      </dgm:t>
    </dgm:pt>
    <dgm:pt modelId="{1E57D505-01D7-48EE-8C5D-00634D651117}" type="parTrans" cxnId="{33812703-1808-4E29-9305-23E3D9EA1047}">
      <dgm:prSet/>
      <dgm:spPr/>
      <dgm:t>
        <a:bodyPr/>
        <a:lstStyle/>
        <a:p>
          <a:endParaRPr lang="en-US"/>
        </a:p>
      </dgm:t>
    </dgm:pt>
    <dgm:pt modelId="{27A6CB5A-356B-488F-9785-C284133C16D7}" type="sibTrans" cxnId="{33812703-1808-4E29-9305-23E3D9EA1047}">
      <dgm:prSet/>
      <dgm:spPr/>
      <dgm:t>
        <a:bodyPr/>
        <a:lstStyle/>
        <a:p>
          <a:endParaRPr lang="en-US"/>
        </a:p>
      </dgm:t>
    </dgm:pt>
    <dgm:pt modelId="{8B367133-334C-4A3B-A09E-2CEAA0792487}" type="pres">
      <dgm:prSet presAssocID="{08EAF71D-AEBD-42B0-82C6-B34EFA89D08D}" presName="compositeShape" presStyleCnt="0">
        <dgm:presLayoutVars>
          <dgm:chMax val="7"/>
          <dgm:dir/>
          <dgm:resizeHandles val="exact"/>
        </dgm:presLayoutVars>
      </dgm:prSet>
      <dgm:spPr/>
    </dgm:pt>
    <dgm:pt modelId="{170136F6-391C-4EBA-B55E-6E594BA0AF79}" type="pres">
      <dgm:prSet presAssocID="{42425CFB-1EC4-48C2-B1A4-083FE3BAE6DE}" presName="circ1" presStyleLbl="vennNode1" presStyleIdx="0" presStyleCnt="3"/>
      <dgm:spPr/>
      <dgm:t>
        <a:bodyPr/>
        <a:lstStyle/>
        <a:p>
          <a:endParaRPr lang="en-US"/>
        </a:p>
      </dgm:t>
    </dgm:pt>
    <dgm:pt modelId="{AFF71238-89D5-4818-8583-DC261C64E3F8}" type="pres">
      <dgm:prSet presAssocID="{42425CFB-1EC4-48C2-B1A4-083FE3BAE6DE}" presName="circ1Tx" presStyleLbl="revTx" presStyleIdx="0" presStyleCnt="0">
        <dgm:presLayoutVars>
          <dgm:chMax val="0"/>
          <dgm:chPref val="0"/>
          <dgm:bulletEnabled val="1"/>
        </dgm:presLayoutVars>
      </dgm:prSet>
      <dgm:spPr/>
      <dgm:t>
        <a:bodyPr/>
        <a:lstStyle/>
        <a:p>
          <a:endParaRPr lang="en-US"/>
        </a:p>
      </dgm:t>
    </dgm:pt>
    <dgm:pt modelId="{B841D81E-DFF0-4E28-850B-A603BF42DD86}" type="pres">
      <dgm:prSet presAssocID="{E3C4D7B4-16C4-4872-8407-7CAC303DDEEA}" presName="circ2" presStyleLbl="vennNode1" presStyleIdx="1" presStyleCnt="3" custLinFactNeighborX="-646" custLinFactNeighborY="1073"/>
      <dgm:spPr/>
      <dgm:t>
        <a:bodyPr/>
        <a:lstStyle/>
        <a:p>
          <a:endParaRPr lang="en-US"/>
        </a:p>
      </dgm:t>
    </dgm:pt>
    <dgm:pt modelId="{9E196394-F8ED-4B00-A9C4-F12A6DB43C7D}" type="pres">
      <dgm:prSet presAssocID="{E3C4D7B4-16C4-4872-8407-7CAC303DDEEA}" presName="circ2Tx" presStyleLbl="revTx" presStyleIdx="0" presStyleCnt="0">
        <dgm:presLayoutVars>
          <dgm:chMax val="0"/>
          <dgm:chPref val="0"/>
          <dgm:bulletEnabled val="1"/>
        </dgm:presLayoutVars>
      </dgm:prSet>
      <dgm:spPr/>
      <dgm:t>
        <a:bodyPr/>
        <a:lstStyle/>
        <a:p>
          <a:endParaRPr lang="en-US"/>
        </a:p>
      </dgm:t>
    </dgm:pt>
    <dgm:pt modelId="{F0B50C79-A170-4B77-AC2E-1B13566A88FC}" type="pres">
      <dgm:prSet presAssocID="{68F885AF-C9FD-48BC-A249-98CB7FBE9E33}" presName="circ3" presStyleLbl="vennNode1" presStyleIdx="2" presStyleCnt="3"/>
      <dgm:spPr/>
      <dgm:t>
        <a:bodyPr/>
        <a:lstStyle/>
        <a:p>
          <a:endParaRPr lang="en-US"/>
        </a:p>
      </dgm:t>
    </dgm:pt>
    <dgm:pt modelId="{EBB397EF-97E9-4EAE-9621-965C296908D2}" type="pres">
      <dgm:prSet presAssocID="{68F885AF-C9FD-48BC-A249-98CB7FBE9E33}" presName="circ3Tx" presStyleLbl="revTx" presStyleIdx="0" presStyleCnt="0">
        <dgm:presLayoutVars>
          <dgm:chMax val="0"/>
          <dgm:chPref val="0"/>
          <dgm:bulletEnabled val="1"/>
        </dgm:presLayoutVars>
      </dgm:prSet>
      <dgm:spPr/>
      <dgm:t>
        <a:bodyPr/>
        <a:lstStyle/>
        <a:p>
          <a:endParaRPr lang="en-US"/>
        </a:p>
      </dgm:t>
    </dgm:pt>
  </dgm:ptLst>
  <dgm:cxnLst>
    <dgm:cxn modelId="{99162383-CC62-4213-9A57-918848E26803}" type="presOf" srcId="{E3C4D7B4-16C4-4872-8407-7CAC303DDEEA}" destId="{B841D81E-DFF0-4E28-850B-A603BF42DD86}" srcOrd="0" destOrd="0" presId="urn:microsoft.com/office/officeart/2005/8/layout/venn1"/>
    <dgm:cxn modelId="{CD09E328-23FC-4B0E-8023-EA53A459980C}" srcId="{08EAF71D-AEBD-42B0-82C6-B34EFA89D08D}" destId="{E3C4D7B4-16C4-4872-8407-7CAC303DDEEA}" srcOrd="1" destOrd="0" parTransId="{497FBF99-F9F7-4E3B-9D6C-98E7E23E1126}" sibTransId="{0C9E69DE-1947-41F9-951D-DD7336539E2F}"/>
    <dgm:cxn modelId="{7DE954F5-C1B3-4A84-BA0F-0F34EC9A4ED3}" srcId="{08EAF71D-AEBD-42B0-82C6-B34EFA89D08D}" destId="{42425CFB-1EC4-48C2-B1A4-083FE3BAE6DE}" srcOrd="0" destOrd="0" parTransId="{1BB91373-E9C0-4F9A-A89E-920023EB73FA}" sibTransId="{F9B5A7D9-C7F4-49E8-85E5-24233B62CE0E}"/>
    <dgm:cxn modelId="{BE878F72-B42A-4B5F-B174-CE567AB45A25}" type="presOf" srcId="{68F885AF-C9FD-48BC-A249-98CB7FBE9E33}" destId="{F0B50C79-A170-4B77-AC2E-1B13566A88FC}" srcOrd="0" destOrd="0" presId="urn:microsoft.com/office/officeart/2005/8/layout/venn1"/>
    <dgm:cxn modelId="{204B7323-14A1-479F-9121-B8D7942B7E96}" type="presOf" srcId="{68F885AF-C9FD-48BC-A249-98CB7FBE9E33}" destId="{EBB397EF-97E9-4EAE-9621-965C296908D2}" srcOrd="1" destOrd="0" presId="urn:microsoft.com/office/officeart/2005/8/layout/venn1"/>
    <dgm:cxn modelId="{4716E1DE-EF60-4AC6-B747-FAA9EFE5B38F}" type="presOf" srcId="{08EAF71D-AEBD-42B0-82C6-B34EFA89D08D}" destId="{8B367133-334C-4A3B-A09E-2CEAA0792487}" srcOrd="0" destOrd="0" presId="urn:microsoft.com/office/officeart/2005/8/layout/venn1"/>
    <dgm:cxn modelId="{DD1D65FB-F1B9-46A4-A5BD-5E8F2FEF3EF5}" type="presOf" srcId="{E3C4D7B4-16C4-4872-8407-7CAC303DDEEA}" destId="{9E196394-F8ED-4B00-A9C4-F12A6DB43C7D}" srcOrd="1" destOrd="0" presId="urn:microsoft.com/office/officeart/2005/8/layout/venn1"/>
    <dgm:cxn modelId="{33812703-1808-4E29-9305-23E3D9EA1047}" srcId="{08EAF71D-AEBD-42B0-82C6-B34EFA89D08D}" destId="{68F885AF-C9FD-48BC-A249-98CB7FBE9E33}" srcOrd="2" destOrd="0" parTransId="{1E57D505-01D7-48EE-8C5D-00634D651117}" sibTransId="{27A6CB5A-356B-488F-9785-C284133C16D7}"/>
    <dgm:cxn modelId="{D97BA842-2C3C-43D8-8415-2DB61350FECE}" type="presOf" srcId="{42425CFB-1EC4-48C2-B1A4-083FE3BAE6DE}" destId="{170136F6-391C-4EBA-B55E-6E594BA0AF79}" srcOrd="0" destOrd="0" presId="urn:microsoft.com/office/officeart/2005/8/layout/venn1"/>
    <dgm:cxn modelId="{81656104-07B6-4547-8853-3DC87BCA52AC}" type="presOf" srcId="{42425CFB-1EC4-48C2-B1A4-083FE3BAE6DE}" destId="{AFF71238-89D5-4818-8583-DC261C64E3F8}" srcOrd="1" destOrd="0" presId="urn:microsoft.com/office/officeart/2005/8/layout/venn1"/>
    <dgm:cxn modelId="{0F723F1B-481A-4895-9187-526AFD21842B}" type="presParOf" srcId="{8B367133-334C-4A3B-A09E-2CEAA0792487}" destId="{170136F6-391C-4EBA-B55E-6E594BA0AF79}" srcOrd="0" destOrd="0" presId="urn:microsoft.com/office/officeart/2005/8/layout/venn1"/>
    <dgm:cxn modelId="{BE7C66D5-D723-4AFA-8ED6-4B0483A5FFF3}" type="presParOf" srcId="{8B367133-334C-4A3B-A09E-2CEAA0792487}" destId="{AFF71238-89D5-4818-8583-DC261C64E3F8}" srcOrd="1" destOrd="0" presId="urn:microsoft.com/office/officeart/2005/8/layout/venn1"/>
    <dgm:cxn modelId="{50F9998C-7371-45AB-B168-4974806F1CD7}" type="presParOf" srcId="{8B367133-334C-4A3B-A09E-2CEAA0792487}" destId="{B841D81E-DFF0-4E28-850B-A603BF42DD86}" srcOrd="2" destOrd="0" presId="urn:microsoft.com/office/officeart/2005/8/layout/venn1"/>
    <dgm:cxn modelId="{F3F4E67A-29FD-4361-ABB7-7BF4B7E2EFA4}" type="presParOf" srcId="{8B367133-334C-4A3B-A09E-2CEAA0792487}" destId="{9E196394-F8ED-4B00-A9C4-F12A6DB43C7D}" srcOrd="3" destOrd="0" presId="urn:microsoft.com/office/officeart/2005/8/layout/venn1"/>
    <dgm:cxn modelId="{F701201D-3C77-460D-9023-D7F3255CF6AD}" type="presParOf" srcId="{8B367133-334C-4A3B-A09E-2CEAA0792487}" destId="{F0B50C79-A170-4B77-AC2E-1B13566A88FC}" srcOrd="4" destOrd="0" presId="urn:microsoft.com/office/officeart/2005/8/layout/venn1"/>
    <dgm:cxn modelId="{A5C14EB6-7F1B-4CAF-8465-89C4BBA03345}" type="presParOf" srcId="{8B367133-334C-4A3B-A09E-2CEAA0792487}" destId="{EBB397EF-97E9-4EAE-9621-965C296908D2}"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F8F880-18C6-47D4-AC8A-CB77500742A3}"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0D22BCF2-E2BB-486C-9421-7B3EAA3FA2DB}">
      <dgm:prSet phldrT="[Text]" custT="1"/>
      <dgm:spPr/>
      <dgm:t>
        <a:bodyPr/>
        <a:lstStyle/>
        <a:p>
          <a:r>
            <a:rPr lang="en-US" sz="2400" b="1" dirty="0"/>
            <a:t>Does the student’s housing fit into one of the listed examples?</a:t>
          </a:r>
        </a:p>
      </dgm:t>
    </dgm:pt>
    <dgm:pt modelId="{AA7CE69B-7D46-4BB1-9380-50EC1B7AEF8A}" type="parTrans" cxnId="{70EBC7FE-7885-4F88-AF54-D6946BF844ED}">
      <dgm:prSet/>
      <dgm:spPr/>
      <dgm:t>
        <a:bodyPr/>
        <a:lstStyle/>
        <a:p>
          <a:endParaRPr lang="en-US"/>
        </a:p>
      </dgm:t>
    </dgm:pt>
    <dgm:pt modelId="{D2AFDDE3-1013-40A9-9799-5F4791CA1A9D}" type="sibTrans" cxnId="{70EBC7FE-7885-4F88-AF54-D6946BF844ED}">
      <dgm:prSet/>
      <dgm:spPr/>
      <dgm:t>
        <a:bodyPr/>
        <a:lstStyle/>
        <a:p>
          <a:endParaRPr lang="en-US"/>
        </a:p>
      </dgm:t>
    </dgm:pt>
    <dgm:pt modelId="{5CAC1CD0-51DF-4AD9-94EC-BC70AE03E110}">
      <dgm:prSet phldrT="[Text]" custT="1"/>
      <dgm:spPr>
        <a:solidFill>
          <a:schemeClr val="accent5"/>
        </a:solidFill>
      </dgm:spPr>
      <dgm:t>
        <a:bodyPr/>
        <a:lstStyle/>
        <a:p>
          <a:r>
            <a:rPr lang="en-US" sz="2400" b="1" dirty="0"/>
            <a:t>Is it fixed, regular AND adequate?</a:t>
          </a:r>
        </a:p>
      </dgm:t>
    </dgm:pt>
    <dgm:pt modelId="{39BBA3E7-24DE-498F-8FD9-FD00A64AF3C1}" type="parTrans" cxnId="{16382413-2EF1-4D98-A650-E2726C537421}">
      <dgm:prSet/>
      <dgm:spPr/>
      <dgm:t>
        <a:bodyPr/>
        <a:lstStyle/>
        <a:p>
          <a:endParaRPr lang="en-US"/>
        </a:p>
      </dgm:t>
    </dgm:pt>
    <dgm:pt modelId="{AD286BD1-41A3-4430-AE8A-847983E7EB61}" type="sibTrans" cxnId="{16382413-2EF1-4D98-A650-E2726C537421}">
      <dgm:prSet/>
      <dgm:spPr/>
      <dgm:t>
        <a:bodyPr/>
        <a:lstStyle/>
        <a:p>
          <a:endParaRPr lang="en-US"/>
        </a:p>
      </dgm:t>
    </dgm:pt>
    <dgm:pt modelId="{BA4FF701-049E-4BE6-8359-20C83DBA3D05}">
      <dgm:prSet phldrT="[Text]" custT="1"/>
      <dgm:spPr/>
      <dgm:t>
        <a:bodyPr/>
        <a:lstStyle/>
        <a:p>
          <a:r>
            <a:rPr lang="en-US" sz="2400" b="1" dirty="0"/>
            <a:t/>
          </a:r>
          <a:br>
            <a:rPr lang="en-US" sz="2400" b="1" dirty="0"/>
          </a:br>
          <a:r>
            <a:rPr lang="en-US" sz="2400" b="1" dirty="0"/>
            <a:t>Call NYS-TEACHS at 800-388-2014 </a:t>
          </a:r>
        </a:p>
        <a:p>
          <a:endParaRPr lang="en-US" sz="2000" b="1" dirty="0"/>
        </a:p>
      </dgm:t>
    </dgm:pt>
    <dgm:pt modelId="{8EA98C53-1F85-4E78-A030-0DE6C4B975B8}" type="parTrans" cxnId="{EFB6C423-94E0-4172-AECC-025E97F2727B}">
      <dgm:prSet/>
      <dgm:spPr/>
      <dgm:t>
        <a:bodyPr/>
        <a:lstStyle/>
        <a:p>
          <a:endParaRPr lang="en-US"/>
        </a:p>
      </dgm:t>
    </dgm:pt>
    <dgm:pt modelId="{C660F77D-AC19-4BD6-8FE7-651EEE8BBBB2}" type="sibTrans" cxnId="{EFB6C423-94E0-4172-AECC-025E97F2727B}">
      <dgm:prSet/>
      <dgm:spPr/>
      <dgm:t>
        <a:bodyPr/>
        <a:lstStyle/>
        <a:p>
          <a:endParaRPr lang="en-US"/>
        </a:p>
      </dgm:t>
    </dgm:pt>
    <dgm:pt modelId="{29F682A4-2872-4CAD-81E7-1093835B973F}" type="pres">
      <dgm:prSet presAssocID="{3AF8F880-18C6-47D4-AC8A-CB77500742A3}" presName="outerComposite" presStyleCnt="0">
        <dgm:presLayoutVars>
          <dgm:chMax val="5"/>
          <dgm:dir/>
          <dgm:resizeHandles val="exact"/>
        </dgm:presLayoutVars>
      </dgm:prSet>
      <dgm:spPr/>
      <dgm:t>
        <a:bodyPr/>
        <a:lstStyle/>
        <a:p>
          <a:endParaRPr lang="en-US"/>
        </a:p>
      </dgm:t>
    </dgm:pt>
    <dgm:pt modelId="{8AEF5B9A-6167-4F97-BAA6-08DDF34F26FF}" type="pres">
      <dgm:prSet presAssocID="{3AF8F880-18C6-47D4-AC8A-CB77500742A3}" presName="dummyMaxCanvas" presStyleCnt="0">
        <dgm:presLayoutVars/>
      </dgm:prSet>
      <dgm:spPr/>
    </dgm:pt>
    <dgm:pt modelId="{DF29439C-94E8-4674-A728-5CFC00FAE8AF}" type="pres">
      <dgm:prSet presAssocID="{3AF8F880-18C6-47D4-AC8A-CB77500742A3}" presName="ThreeNodes_1" presStyleLbl="node1" presStyleIdx="0" presStyleCnt="3">
        <dgm:presLayoutVars>
          <dgm:bulletEnabled val="1"/>
        </dgm:presLayoutVars>
      </dgm:prSet>
      <dgm:spPr/>
      <dgm:t>
        <a:bodyPr/>
        <a:lstStyle/>
        <a:p>
          <a:endParaRPr lang="en-US"/>
        </a:p>
      </dgm:t>
    </dgm:pt>
    <dgm:pt modelId="{7263E56B-AB07-44BA-A9FC-EEE4204B688F}" type="pres">
      <dgm:prSet presAssocID="{3AF8F880-18C6-47D4-AC8A-CB77500742A3}" presName="ThreeNodes_2" presStyleLbl="node1" presStyleIdx="1" presStyleCnt="3" custLinFactNeighborX="0" custLinFactNeighborY="-5131">
        <dgm:presLayoutVars>
          <dgm:bulletEnabled val="1"/>
        </dgm:presLayoutVars>
      </dgm:prSet>
      <dgm:spPr/>
      <dgm:t>
        <a:bodyPr/>
        <a:lstStyle/>
        <a:p>
          <a:endParaRPr lang="en-US"/>
        </a:p>
      </dgm:t>
    </dgm:pt>
    <dgm:pt modelId="{2BABA172-7BA9-407A-BD8D-21F609FFC68C}" type="pres">
      <dgm:prSet presAssocID="{3AF8F880-18C6-47D4-AC8A-CB77500742A3}" presName="ThreeNodes_3" presStyleLbl="node1" presStyleIdx="2" presStyleCnt="3">
        <dgm:presLayoutVars>
          <dgm:bulletEnabled val="1"/>
        </dgm:presLayoutVars>
      </dgm:prSet>
      <dgm:spPr/>
      <dgm:t>
        <a:bodyPr/>
        <a:lstStyle/>
        <a:p>
          <a:endParaRPr lang="en-US"/>
        </a:p>
      </dgm:t>
    </dgm:pt>
    <dgm:pt modelId="{625A4891-7280-428F-93F9-2A30984746B3}" type="pres">
      <dgm:prSet presAssocID="{3AF8F880-18C6-47D4-AC8A-CB77500742A3}" presName="ThreeConn_1-2" presStyleLbl="fgAccFollowNode1" presStyleIdx="0" presStyleCnt="2">
        <dgm:presLayoutVars>
          <dgm:bulletEnabled val="1"/>
        </dgm:presLayoutVars>
      </dgm:prSet>
      <dgm:spPr/>
      <dgm:t>
        <a:bodyPr/>
        <a:lstStyle/>
        <a:p>
          <a:endParaRPr lang="en-US"/>
        </a:p>
      </dgm:t>
    </dgm:pt>
    <dgm:pt modelId="{6BFC34CA-0443-45FA-888E-00CDF80133C5}" type="pres">
      <dgm:prSet presAssocID="{3AF8F880-18C6-47D4-AC8A-CB77500742A3}" presName="ThreeConn_2-3" presStyleLbl="fgAccFollowNode1" presStyleIdx="1" presStyleCnt="2">
        <dgm:presLayoutVars>
          <dgm:bulletEnabled val="1"/>
        </dgm:presLayoutVars>
      </dgm:prSet>
      <dgm:spPr/>
      <dgm:t>
        <a:bodyPr/>
        <a:lstStyle/>
        <a:p>
          <a:endParaRPr lang="en-US"/>
        </a:p>
      </dgm:t>
    </dgm:pt>
    <dgm:pt modelId="{103B1558-CC64-47BE-9162-7B971E461301}" type="pres">
      <dgm:prSet presAssocID="{3AF8F880-18C6-47D4-AC8A-CB77500742A3}" presName="ThreeNodes_1_text" presStyleLbl="node1" presStyleIdx="2" presStyleCnt="3">
        <dgm:presLayoutVars>
          <dgm:bulletEnabled val="1"/>
        </dgm:presLayoutVars>
      </dgm:prSet>
      <dgm:spPr/>
      <dgm:t>
        <a:bodyPr/>
        <a:lstStyle/>
        <a:p>
          <a:endParaRPr lang="en-US"/>
        </a:p>
      </dgm:t>
    </dgm:pt>
    <dgm:pt modelId="{BC163723-5409-4555-AB60-B31E0E12A8B1}" type="pres">
      <dgm:prSet presAssocID="{3AF8F880-18C6-47D4-AC8A-CB77500742A3}" presName="ThreeNodes_2_text" presStyleLbl="node1" presStyleIdx="2" presStyleCnt="3">
        <dgm:presLayoutVars>
          <dgm:bulletEnabled val="1"/>
        </dgm:presLayoutVars>
      </dgm:prSet>
      <dgm:spPr/>
      <dgm:t>
        <a:bodyPr/>
        <a:lstStyle/>
        <a:p>
          <a:endParaRPr lang="en-US"/>
        </a:p>
      </dgm:t>
    </dgm:pt>
    <dgm:pt modelId="{094A95B1-9300-4DD0-9CE8-5BB4F22A4AFA}" type="pres">
      <dgm:prSet presAssocID="{3AF8F880-18C6-47D4-AC8A-CB77500742A3}" presName="ThreeNodes_3_text" presStyleLbl="node1" presStyleIdx="2" presStyleCnt="3">
        <dgm:presLayoutVars>
          <dgm:bulletEnabled val="1"/>
        </dgm:presLayoutVars>
      </dgm:prSet>
      <dgm:spPr/>
      <dgm:t>
        <a:bodyPr/>
        <a:lstStyle/>
        <a:p>
          <a:endParaRPr lang="en-US"/>
        </a:p>
      </dgm:t>
    </dgm:pt>
  </dgm:ptLst>
  <dgm:cxnLst>
    <dgm:cxn modelId="{3A85613F-53D9-4CC7-98C9-EFC11978879F}" type="presOf" srcId="{AD286BD1-41A3-4430-AE8A-847983E7EB61}" destId="{6BFC34CA-0443-45FA-888E-00CDF80133C5}" srcOrd="0" destOrd="0" presId="urn:microsoft.com/office/officeart/2005/8/layout/vProcess5"/>
    <dgm:cxn modelId="{2AC7B486-1E8E-4D52-B2A0-C3B08FFF3C77}" type="presOf" srcId="{BA4FF701-049E-4BE6-8359-20C83DBA3D05}" destId="{2BABA172-7BA9-407A-BD8D-21F609FFC68C}" srcOrd="0" destOrd="0" presId="urn:microsoft.com/office/officeart/2005/8/layout/vProcess5"/>
    <dgm:cxn modelId="{EFB6C423-94E0-4172-AECC-025E97F2727B}" srcId="{3AF8F880-18C6-47D4-AC8A-CB77500742A3}" destId="{BA4FF701-049E-4BE6-8359-20C83DBA3D05}" srcOrd="2" destOrd="0" parTransId="{8EA98C53-1F85-4E78-A030-0DE6C4B975B8}" sibTransId="{C660F77D-AC19-4BD6-8FE7-651EEE8BBBB2}"/>
    <dgm:cxn modelId="{ED443CD7-C5FD-4F97-918A-2239CE874928}" type="presOf" srcId="{D2AFDDE3-1013-40A9-9799-5F4791CA1A9D}" destId="{625A4891-7280-428F-93F9-2A30984746B3}" srcOrd="0" destOrd="0" presId="urn:microsoft.com/office/officeart/2005/8/layout/vProcess5"/>
    <dgm:cxn modelId="{70EBC7FE-7885-4F88-AF54-D6946BF844ED}" srcId="{3AF8F880-18C6-47D4-AC8A-CB77500742A3}" destId="{0D22BCF2-E2BB-486C-9421-7B3EAA3FA2DB}" srcOrd="0" destOrd="0" parTransId="{AA7CE69B-7D46-4BB1-9380-50EC1B7AEF8A}" sibTransId="{D2AFDDE3-1013-40A9-9799-5F4791CA1A9D}"/>
    <dgm:cxn modelId="{CCC6FF8D-DF17-4351-B2B4-D5C1FB01FA0F}" type="presOf" srcId="{BA4FF701-049E-4BE6-8359-20C83DBA3D05}" destId="{094A95B1-9300-4DD0-9CE8-5BB4F22A4AFA}" srcOrd="1" destOrd="0" presId="urn:microsoft.com/office/officeart/2005/8/layout/vProcess5"/>
    <dgm:cxn modelId="{85A8DBA0-1F25-4250-8C19-436042C263B5}" type="presOf" srcId="{5CAC1CD0-51DF-4AD9-94EC-BC70AE03E110}" destId="{7263E56B-AB07-44BA-A9FC-EEE4204B688F}" srcOrd="0" destOrd="0" presId="urn:microsoft.com/office/officeart/2005/8/layout/vProcess5"/>
    <dgm:cxn modelId="{426B90BB-520A-4920-AC15-DD1A4DDF98A2}" type="presOf" srcId="{5CAC1CD0-51DF-4AD9-94EC-BC70AE03E110}" destId="{BC163723-5409-4555-AB60-B31E0E12A8B1}" srcOrd="1" destOrd="0" presId="urn:microsoft.com/office/officeart/2005/8/layout/vProcess5"/>
    <dgm:cxn modelId="{29FF36A7-3CAC-4E25-8C15-68DF93711D6B}" type="presOf" srcId="{3AF8F880-18C6-47D4-AC8A-CB77500742A3}" destId="{29F682A4-2872-4CAD-81E7-1093835B973F}" srcOrd="0" destOrd="0" presId="urn:microsoft.com/office/officeart/2005/8/layout/vProcess5"/>
    <dgm:cxn modelId="{288CBF25-42D8-42F0-BB28-64B2726EF8A1}" type="presOf" srcId="{0D22BCF2-E2BB-486C-9421-7B3EAA3FA2DB}" destId="{103B1558-CC64-47BE-9162-7B971E461301}" srcOrd="1" destOrd="0" presId="urn:microsoft.com/office/officeart/2005/8/layout/vProcess5"/>
    <dgm:cxn modelId="{C0A5AE24-79EF-4A92-AD85-1CBECB9F6EB8}" type="presOf" srcId="{0D22BCF2-E2BB-486C-9421-7B3EAA3FA2DB}" destId="{DF29439C-94E8-4674-A728-5CFC00FAE8AF}" srcOrd="0" destOrd="0" presId="urn:microsoft.com/office/officeart/2005/8/layout/vProcess5"/>
    <dgm:cxn modelId="{16382413-2EF1-4D98-A650-E2726C537421}" srcId="{3AF8F880-18C6-47D4-AC8A-CB77500742A3}" destId="{5CAC1CD0-51DF-4AD9-94EC-BC70AE03E110}" srcOrd="1" destOrd="0" parTransId="{39BBA3E7-24DE-498F-8FD9-FD00A64AF3C1}" sibTransId="{AD286BD1-41A3-4430-AE8A-847983E7EB61}"/>
    <dgm:cxn modelId="{DC7144DE-D746-41E9-BAD2-24455B729A8F}" type="presParOf" srcId="{29F682A4-2872-4CAD-81E7-1093835B973F}" destId="{8AEF5B9A-6167-4F97-BAA6-08DDF34F26FF}" srcOrd="0" destOrd="0" presId="urn:microsoft.com/office/officeart/2005/8/layout/vProcess5"/>
    <dgm:cxn modelId="{DB7BD22A-B66B-46BD-AA64-52C4100DC610}" type="presParOf" srcId="{29F682A4-2872-4CAD-81E7-1093835B973F}" destId="{DF29439C-94E8-4674-A728-5CFC00FAE8AF}" srcOrd="1" destOrd="0" presId="urn:microsoft.com/office/officeart/2005/8/layout/vProcess5"/>
    <dgm:cxn modelId="{54BD5CF0-F859-4C65-B4C4-C3C61FD22991}" type="presParOf" srcId="{29F682A4-2872-4CAD-81E7-1093835B973F}" destId="{7263E56B-AB07-44BA-A9FC-EEE4204B688F}" srcOrd="2" destOrd="0" presId="urn:microsoft.com/office/officeart/2005/8/layout/vProcess5"/>
    <dgm:cxn modelId="{4146A962-24C4-401B-8DF7-3D9F9DC51761}" type="presParOf" srcId="{29F682A4-2872-4CAD-81E7-1093835B973F}" destId="{2BABA172-7BA9-407A-BD8D-21F609FFC68C}" srcOrd="3" destOrd="0" presId="urn:microsoft.com/office/officeart/2005/8/layout/vProcess5"/>
    <dgm:cxn modelId="{CA8CDD4B-F0C1-4F3A-9AA5-215B85F0464E}" type="presParOf" srcId="{29F682A4-2872-4CAD-81E7-1093835B973F}" destId="{625A4891-7280-428F-93F9-2A30984746B3}" srcOrd="4" destOrd="0" presId="urn:microsoft.com/office/officeart/2005/8/layout/vProcess5"/>
    <dgm:cxn modelId="{4C95C675-240A-412B-95ED-E0B859CA7572}" type="presParOf" srcId="{29F682A4-2872-4CAD-81E7-1093835B973F}" destId="{6BFC34CA-0443-45FA-888E-00CDF80133C5}" srcOrd="5" destOrd="0" presId="urn:microsoft.com/office/officeart/2005/8/layout/vProcess5"/>
    <dgm:cxn modelId="{D92419D4-7A64-42BC-AA38-FCB0376C3A8E}" type="presParOf" srcId="{29F682A4-2872-4CAD-81E7-1093835B973F}" destId="{103B1558-CC64-47BE-9162-7B971E461301}" srcOrd="6" destOrd="0" presId="urn:microsoft.com/office/officeart/2005/8/layout/vProcess5"/>
    <dgm:cxn modelId="{D5FC64C8-0B71-44AB-A754-73A060C73DFE}" type="presParOf" srcId="{29F682A4-2872-4CAD-81E7-1093835B973F}" destId="{BC163723-5409-4555-AB60-B31E0E12A8B1}" srcOrd="7" destOrd="0" presId="urn:microsoft.com/office/officeart/2005/8/layout/vProcess5"/>
    <dgm:cxn modelId="{17E3B8A1-46E0-4C42-AC39-0B9C458D6933}" type="presParOf" srcId="{29F682A4-2872-4CAD-81E7-1093835B973F}" destId="{094A95B1-9300-4DD0-9CE8-5BB4F22A4AFA}"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7A77BC-51CC-4D82-B54B-1E8A9059B2C2}" type="doc">
      <dgm:prSet loTypeId="urn:microsoft.com/office/officeart/2005/8/layout/radial6" loCatId="relationship" qsTypeId="urn:microsoft.com/office/officeart/2005/8/quickstyle/simple1" qsCatId="simple" csTypeId="urn:microsoft.com/office/officeart/2005/8/colors/colorful5" csCatId="colorful" phldr="1"/>
      <dgm:spPr/>
      <dgm:t>
        <a:bodyPr/>
        <a:lstStyle/>
        <a:p>
          <a:endParaRPr lang="en-US"/>
        </a:p>
      </dgm:t>
    </dgm:pt>
    <dgm:pt modelId="{8051909F-9846-4799-888D-31C8F60E0242}">
      <dgm:prSet phldrT="[Text]" custT="1"/>
      <dgm:spPr>
        <a:noFill/>
        <a:ln w="76200">
          <a:gradFill>
            <a:gsLst>
              <a:gs pos="0">
                <a:schemeClr val="accent5">
                  <a:lumMod val="50000"/>
                </a:schemeClr>
              </a:gs>
              <a:gs pos="38000">
                <a:schemeClr val="accent1">
                  <a:lumMod val="45000"/>
                  <a:lumOff val="55000"/>
                </a:schemeClr>
              </a:gs>
              <a:gs pos="73000">
                <a:schemeClr val="accent6"/>
              </a:gs>
              <a:gs pos="100000">
                <a:schemeClr val="accent5"/>
              </a:gs>
            </a:gsLst>
            <a:lin ang="5400000" scaled="1"/>
          </a:gradFill>
        </a:ln>
      </dgm:spPr>
      <dgm:t>
        <a:bodyPr/>
        <a:lstStyle/>
        <a:p>
          <a:r>
            <a:rPr lang="en-US" sz="1600" b="1" dirty="0"/>
            <a:t>Homelessness</a:t>
          </a:r>
        </a:p>
      </dgm:t>
    </dgm:pt>
    <dgm:pt modelId="{27D6D277-505D-4FEF-BAEA-B25E1973E7BF}" type="parTrans" cxnId="{468BB44B-61F1-43EE-9AC0-F304F7E7DBE1}">
      <dgm:prSet/>
      <dgm:spPr/>
      <dgm:t>
        <a:bodyPr/>
        <a:lstStyle/>
        <a:p>
          <a:endParaRPr lang="en-US"/>
        </a:p>
      </dgm:t>
    </dgm:pt>
    <dgm:pt modelId="{AC9AE58E-29DD-4DFB-A55F-C5D7BBEB66E2}" type="sibTrans" cxnId="{468BB44B-61F1-43EE-9AC0-F304F7E7DBE1}">
      <dgm:prSet/>
      <dgm:spPr/>
      <dgm:t>
        <a:bodyPr/>
        <a:lstStyle/>
        <a:p>
          <a:endParaRPr lang="en-US"/>
        </a:p>
      </dgm:t>
    </dgm:pt>
    <dgm:pt modelId="{FA47CCB6-D27B-4BDD-A2A3-12519C5CC544}">
      <dgm:prSet phldrT="[Text]" custT="1"/>
      <dgm:spPr/>
      <dgm:t>
        <a:bodyPr/>
        <a:lstStyle/>
        <a:p>
          <a:r>
            <a:rPr lang="en-US" sz="1200" b="1" dirty="0"/>
            <a:t>Insufficient income</a:t>
          </a:r>
        </a:p>
      </dgm:t>
    </dgm:pt>
    <dgm:pt modelId="{0A67029B-6E1E-4842-8AF6-CF365D4AFE08}" type="parTrans" cxnId="{04B27FA9-05C4-42CE-A7AB-7730834F4F19}">
      <dgm:prSet/>
      <dgm:spPr/>
      <dgm:t>
        <a:bodyPr/>
        <a:lstStyle/>
        <a:p>
          <a:endParaRPr lang="en-US"/>
        </a:p>
      </dgm:t>
    </dgm:pt>
    <dgm:pt modelId="{C37B3F38-6685-47EC-B719-7C77EF08E422}" type="sibTrans" cxnId="{04B27FA9-05C4-42CE-A7AB-7730834F4F19}">
      <dgm:prSet/>
      <dgm:spPr/>
      <dgm:t>
        <a:bodyPr/>
        <a:lstStyle/>
        <a:p>
          <a:endParaRPr lang="en-US"/>
        </a:p>
      </dgm:t>
    </dgm:pt>
    <dgm:pt modelId="{ECF6B65D-95CF-4A20-803A-963304B7AE47}">
      <dgm:prSet phldrT="[Text]" custT="1"/>
      <dgm:spPr/>
      <dgm:t>
        <a:bodyPr/>
        <a:lstStyle/>
        <a:p>
          <a:r>
            <a:rPr lang="en-US" sz="1200" b="1" dirty="0"/>
            <a:t>Lack of affordable housing</a:t>
          </a:r>
        </a:p>
      </dgm:t>
    </dgm:pt>
    <dgm:pt modelId="{A813AD0F-4191-4C88-BC61-70E4BC9AA858}" type="parTrans" cxnId="{7CEADA00-CAD4-4F99-987D-358740230085}">
      <dgm:prSet/>
      <dgm:spPr/>
      <dgm:t>
        <a:bodyPr/>
        <a:lstStyle/>
        <a:p>
          <a:endParaRPr lang="en-US"/>
        </a:p>
      </dgm:t>
    </dgm:pt>
    <dgm:pt modelId="{05CA1E40-FE7D-40AB-9461-999AA3E37509}" type="sibTrans" cxnId="{7CEADA00-CAD4-4F99-987D-358740230085}">
      <dgm:prSet/>
      <dgm:spPr/>
      <dgm:t>
        <a:bodyPr/>
        <a:lstStyle/>
        <a:p>
          <a:endParaRPr lang="en-US"/>
        </a:p>
      </dgm:t>
    </dgm:pt>
    <dgm:pt modelId="{CFA3C979-82BC-4110-A18F-79B4C471458D}">
      <dgm:prSet phldrT="[Text]" custT="1"/>
      <dgm:spPr/>
      <dgm:t>
        <a:bodyPr/>
        <a:lstStyle/>
        <a:p>
          <a:r>
            <a:rPr lang="en-US" sz="1200" b="1" dirty="0"/>
            <a:t>Recession and foreclosure crisis</a:t>
          </a:r>
        </a:p>
      </dgm:t>
    </dgm:pt>
    <dgm:pt modelId="{4E87BDB9-42FC-406E-8CE1-352E94F5C862}" type="parTrans" cxnId="{0228F992-F562-4E93-9F00-B43E6779F350}">
      <dgm:prSet/>
      <dgm:spPr/>
      <dgm:t>
        <a:bodyPr/>
        <a:lstStyle/>
        <a:p>
          <a:endParaRPr lang="en-US"/>
        </a:p>
      </dgm:t>
    </dgm:pt>
    <dgm:pt modelId="{D0DEA095-6B22-4D50-ADD1-56179A4A7D25}" type="sibTrans" cxnId="{0228F992-F562-4E93-9F00-B43E6779F350}">
      <dgm:prSet/>
      <dgm:spPr/>
      <dgm:t>
        <a:bodyPr/>
        <a:lstStyle/>
        <a:p>
          <a:endParaRPr lang="en-US"/>
        </a:p>
      </dgm:t>
    </dgm:pt>
    <dgm:pt modelId="{75D1B97D-1C24-415B-ABE0-0C1B731163F4}">
      <dgm:prSet phldrT="[Text]" custT="1"/>
      <dgm:spPr/>
      <dgm:t>
        <a:bodyPr/>
        <a:lstStyle/>
        <a:p>
          <a:r>
            <a:rPr lang="en-US" sz="1200" b="1" dirty="0"/>
            <a:t>Domestic violence</a:t>
          </a:r>
        </a:p>
      </dgm:t>
    </dgm:pt>
    <dgm:pt modelId="{4B6DF2CF-5A17-40B4-989E-9CA623330751}" type="parTrans" cxnId="{A049C107-03C3-4C04-B994-7DC450053A45}">
      <dgm:prSet/>
      <dgm:spPr/>
      <dgm:t>
        <a:bodyPr/>
        <a:lstStyle/>
        <a:p>
          <a:endParaRPr lang="en-US"/>
        </a:p>
      </dgm:t>
    </dgm:pt>
    <dgm:pt modelId="{CE5D5FFC-5686-46C0-B439-CA4891861A1F}" type="sibTrans" cxnId="{A049C107-03C3-4C04-B994-7DC450053A45}">
      <dgm:prSet/>
      <dgm:spPr/>
      <dgm:t>
        <a:bodyPr/>
        <a:lstStyle/>
        <a:p>
          <a:endParaRPr lang="en-US"/>
        </a:p>
      </dgm:t>
    </dgm:pt>
    <dgm:pt modelId="{B6943A4E-35C5-47B4-B6B8-24D3A46AF87B}">
      <dgm:prSet phldrT="[Text]" custT="1"/>
      <dgm:spPr/>
      <dgm:t>
        <a:bodyPr/>
        <a:lstStyle/>
        <a:p>
          <a:r>
            <a:rPr lang="en-US" sz="1200" b="1" dirty="0"/>
            <a:t>Natural disasters</a:t>
          </a:r>
        </a:p>
      </dgm:t>
    </dgm:pt>
    <dgm:pt modelId="{AB860A87-C91C-469B-B0F4-DFA83F2E2D07}" type="parTrans" cxnId="{0A234150-462F-4347-B818-57EAA71A1E54}">
      <dgm:prSet/>
      <dgm:spPr/>
      <dgm:t>
        <a:bodyPr/>
        <a:lstStyle/>
        <a:p>
          <a:endParaRPr lang="en-US"/>
        </a:p>
      </dgm:t>
    </dgm:pt>
    <dgm:pt modelId="{BD2A488A-1D70-4A23-A143-64E169DC9F53}" type="sibTrans" cxnId="{0A234150-462F-4347-B818-57EAA71A1E54}">
      <dgm:prSet/>
      <dgm:spPr/>
      <dgm:t>
        <a:bodyPr/>
        <a:lstStyle/>
        <a:p>
          <a:endParaRPr lang="en-US"/>
        </a:p>
      </dgm:t>
    </dgm:pt>
    <dgm:pt modelId="{165A4CBF-76A4-4E72-B8ED-4D7CBFBC3049}">
      <dgm:prSet phldrT="[Text]" custT="1"/>
      <dgm:spPr/>
      <dgm:t>
        <a:bodyPr/>
        <a:lstStyle/>
        <a:p>
          <a:r>
            <a:rPr lang="en-US" sz="1200" b="1" dirty="0"/>
            <a:t>Mental and/or physical illness</a:t>
          </a:r>
        </a:p>
      </dgm:t>
    </dgm:pt>
    <dgm:pt modelId="{DBAD2308-E30B-4822-BB61-04D79074EAE8}" type="parTrans" cxnId="{CE610D59-8103-45B5-99BD-2B4D5E931BB8}">
      <dgm:prSet/>
      <dgm:spPr/>
      <dgm:t>
        <a:bodyPr/>
        <a:lstStyle/>
        <a:p>
          <a:endParaRPr lang="en-US"/>
        </a:p>
      </dgm:t>
    </dgm:pt>
    <dgm:pt modelId="{239D8CF4-F635-44F7-9579-77F5D5E38454}" type="sibTrans" cxnId="{CE610D59-8103-45B5-99BD-2B4D5E931BB8}">
      <dgm:prSet/>
      <dgm:spPr/>
      <dgm:t>
        <a:bodyPr/>
        <a:lstStyle/>
        <a:p>
          <a:endParaRPr lang="en-US"/>
        </a:p>
      </dgm:t>
    </dgm:pt>
    <dgm:pt modelId="{4DCC0B90-A079-4A55-BD09-337D86162F72}">
      <dgm:prSet phldrT="[Text]" custT="1"/>
      <dgm:spPr/>
      <dgm:t>
        <a:bodyPr/>
        <a:lstStyle/>
        <a:p>
          <a:r>
            <a:rPr lang="en-US" sz="1200" b="1" dirty="0"/>
            <a:t>Family rejection and/or conflict</a:t>
          </a:r>
        </a:p>
      </dgm:t>
    </dgm:pt>
    <dgm:pt modelId="{B9D1C636-62BE-4E0E-812A-2A04A7179599}" type="parTrans" cxnId="{BA0E85AC-0E6E-4451-A2D0-651D7700FD22}">
      <dgm:prSet/>
      <dgm:spPr/>
      <dgm:t>
        <a:bodyPr/>
        <a:lstStyle/>
        <a:p>
          <a:endParaRPr lang="en-US"/>
        </a:p>
      </dgm:t>
    </dgm:pt>
    <dgm:pt modelId="{BA1F1998-342A-4FCD-BE2D-B2AEC40AA777}" type="sibTrans" cxnId="{BA0E85AC-0E6E-4451-A2D0-651D7700FD22}">
      <dgm:prSet/>
      <dgm:spPr/>
      <dgm:t>
        <a:bodyPr/>
        <a:lstStyle/>
        <a:p>
          <a:endParaRPr lang="en-US"/>
        </a:p>
      </dgm:t>
    </dgm:pt>
    <dgm:pt modelId="{DD2CD513-6C1E-40C5-92BA-A9EF044D4455}" type="pres">
      <dgm:prSet presAssocID="{0F7A77BC-51CC-4D82-B54B-1E8A9059B2C2}" presName="Name0" presStyleCnt="0">
        <dgm:presLayoutVars>
          <dgm:chMax val="1"/>
          <dgm:dir/>
          <dgm:animLvl val="ctr"/>
          <dgm:resizeHandles val="exact"/>
        </dgm:presLayoutVars>
      </dgm:prSet>
      <dgm:spPr/>
      <dgm:t>
        <a:bodyPr/>
        <a:lstStyle/>
        <a:p>
          <a:endParaRPr lang="en-US"/>
        </a:p>
      </dgm:t>
    </dgm:pt>
    <dgm:pt modelId="{76539356-5302-43AA-A2D6-0BE6DFFB0094}" type="pres">
      <dgm:prSet presAssocID="{8051909F-9846-4799-888D-31C8F60E0242}" presName="centerShape" presStyleLbl="node0" presStyleIdx="0" presStyleCnt="1" custScaleX="120505" custScaleY="119638"/>
      <dgm:spPr/>
      <dgm:t>
        <a:bodyPr/>
        <a:lstStyle/>
        <a:p>
          <a:endParaRPr lang="en-US"/>
        </a:p>
      </dgm:t>
    </dgm:pt>
    <dgm:pt modelId="{493E5F68-8FA4-419D-8CA3-BB2F908EEEB2}" type="pres">
      <dgm:prSet presAssocID="{FA47CCB6-D27B-4BDD-A2A3-12519C5CC544}" presName="node" presStyleLbl="node1" presStyleIdx="0" presStyleCnt="7">
        <dgm:presLayoutVars>
          <dgm:bulletEnabled val="1"/>
        </dgm:presLayoutVars>
      </dgm:prSet>
      <dgm:spPr/>
      <dgm:t>
        <a:bodyPr/>
        <a:lstStyle/>
        <a:p>
          <a:endParaRPr lang="en-US"/>
        </a:p>
      </dgm:t>
    </dgm:pt>
    <dgm:pt modelId="{8B5C198A-C4D6-4301-9ACC-32B06DFE921F}" type="pres">
      <dgm:prSet presAssocID="{FA47CCB6-D27B-4BDD-A2A3-12519C5CC544}" presName="dummy" presStyleCnt="0"/>
      <dgm:spPr/>
    </dgm:pt>
    <dgm:pt modelId="{62CA1591-53E1-44FB-9351-CED547CFAE4F}" type="pres">
      <dgm:prSet presAssocID="{C37B3F38-6685-47EC-B719-7C77EF08E422}" presName="sibTrans" presStyleLbl="sibTrans2D1" presStyleIdx="0" presStyleCnt="7"/>
      <dgm:spPr/>
      <dgm:t>
        <a:bodyPr/>
        <a:lstStyle/>
        <a:p>
          <a:endParaRPr lang="en-US"/>
        </a:p>
      </dgm:t>
    </dgm:pt>
    <dgm:pt modelId="{9C0B4C83-1052-4AF4-B068-092682986F2F}" type="pres">
      <dgm:prSet presAssocID="{ECF6B65D-95CF-4A20-803A-963304B7AE47}" presName="node" presStyleLbl="node1" presStyleIdx="1" presStyleCnt="7">
        <dgm:presLayoutVars>
          <dgm:bulletEnabled val="1"/>
        </dgm:presLayoutVars>
      </dgm:prSet>
      <dgm:spPr/>
      <dgm:t>
        <a:bodyPr/>
        <a:lstStyle/>
        <a:p>
          <a:endParaRPr lang="en-US"/>
        </a:p>
      </dgm:t>
    </dgm:pt>
    <dgm:pt modelId="{81D38396-231F-4A98-9E98-9B37BC77BFCA}" type="pres">
      <dgm:prSet presAssocID="{ECF6B65D-95CF-4A20-803A-963304B7AE47}" presName="dummy" presStyleCnt="0"/>
      <dgm:spPr/>
    </dgm:pt>
    <dgm:pt modelId="{47F5D70A-3DE1-4CBD-8790-5A721F282A8F}" type="pres">
      <dgm:prSet presAssocID="{05CA1E40-FE7D-40AB-9461-999AA3E37509}" presName="sibTrans" presStyleLbl="sibTrans2D1" presStyleIdx="1" presStyleCnt="7"/>
      <dgm:spPr/>
      <dgm:t>
        <a:bodyPr/>
        <a:lstStyle/>
        <a:p>
          <a:endParaRPr lang="en-US"/>
        </a:p>
      </dgm:t>
    </dgm:pt>
    <dgm:pt modelId="{D6BDAED1-38F4-4659-AE12-B5F63C0D16F2}" type="pres">
      <dgm:prSet presAssocID="{CFA3C979-82BC-4110-A18F-79B4C471458D}" presName="node" presStyleLbl="node1" presStyleIdx="2" presStyleCnt="7">
        <dgm:presLayoutVars>
          <dgm:bulletEnabled val="1"/>
        </dgm:presLayoutVars>
      </dgm:prSet>
      <dgm:spPr/>
      <dgm:t>
        <a:bodyPr/>
        <a:lstStyle/>
        <a:p>
          <a:endParaRPr lang="en-US"/>
        </a:p>
      </dgm:t>
    </dgm:pt>
    <dgm:pt modelId="{59ECFE50-0DD8-494C-97EC-7247FA7280E0}" type="pres">
      <dgm:prSet presAssocID="{CFA3C979-82BC-4110-A18F-79B4C471458D}" presName="dummy" presStyleCnt="0"/>
      <dgm:spPr/>
    </dgm:pt>
    <dgm:pt modelId="{49062E4A-571B-4F43-87E8-C1E12303E032}" type="pres">
      <dgm:prSet presAssocID="{D0DEA095-6B22-4D50-ADD1-56179A4A7D25}" presName="sibTrans" presStyleLbl="sibTrans2D1" presStyleIdx="2" presStyleCnt="7"/>
      <dgm:spPr/>
      <dgm:t>
        <a:bodyPr/>
        <a:lstStyle/>
        <a:p>
          <a:endParaRPr lang="en-US"/>
        </a:p>
      </dgm:t>
    </dgm:pt>
    <dgm:pt modelId="{681D7684-3FEB-4B7D-876B-D29B1CCE2091}" type="pres">
      <dgm:prSet presAssocID="{75D1B97D-1C24-415B-ABE0-0C1B731163F4}" presName="node" presStyleLbl="node1" presStyleIdx="3" presStyleCnt="7">
        <dgm:presLayoutVars>
          <dgm:bulletEnabled val="1"/>
        </dgm:presLayoutVars>
      </dgm:prSet>
      <dgm:spPr/>
      <dgm:t>
        <a:bodyPr/>
        <a:lstStyle/>
        <a:p>
          <a:endParaRPr lang="en-US"/>
        </a:p>
      </dgm:t>
    </dgm:pt>
    <dgm:pt modelId="{97372669-D87F-4382-88AE-E8343B4A434E}" type="pres">
      <dgm:prSet presAssocID="{75D1B97D-1C24-415B-ABE0-0C1B731163F4}" presName="dummy" presStyleCnt="0"/>
      <dgm:spPr/>
    </dgm:pt>
    <dgm:pt modelId="{6AC7443D-FC1C-4698-BCA5-BAE8A296139F}" type="pres">
      <dgm:prSet presAssocID="{CE5D5FFC-5686-46C0-B439-CA4891861A1F}" presName="sibTrans" presStyleLbl="sibTrans2D1" presStyleIdx="3" presStyleCnt="7"/>
      <dgm:spPr/>
      <dgm:t>
        <a:bodyPr/>
        <a:lstStyle/>
        <a:p>
          <a:endParaRPr lang="en-US"/>
        </a:p>
      </dgm:t>
    </dgm:pt>
    <dgm:pt modelId="{640063A1-4D5D-4CBB-8E54-E6BD8C4A9AC0}" type="pres">
      <dgm:prSet presAssocID="{B6943A4E-35C5-47B4-B6B8-24D3A46AF87B}" presName="node" presStyleLbl="node1" presStyleIdx="4" presStyleCnt="7">
        <dgm:presLayoutVars>
          <dgm:bulletEnabled val="1"/>
        </dgm:presLayoutVars>
      </dgm:prSet>
      <dgm:spPr/>
      <dgm:t>
        <a:bodyPr/>
        <a:lstStyle/>
        <a:p>
          <a:endParaRPr lang="en-US"/>
        </a:p>
      </dgm:t>
    </dgm:pt>
    <dgm:pt modelId="{C2A731C4-DB65-488C-892B-2653444EE1B6}" type="pres">
      <dgm:prSet presAssocID="{B6943A4E-35C5-47B4-B6B8-24D3A46AF87B}" presName="dummy" presStyleCnt="0"/>
      <dgm:spPr/>
    </dgm:pt>
    <dgm:pt modelId="{9D540BE7-C7BC-44D8-80CD-DC9E8D840796}" type="pres">
      <dgm:prSet presAssocID="{BD2A488A-1D70-4A23-A143-64E169DC9F53}" presName="sibTrans" presStyleLbl="sibTrans2D1" presStyleIdx="4" presStyleCnt="7"/>
      <dgm:spPr/>
      <dgm:t>
        <a:bodyPr/>
        <a:lstStyle/>
        <a:p>
          <a:endParaRPr lang="en-US"/>
        </a:p>
      </dgm:t>
    </dgm:pt>
    <dgm:pt modelId="{7B98B29D-C2FC-4EA5-881E-4102AF6F01E2}" type="pres">
      <dgm:prSet presAssocID="{165A4CBF-76A4-4E72-B8ED-4D7CBFBC3049}" presName="node" presStyleLbl="node1" presStyleIdx="5" presStyleCnt="7">
        <dgm:presLayoutVars>
          <dgm:bulletEnabled val="1"/>
        </dgm:presLayoutVars>
      </dgm:prSet>
      <dgm:spPr/>
      <dgm:t>
        <a:bodyPr/>
        <a:lstStyle/>
        <a:p>
          <a:endParaRPr lang="en-US"/>
        </a:p>
      </dgm:t>
    </dgm:pt>
    <dgm:pt modelId="{4E462D0A-DFC6-4C9D-840D-4B18A49EC3E7}" type="pres">
      <dgm:prSet presAssocID="{165A4CBF-76A4-4E72-B8ED-4D7CBFBC3049}" presName="dummy" presStyleCnt="0"/>
      <dgm:spPr/>
    </dgm:pt>
    <dgm:pt modelId="{85DCFC7C-EF1F-498A-972B-CFCF5BB04206}" type="pres">
      <dgm:prSet presAssocID="{239D8CF4-F635-44F7-9579-77F5D5E38454}" presName="sibTrans" presStyleLbl="sibTrans2D1" presStyleIdx="5" presStyleCnt="7"/>
      <dgm:spPr/>
      <dgm:t>
        <a:bodyPr/>
        <a:lstStyle/>
        <a:p>
          <a:endParaRPr lang="en-US"/>
        </a:p>
      </dgm:t>
    </dgm:pt>
    <dgm:pt modelId="{F2015BD3-6087-4CAE-9474-562EFA552E97}" type="pres">
      <dgm:prSet presAssocID="{4DCC0B90-A079-4A55-BD09-337D86162F72}" presName="node" presStyleLbl="node1" presStyleIdx="6" presStyleCnt="7">
        <dgm:presLayoutVars>
          <dgm:bulletEnabled val="1"/>
        </dgm:presLayoutVars>
      </dgm:prSet>
      <dgm:spPr/>
      <dgm:t>
        <a:bodyPr/>
        <a:lstStyle/>
        <a:p>
          <a:endParaRPr lang="en-US"/>
        </a:p>
      </dgm:t>
    </dgm:pt>
    <dgm:pt modelId="{39787A95-43A8-4293-B886-9FDA4D5C28EB}" type="pres">
      <dgm:prSet presAssocID="{4DCC0B90-A079-4A55-BD09-337D86162F72}" presName="dummy" presStyleCnt="0"/>
      <dgm:spPr/>
    </dgm:pt>
    <dgm:pt modelId="{2761DAAF-36FB-4274-A9A1-B38BEE31C0FD}" type="pres">
      <dgm:prSet presAssocID="{BA1F1998-342A-4FCD-BE2D-B2AEC40AA777}" presName="sibTrans" presStyleLbl="sibTrans2D1" presStyleIdx="6" presStyleCnt="7"/>
      <dgm:spPr/>
      <dgm:t>
        <a:bodyPr/>
        <a:lstStyle/>
        <a:p>
          <a:endParaRPr lang="en-US"/>
        </a:p>
      </dgm:t>
    </dgm:pt>
  </dgm:ptLst>
  <dgm:cxnLst>
    <dgm:cxn modelId="{7CEADA00-CAD4-4F99-987D-358740230085}" srcId="{8051909F-9846-4799-888D-31C8F60E0242}" destId="{ECF6B65D-95CF-4A20-803A-963304B7AE47}" srcOrd="1" destOrd="0" parTransId="{A813AD0F-4191-4C88-BC61-70E4BC9AA858}" sibTransId="{05CA1E40-FE7D-40AB-9461-999AA3E37509}"/>
    <dgm:cxn modelId="{F26E100F-002F-4E0A-A932-5BA728100E34}" type="presOf" srcId="{8051909F-9846-4799-888D-31C8F60E0242}" destId="{76539356-5302-43AA-A2D6-0BE6DFFB0094}" srcOrd="0" destOrd="0" presId="urn:microsoft.com/office/officeart/2005/8/layout/radial6"/>
    <dgm:cxn modelId="{6F09D3CF-031C-4A5E-B3F6-69156CB04A94}" type="presOf" srcId="{D0DEA095-6B22-4D50-ADD1-56179A4A7D25}" destId="{49062E4A-571B-4F43-87E8-C1E12303E032}" srcOrd="0" destOrd="0" presId="urn:microsoft.com/office/officeart/2005/8/layout/radial6"/>
    <dgm:cxn modelId="{0228F992-F562-4E93-9F00-B43E6779F350}" srcId="{8051909F-9846-4799-888D-31C8F60E0242}" destId="{CFA3C979-82BC-4110-A18F-79B4C471458D}" srcOrd="2" destOrd="0" parTransId="{4E87BDB9-42FC-406E-8CE1-352E94F5C862}" sibTransId="{D0DEA095-6B22-4D50-ADD1-56179A4A7D25}"/>
    <dgm:cxn modelId="{013D6F4F-382A-4463-A2B1-657732A379CA}" type="presOf" srcId="{CE5D5FFC-5686-46C0-B439-CA4891861A1F}" destId="{6AC7443D-FC1C-4698-BCA5-BAE8A296139F}" srcOrd="0" destOrd="0" presId="urn:microsoft.com/office/officeart/2005/8/layout/radial6"/>
    <dgm:cxn modelId="{A049C107-03C3-4C04-B994-7DC450053A45}" srcId="{8051909F-9846-4799-888D-31C8F60E0242}" destId="{75D1B97D-1C24-415B-ABE0-0C1B731163F4}" srcOrd="3" destOrd="0" parTransId="{4B6DF2CF-5A17-40B4-989E-9CA623330751}" sibTransId="{CE5D5FFC-5686-46C0-B439-CA4891861A1F}"/>
    <dgm:cxn modelId="{D79AFF4A-8700-4C2E-949F-32D4A9C264B9}" type="presOf" srcId="{0F7A77BC-51CC-4D82-B54B-1E8A9059B2C2}" destId="{DD2CD513-6C1E-40C5-92BA-A9EF044D4455}" srcOrd="0" destOrd="0" presId="urn:microsoft.com/office/officeart/2005/8/layout/radial6"/>
    <dgm:cxn modelId="{CE610D59-8103-45B5-99BD-2B4D5E931BB8}" srcId="{8051909F-9846-4799-888D-31C8F60E0242}" destId="{165A4CBF-76A4-4E72-B8ED-4D7CBFBC3049}" srcOrd="5" destOrd="0" parTransId="{DBAD2308-E30B-4822-BB61-04D79074EAE8}" sibTransId="{239D8CF4-F635-44F7-9579-77F5D5E38454}"/>
    <dgm:cxn modelId="{87955217-BE8B-4F3C-BF1F-EA79871D14DF}" type="presOf" srcId="{C37B3F38-6685-47EC-B719-7C77EF08E422}" destId="{62CA1591-53E1-44FB-9351-CED547CFAE4F}" srcOrd="0" destOrd="0" presId="urn:microsoft.com/office/officeart/2005/8/layout/radial6"/>
    <dgm:cxn modelId="{B43EE301-9D47-4966-B1C6-1E46254CBCC3}" type="presOf" srcId="{165A4CBF-76A4-4E72-B8ED-4D7CBFBC3049}" destId="{7B98B29D-C2FC-4EA5-881E-4102AF6F01E2}" srcOrd="0" destOrd="0" presId="urn:microsoft.com/office/officeart/2005/8/layout/radial6"/>
    <dgm:cxn modelId="{0A234150-462F-4347-B818-57EAA71A1E54}" srcId="{8051909F-9846-4799-888D-31C8F60E0242}" destId="{B6943A4E-35C5-47B4-B6B8-24D3A46AF87B}" srcOrd="4" destOrd="0" parTransId="{AB860A87-C91C-469B-B0F4-DFA83F2E2D07}" sibTransId="{BD2A488A-1D70-4A23-A143-64E169DC9F53}"/>
    <dgm:cxn modelId="{468BB44B-61F1-43EE-9AC0-F304F7E7DBE1}" srcId="{0F7A77BC-51CC-4D82-B54B-1E8A9059B2C2}" destId="{8051909F-9846-4799-888D-31C8F60E0242}" srcOrd="0" destOrd="0" parTransId="{27D6D277-505D-4FEF-BAEA-B25E1973E7BF}" sibTransId="{AC9AE58E-29DD-4DFB-A55F-C5D7BBEB66E2}"/>
    <dgm:cxn modelId="{F72A6569-8641-4B2F-8169-85A969CE8F9D}" type="presOf" srcId="{4DCC0B90-A079-4A55-BD09-337D86162F72}" destId="{F2015BD3-6087-4CAE-9474-562EFA552E97}" srcOrd="0" destOrd="0" presId="urn:microsoft.com/office/officeart/2005/8/layout/radial6"/>
    <dgm:cxn modelId="{204D4DA8-2545-43F5-B388-69C05B5AC54F}" type="presOf" srcId="{BA1F1998-342A-4FCD-BE2D-B2AEC40AA777}" destId="{2761DAAF-36FB-4274-A9A1-B38BEE31C0FD}" srcOrd="0" destOrd="0" presId="urn:microsoft.com/office/officeart/2005/8/layout/radial6"/>
    <dgm:cxn modelId="{04B27FA9-05C4-42CE-A7AB-7730834F4F19}" srcId="{8051909F-9846-4799-888D-31C8F60E0242}" destId="{FA47CCB6-D27B-4BDD-A2A3-12519C5CC544}" srcOrd="0" destOrd="0" parTransId="{0A67029B-6E1E-4842-8AF6-CF365D4AFE08}" sibTransId="{C37B3F38-6685-47EC-B719-7C77EF08E422}"/>
    <dgm:cxn modelId="{B75C2AAE-B506-465E-A076-F6D0F5677D2D}" type="presOf" srcId="{FA47CCB6-D27B-4BDD-A2A3-12519C5CC544}" destId="{493E5F68-8FA4-419D-8CA3-BB2F908EEEB2}" srcOrd="0" destOrd="0" presId="urn:microsoft.com/office/officeart/2005/8/layout/radial6"/>
    <dgm:cxn modelId="{73B5CD58-D023-44B8-B6AD-0531A82D0EC8}" type="presOf" srcId="{ECF6B65D-95CF-4A20-803A-963304B7AE47}" destId="{9C0B4C83-1052-4AF4-B068-092682986F2F}" srcOrd="0" destOrd="0" presId="urn:microsoft.com/office/officeart/2005/8/layout/radial6"/>
    <dgm:cxn modelId="{BA0E85AC-0E6E-4451-A2D0-651D7700FD22}" srcId="{8051909F-9846-4799-888D-31C8F60E0242}" destId="{4DCC0B90-A079-4A55-BD09-337D86162F72}" srcOrd="6" destOrd="0" parTransId="{B9D1C636-62BE-4E0E-812A-2A04A7179599}" sibTransId="{BA1F1998-342A-4FCD-BE2D-B2AEC40AA777}"/>
    <dgm:cxn modelId="{E787995A-1A38-4714-AEF5-B57F52A3D1BE}" type="presOf" srcId="{B6943A4E-35C5-47B4-B6B8-24D3A46AF87B}" destId="{640063A1-4D5D-4CBB-8E54-E6BD8C4A9AC0}" srcOrd="0" destOrd="0" presId="urn:microsoft.com/office/officeart/2005/8/layout/radial6"/>
    <dgm:cxn modelId="{C57FC6D2-15B1-4681-B433-4E15FB81E870}" type="presOf" srcId="{239D8CF4-F635-44F7-9579-77F5D5E38454}" destId="{85DCFC7C-EF1F-498A-972B-CFCF5BB04206}" srcOrd="0" destOrd="0" presId="urn:microsoft.com/office/officeart/2005/8/layout/radial6"/>
    <dgm:cxn modelId="{2B35E751-BBE3-41C9-A53C-BEC67C243A2F}" type="presOf" srcId="{75D1B97D-1C24-415B-ABE0-0C1B731163F4}" destId="{681D7684-3FEB-4B7D-876B-D29B1CCE2091}" srcOrd="0" destOrd="0" presId="urn:microsoft.com/office/officeart/2005/8/layout/radial6"/>
    <dgm:cxn modelId="{47014695-3A20-48BE-AFD2-CF07F00F9FD3}" type="presOf" srcId="{BD2A488A-1D70-4A23-A143-64E169DC9F53}" destId="{9D540BE7-C7BC-44D8-80CD-DC9E8D840796}" srcOrd="0" destOrd="0" presId="urn:microsoft.com/office/officeart/2005/8/layout/radial6"/>
    <dgm:cxn modelId="{ECC5B4B9-AEE5-4C9E-A57A-A1206D5730A8}" type="presOf" srcId="{05CA1E40-FE7D-40AB-9461-999AA3E37509}" destId="{47F5D70A-3DE1-4CBD-8790-5A721F282A8F}" srcOrd="0" destOrd="0" presId="urn:microsoft.com/office/officeart/2005/8/layout/radial6"/>
    <dgm:cxn modelId="{1EE5987F-5137-4FEB-9175-F38486B28D0C}" type="presOf" srcId="{CFA3C979-82BC-4110-A18F-79B4C471458D}" destId="{D6BDAED1-38F4-4659-AE12-B5F63C0D16F2}" srcOrd="0" destOrd="0" presId="urn:microsoft.com/office/officeart/2005/8/layout/radial6"/>
    <dgm:cxn modelId="{A6B6729C-D672-4D2B-939A-D1E7944E2A2E}" type="presParOf" srcId="{DD2CD513-6C1E-40C5-92BA-A9EF044D4455}" destId="{76539356-5302-43AA-A2D6-0BE6DFFB0094}" srcOrd="0" destOrd="0" presId="urn:microsoft.com/office/officeart/2005/8/layout/radial6"/>
    <dgm:cxn modelId="{41764F31-D347-4958-9611-0A7ECC4C33D4}" type="presParOf" srcId="{DD2CD513-6C1E-40C5-92BA-A9EF044D4455}" destId="{493E5F68-8FA4-419D-8CA3-BB2F908EEEB2}" srcOrd="1" destOrd="0" presId="urn:microsoft.com/office/officeart/2005/8/layout/radial6"/>
    <dgm:cxn modelId="{FC0CB168-DC59-42E9-A304-23445A8793BE}" type="presParOf" srcId="{DD2CD513-6C1E-40C5-92BA-A9EF044D4455}" destId="{8B5C198A-C4D6-4301-9ACC-32B06DFE921F}" srcOrd="2" destOrd="0" presId="urn:microsoft.com/office/officeart/2005/8/layout/radial6"/>
    <dgm:cxn modelId="{C7944910-9054-4FBD-9291-066B9414C71A}" type="presParOf" srcId="{DD2CD513-6C1E-40C5-92BA-A9EF044D4455}" destId="{62CA1591-53E1-44FB-9351-CED547CFAE4F}" srcOrd="3" destOrd="0" presId="urn:microsoft.com/office/officeart/2005/8/layout/radial6"/>
    <dgm:cxn modelId="{864BD649-EF08-48D1-BCB7-18DCAB48337B}" type="presParOf" srcId="{DD2CD513-6C1E-40C5-92BA-A9EF044D4455}" destId="{9C0B4C83-1052-4AF4-B068-092682986F2F}" srcOrd="4" destOrd="0" presId="urn:microsoft.com/office/officeart/2005/8/layout/radial6"/>
    <dgm:cxn modelId="{0878E2E0-55F6-4FBA-88EA-950008DF6C06}" type="presParOf" srcId="{DD2CD513-6C1E-40C5-92BA-A9EF044D4455}" destId="{81D38396-231F-4A98-9E98-9B37BC77BFCA}" srcOrd="5" destOrd="0" presId="urn:microsoft.com/office/officeart/2005/8/layout/radial6"/>
    <dgm:cxn modelId="{3960E59F-2499-4903-8890-90070B9122B6}" type="presParOf" srcId="{DD2CD513-6C1E-40C5-92BA-A9EF044D4455}" destId="{47F5D70A-3DE1-4CBD-8790-5A721F282A8F}" srcOrd="6" destOrd="0" presId="urn:microsoft.com/office/officeart/2005/8/layout/radial6"/>
    <dgm:cxn modelId="{CA0C8DCE-8300-4966-9F31-7991E27C8DE3}" type="presParOf" srcId="{DD2CD513-6C1E-40C5-92BA-A9EF044D4455}" destId="{D6BDAED1-38F4-4659-AE12-B5F63C0D16F2}" srcOrd="7" destOrd="0" presId="urn:microsoft.com/office/officeart/2005/8/layout/radial6"/>
    <dgm:cxn modelId="{41FBB061-9F19-4641-BCB4-2299147E2838}" type="presParOf" srcId="{DD2CD513-6C1E-40C5-92BA-A9EF044D4455}" destId="{59ECFE50-0DD8-494C-97EC-7247FA7280E0}" srcOrd="8" destOrd="0" presId="urn:microsoft.com/office/officeart/2005/8/layout/radial6"/>
    <dgm:cxn modelId="{43E5DF8D-4F34-4513-B1DC-9073EA07D488}" type="presParOf" srcId="{DD2CD513-6C1E-40C5-92BA-A9EF044D4455}" destId="{49062E4A-571B-4F43-87E8-C1E12303E032}" srcOrd="9" destOrd="0" presId="urn:microsoft.com/office/officeart/2005/8/layout/radial6"/>
    <dgm:cxn modelId="{537EDFDD-5C75-40BF-B661-D4645E242BDD}" type="presParOf" srcId="{DD2CD513-6C1E-40C5-92BA-A9EF044D4455}" destId="{681D7684-3FEB-4B7D-876B-D29B1CCE2091}" srcOrd="10" destOrd="0" presId="urn:microsoft.com/office/officeart/2005/8/layout/radial6"/>
    <dgm:cxn modelId="{55A469F1-AD46-4C31-B726-E6300A157BDC}" type="presParOf" srcId="{DD2CD513-6C1E-40C5-92BA-A9EF044D4455}" destId="{97372669-D87F-4382-88AE-E8343B4A434E}" srcOrd="11" destOrd="0" presId="urn:microsoft.com/office/officeart/2005/8/layout/radial6"/>
    <dgm:cxn modelId="{D51DD995-FAAC-4476-B869-59A9C602D465}" type="presParOf" srcId="{DD2CD513-6C1E-40C5-92BA-A9EF044D4455}" destId="{6AC7443D-FC1C-4698-BCA5-BAE8A296139F}" srcOrd="12" destOrd="0" presId="urn:microsoft.com/office/officeart/2005/8/layout/radial6"/>
    <dgm:cxn modelId="{FD1151C2-3C3B-468D-B337-C7BA1D1E1E39}" type="presParOf" srcId="{DD2CD513-6C1E-40C5-92BA-A9EF044D4455}" destId="{640063A1-4D5D-4CBB-8E54-E6BD8C4A9AC0}" srcOrd="13" destOrd="0" presId="urn:microsoft.com/office/officeart/2005/8/layout/radial6"/>
    <dgm:cxn modelId="{ED847364-D54F-4BF1-BFE6-19F0B284A605}" type="presParOf" srcId="{DD2CD513-6C1E-40C5-92BA-A9EF044D4455}" destId="{C2A731C4-DB65-488C-892B-2653444EE1B6}" srcOrd="14" destOrd="0" presId="urn:microsoft.com/office/officeart/2005/8/layout/radial6"/>
    <dgm:cxn modelId="{0B1014C4-21DF-4364-950F-915EDC34E225}" type="presParOf" srcId="{DD2CD513-6C1E-40C5-92BA-A9EF044D4455}" destId="{9D540BE7-C7BC-44D8-80CD-DC9E8D840796}" srcOrd="15" destOrd="0" presId="urn:microsoft.com/office/officeart/2005/8/layout/radial6"/>
    <dgm:cxn modelId="{33A1C435-15B6-4463-8354-1CE0DB5DAAAA}" type="presParOf" srcId="{DD2CD513-6C1E-40C5-92BA-A9EF044D4455}" destId="{7B98B29D-C2FC-4EA5-881E-4102AF6F01E2}" srcOrd="16" destOrd="0" presId="urn:microsoft.com/office/officeart/2005/8/layout/radial6"/>
    <dgm:cxn modelId="{CFB34096-9B57-400A-8BBC-10718346B316}" type="presParOf" srcId="{DD2CD513-6C1E-40C5-92BA-A9EF044D4455}" destId="{4E462D0A-DFC6-4C9D-840D-4B18A49EC3E7}" srcOrd="17" destOrd="0" presId="urn:microsoft.com/office/officeart/2005/8/layout/radial6"/>
    <dgm:cxn modelId="{CD513E3F-72AB-4D58-A4D9-14B2D6DC9C01}" type="presParOf" srcId="{DD2CD513-6C1E-40C5-92BA-A9EF044D4455}" destId="{85DCFC7C-EF1F-498A-972B-CFCF5BB04206}" srcOrd="18" destOrd="0" presId="urn:microsoft.com/office/officeart/2005/8/layout/radial6"/>
    <dgm:cxn modelId="{5A483B40-D1AE-4A03-B43F-0136C1C98964}" type="presParOf" srcId="{DD2CD513-6C1E-40C5-92BA-A9EF044D4455}" destId="{F2015BD3-6087-4CAE-9474-562EFA552E97}" srcOrd="19" destOrd="0" presId="urn:microsoft.com/office/officeart/2005/8/layout/radial6"/>
    <dgm:cxn modelId="{1F76A7A6-2B64-4BB4-B828-7D0BBA841264}" type="presParOf" srcId="{DD2CD513-6C1E-40C5-92BA-A9EF044D4455}" destId="{39787A95-43A8-4293-B886-9FDA4D5C28EB}" srcOrd="20" destOrd="0" presId="urn:microsoft.com/office/officeart/2005/8/layout/radial6"/>
    <dgm:cxn modelId="{15DEC912-3E34-40E4-85A8-07BCEFC12824}" type="presParOf" srcId="{DD2CD513-6C1E-40C5-92BA-A9EF044D4455}" destId="{2761DAAF-36FB-4274-A9A1-B38BEE31C0FD}" srcOrd="21" destOrd="0" presId="urn:microsoft.com/office/officeart/2005/8/layout/radial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2DF668C-C8E7-4018-ACAC-94079C51311D}" type="doc">
      <dgm:prSet loTypeId="urn:microsoft.com/office/officeart/2005/8/layout/hProcess9" loCatId="process" qsTypeId="urn:microsoft.com/office/officeart/2005/8/quickstyle/simple1" qsCatId="simple" csTypeId="urn:microsoft.com/office/officeart/2005/8/colors/accent3_2" csCatId="accent3" phldr="1"/>
      <dgm:spPr/>
      <dgm:t>
        <a:bodyPr/>
        <a:lstStyle/>
        <a:p>
          <a:endParaRPr lang="en-US"/>
        </a:p>
      </dgm:t>
    </dgm:pt>
    <dgm:pt modelId="{1612BCEF-4B2B-4C61-AB23-54C4FFEE55E6}">
      <dgm:prSet phldrT="[Text]"/>
      <dgm:spPr/>
      <dgm:t>
        <a:bodyPr/>
        <a:lstStyle/>
        <a:p>
          <a:r>
            <a:rPr lang="en-US" b="1" dirty="0"/>
            <a:t>Immediately enroll </a:t>
          </a:r>
          <a:r>
            <a:rPr lang="en-US" dirty="0"/>
            <a:t>the student in the school requested by the family, or youth and provide transportation if requested.</a:t>
          </a:r>
        </a:p>
      </dgm:t>
    </dgm:pt>
    <dgm:pt modelId="{AE67B287-8227-49C5-936F-3D5C73B43391}" type="parTrans" cxnId="{D7D8F2EF-C4A9-48EC-AB73-9DC0ACAE94E2}">
      <dgm:prSet/>
      <dgm:spPr/>
      <dgm:t>
        <a:bodyPr/>
        <a:lstStyle/>
        <a:p>
          <a:endParaRPr lang="en-US"/>
        </a:p>
      </dgm:t>
    </dgm:pt>
    <dgm:pt modelId="{BDF4A66F-57EE-4B76-92B9-75F72E03822B}" type="sibTrans" cxnId="{D7D8F2EF-C4A9-48EC-AB73-9DC0ACAE94E2}">
      <dgm:prSet/>
      <dgm:spPr/>
      <dgm:t>
        <a:bodyPr/>
        <a:lstStyle/>
        <a:p>
          <a:endParaRPr lang="en-US"/>
        </a:p>
      </dgm:t>
    </dgm:pt>
    <dgm:pt modelId="{A8FB1C2B-9B6A-43CC-AF68-E27825E563D9}">
      <dgm:prSet phldrT="[Text]"/>
      <dgm:spPr/>
      <dgm:t>
        <a:bodyPr/>
        <a:lstStyle/>
        <a:p>
          <a:r>
            <a:rPr lang="en-US" b="1" dirty="0"/>
            <a:t>Help</a:t>
          </a:r>
          <a:r>
            <a:rPr lang="en-US" dirty="0"/>
            <a:t> the parent or youth complete all of the appeal papers.</a:t>
          </a:r>
        </a:p>
      </dgm:t>
    </dgm:pt>
    <dgm:pt modelId="{3474E6EE-62F3-4A87-AB0C-E2B05C3E7104}" type="parTrans" cxnId="{DC5ACA86-4B13-4AD0-A71C-277CB82CCCA4}">
      <dgm:prSet/>
      <dgm:spPr/>
      <dgm:t>
        <a:bodyPr/>
        <a:lstStyle/>
        <a:p>
          <a:endParaRPr lang="en-US"/>
        </a:p>
      </dgm:t>
    </dgm:pt>
    <dgm:pt modelId="{29118ED1-F93D-4987-92A9-DB1F7C2EC1A5}" type="sibTrans" cxnId="{DC5ACA86-4B13-4AD0-A71C-277CB82CCCA4}">
      <dgm:prSet/>
      <dgm:spPr/>
      <dgm:t>
        <a:bodyPr/>
        <a:lstStyle/>
        <a:p>
          <a:endParaRPr lang="en-US"/>
        </a:p>
      </dgm:t>
    </dgm:pt>
    <dgm:pt modelId="{B64026FD-86B2-4E45-8D36-5006226ECB22}">
      <dgm:prSet/>
      <dgm:spPr/>
      <dgm:t>
        <a:bodyPr/>
        <a:lstStyle/>
        <a:p>
          <a:r>
            <a:rPr lang="en-US" b="1" dirty="0"/>
            <a:t>Continue </a:t>
          </a:r>
          <a:r>
            <a:rPr lang="en-US" dirty="0"/>
            <a:t>enrollment and transportation </a:t>
          </a:r>
          <a:r>
            <a:rPr lang="en-US" b="1" i="1" dirty="0"/>
            <a:t>until all available appeals are final</a:t>
          </a:r>
          <a:r>
            <a:rPr lang="en-US" b="1" i="1" dirty="0">
              <a:solidFill>
                <a:schemeClr val="tx1"/>
              </a:solidFill>
            </a:rPr>
            <a:t>.</a:t>
          </a:r>
        </a:p>
      </dgm:t>
    </dgm:pt>
    <dgm:pt modelId="{BF87D1E5-39B4-4807-BFDA-F7E9C76E99FF}" type="parTrans" cxnId="{22CEE6F2-EDA6-417E-8337-C94E2A7B8E38}">
      <dgm:prSet/>
      <dgm:spPr/>
      <dgm:t>
        <a:bodyPr/>
        <a:lstStyle/>
        <a:p>
          <a:endParaRPr lang="en-US"/>
        </a:p>
      </dgm:t>
    </dgm:pt>
    <dgm:pt modelId="{00A318E9-38E1-46BF-B8A4-3333BF98CADE}" type="sibTrans" cxnId="{22CEE6F2-EDA6-417E-8337-C94E2A7B8E38}">
      <dgm:prSet/>
      <dgm:spPr/>
      <dgm:t>
        <a:bodyPr/>
        <a:lstStyle/>
        <a:p>
          <a:endParaRPr lang="en-US"/>
        </a:p>
      </dgm:t>
    </dgm:pt>
    <dgm:pt modelId="{F74A6272-9942-452C-8C4F-C0D6A5102E21}">
      <dgm:prSet/>
      <dgm:spPr/>
      <dgm:t>
        <a:bodyPr/>
        <a:lstStyle/>
        <a:p>
          <a:r>
            <a:rPr lang="en-US" b="0" dirty="0"/>
            <a:t>Provide the parent or youth with a </a:t>
          </a:r>
          <a:r>
            <a:rPr lang="en-US" b="1" dirty="0"/>
            <a:t>WRITTEN NOTICE </a:t>
          </a:r>
          <a:r>
            <a:rPr lang="en-US" b="0" dirty="0"/>
            <a:t>of district’s determination.</a:t>
          </a:r>
        </a:p>
      </dgm:t>
    </dgm:pt>
    <dgm:pt modelId="{91A2197B-ED94-4DA3-B36A-FC46072BB871}" type="parTrans" cxnId="{76BD39AE-0BC3-4969-9C46-4ADF4586FFCD}">
      <dgm:prSet/>
      <dgm:spPr/>
      <dgm:t>
        <a:bodyPr/>
        <a:lstStyle/>
        <a:p>
          <a:endParaRPr lang="en-US"/>
        </a:p>
      </dgm:t>
    </dgm:pt>
    <dgm:pt modelId="{78F76139-7297-47C3-B300-390393E216C2}" type="sibTrans" cxnId="{76BD39AE-0BC3-4969-9C46-4ADF4586FFCD}">
      <dgm:prSet/>
      <dgm:spPr/>
      <dgm:t>
        <a:bodyPr/>
        <a:lstStyle/>
        <a:p>
          <a:endParaRPr lang="en-US"/>
        </a:p>
      </dgm:t>
    </dgm:pt>
    <dgm:pt modelId="{AD576EB9-9C82-4BE5-9DAD-A32532D368E9}" type="pres">
      <dgm:prSet presAssocID="{02DF668C-C8E7-4018-ACAC-94079C51311D}" presName="CompostProcess" presStyleCnt="0">
        <dgm:presLayoutVars>
          <dgm:dir/>
          <dgm:resizeHandles val="exact"/>
        </dgm:presLayoutVars>
      </dgm:prSet>
      <dgm:spPr/>
      <dgm:t>
        <a:bodyPr/>
        <a:lstStyle/>
        <a:p>
          <a:endParaRPr lang="en-US"/>
        </a:p>
      </dgm:t>
    </dgm:pt>
    <dgm:pt modelId="{1DE23726-C63F-45FC-BE0A-C8E19A236F81}" type="pres">
      <dgm:prSet presAssocID="{02DF668C-C8E7-4018-ACAC-94079C51311D}" presName="arrow" presStyleLbl="bgShp" presStyleIdx="0" presStyleCnt="1"/>
      <dgm:spPr/>
    </dgm:pt>
    <dgm:pt modelId="{5B8E159B-631F-4902-A983-F66F50070025}" type="pres">
      <dgm:prSet presAssocID="{02DF668C-C8E7-4018-ACAC-94079C51311D}" presName="linearProcess" presStyleCnt="0"/>
      <dgm:spPr/>
    </dgm:pt>
    <dgm:pt modelId="{D2FCE7CC-31A8-4AA9-A79A-4563CE67DB1C}" type="pres">
      <dgm:prSet presAssocID="{1612BCEF-4B2B-4C61-AB23-54C4FFEE55E6}" presName="textNode" presStyleLbl="node1" presStyleIdx="0" presStyleCnt="4">
        <dgm:presLayoutVars>
          <dgm:bulletEnabled val="1"/>
        </dgm:presLayoutVars>
      </dgm:prSet>
      <dgm:spPr/>
      <dgm:t>
        <a:bodyPr/>
        <a:lstStyle/>
        <a:p>
          <a:endParaRPr lang="en-US"/>
        </a:p>
      </dgm:t>
    </dgm:pt>
    <dgm:pt modelId="{D3BF0F58-B8E4-4651-864E-1EA68F9678A0}" type="pres">
      <dgm:prSet presAssocID="{BDF4A66F-57EE-4B76-92B9-75F72E03822B}" presName="sibTrans" presStyleCnt="0"/>
      <dgm:spPr/>
    </dgm:pt>
    <dgm:pt modelId="{88B8A3F0-4BEF-439B-836D-D75E39FC4989}" type="pres">
      <dgm:prSet presAssocID="{F74A6272-9942-452C-8C4F-C0D6A5102E21}" presName="textNode" presStyleLbl="node1" presStyleIdx="1" presStyleCnt="4">
        <dgm:presLayoutVars>
          <dgm:bulletEnabled val="1"/>
        </dgm:presLayoutVars>
      </dgm:prSet>
      <dgm:spPr/>
      <dgm:t>
        <a:bodyPr/>
        <a:lstStyle/>
        <a:p>
          <a:endParaRPr lang="en-US"/>
        </a:p>
      </dgm:t>
    </dgm:pt>
    <dgm:pt modelId="{9B37D608-6132-4594-93F8-46DF5A92E397}" type="pres">
      <dgm:prSet presAssocID="{78F76139-7297-47C3-B300-390393E216C2}" presName="sibTrans" presStyleCnt="0"/>
      <dgm:spPr/>
    </dgm:pt>
    <dgm:pt modelId="{745D4467-B338-4FDB-AADC-9D2D99C04006}" type="pres">
      <dgm:prSet presAssocID="{B64026FD-86B2-4E45-8D36-5006226ECB22}" presName="textNode" presStyleLbl="node1" presStyleIdx="2" presStyleCnt="4">
        <dgm:presLayoutVars>
          <dgm:bulletEnabled val="1"/>
        </dgm:presLayoutVars>
      </dgm:prSet>
      <dgm:spPr/>
      <dgm:t>
        <a:bodyPr/>
        <a:lstStyle/>
        <a:p>
          <a:endParaRPr lang="en-US"/>
        </a:p>
      </dgm:t>
    </dgm:pt>
    <dgm:pt modelId="{E2E0CA1B-1AB6-4AC6-A4DD-A5D85ED4EAE7}" type="pres">
      <dgm:prSet presAssocID="{00A318E9-38E1-46BF-B8A4-3333BF98CADE}" presName="sibTrans" presStyleCnt="0"/>
      <dgm:spPr/>
    </dgm:pt>
    <dgm:pt modelId="{FBBAB263-205F-4C31-A172-A617EEFF3E75}" type="pres">
      <dgm:prSet presAssocID="{A8FB1C2B-9B6A-43CC-AF68-E27825E563D9}" presName="textNode" presStyleLbl="node1" presStyleIdx="3" presStyleCnt="4">
        <dgm:presLayoutVars>
          <dgm:bulletEnabled val="1"/>
        </dgm:presLayoutVars>
      </dgm:prSet>
      <dgm:spPr/>
      <dgm:t>
        <a:bodyPr/>
        <a:lstStyle/>
        <a:p>
          <a:endParaRPr lang="en-US"/>
        </a:p>
      </dgm:t>
    </dgm:pt>
  </dgm:ptLst>
  <dgm:cxnLst>
    <dgm:cxn modelId="{D7D8F2EF-C4A9-48EC-AB73-9DC0ACAE94E2}" srcId="{02DF668C-C8E7-4018-ACAC-94079C51311D}" destId="{1612BCEF-4B2B-4C61-AB23-54C4FFEE55E6}" srcOrd="0" destOrd="0" parTransId="{AE67B287-8227-49C5-936F-3D5C73B43391}" sibTransId="{BDF4A66F-57EE-4B76-92B9-75F72E03822B}"/>
    <dgm:cxn modelId="{DC5ACA86-4B13-4AD0-A71C-277CB82CCCA4}" srcId="{02DF668C-C8E7-4018-ACAC-94079C51311D}" destId="{A8FB1C2B-9B6A-43CC-AF68-E27825E563D9}" srcOrd="3" destOrd="0" parTransId="{3474E6EE-62F3-4A87-AB0C-E2B05C3E7104}" sibTransId="{29118ED1-F93D-4987-92A9-DB1F7C2EC1A5}"/>
    <dgm:cxn modelId="{4264D4B0-0C9C-4701-BCC7-838C8514F6C3}" type="presOf" srcId="{02DF668C-C8E7-4018-ACAC-94079C51311D}" destId="{AD576EB9-9C82-4BE5-9DAD-A32532D368E9}" srcOrd="0" destOrd="0" presId="urn:microsoft.com/office/officeart/2005/8/layout/hProcess9"/>
    <dgm:cxn modelId="{F8E89E81-26BA-49CD-B00E-35625F45A0F5}" type="presOf" srcId="{1612BCEF-4B2B-4C61-AB23-54C4FFEE55E6}" destId="{D2FCE7CC-31A8-4AA9-A79A-4563CE67DB1C}" srcOrd="0" destOrd="0" presId="urn:microsoft.com/office/officeart/2005/8/layout/hProcess9"/>
    <dgm:cxn modelId="{4CE4E4C1-F24C-49DF-872D-3CC8B688DAC3}" type="presOf" srcId="{F74A6272-9942-452C-8C4F-C0D6A5102E21}" destId="{88B8A3F0-4BEF-439B-836D-D75E39FC4989}" srcOrd="0" destOrd="0" presId="urn:microsoft.com/office/officeart/2005/8/layout/hProcess9"/>
    <dgm:cxn modelId="{76BD39AE-0BC3-4969-9C46-4ADF4586FFCD}" srcId="{02DF668C-C8E7-4018-ACAC-94079C51311D}" destId="{F74A6272-9942-452C-8C4F-C0D6A5102E21}" srcOrd="1" destOrd="0" parTransId="{91A2197B-ED94-4DA3-B36A-FC46072BB871}" sibTransId="{78F76139-7297-47C3-B300-390393E216C2}"/>
    <dgm:cxn modelId="{E6C96B08-7877-407C-AA7E-7AF14C8E6349}" type="presOf" srcId="{B64026FD-86B2-4E45-8D36-5006226ECB22}" destId="{745D4467-B338-4FDB-AADC-9D2D99C04006}" srcOrd="0" destOrd="0" presId="urn:microsoft.com/office/officeart/2005/8/layout/hProcess9"/>
    <dgm:cxn modelId="{22CEE6F2-EDA6-417E-8337-C94E2A7B8E38}" srcId="{02DF668C-C8E7-4018-ACAC-94079C51311D}" destId="{B64026FD-86B2-4E45-8D36-5006226ECB22}" srcOrd="2" destOrd="0" parTransId="{BF87D1E5-39B4-4807-BFDA-F7E9C76E99FF}" sibTransId="{00A318E9-38E1-46BF-B8A4-3333BF98CADE}"/>
    <dgm:cxn modelId="{E77E5738-DA6F-474D-8B60-FA5B9D39D050}" type="presOf" srcId="{A8FB1C2B-9B6A-43CC-AF68-E27825E563D9}" destId="{FBBAB263-205F-4C31-A172-A617EEFF3E75}" srcOrd="0" destOrd="0" presId="urn:microsoft.com/office/officeart/2005/8/layout/hProcess9"/>
    <dgm:cxn modelId="{834ED693-C1F0-4525-8029-167695DA96ED}" type="presParOf" srcId="{AD576EB9-9C82-4BE5-9DAD-A32532D368E9}" destId="{1DE23726-C63F-45FC-BE0A-C8E19A236F81}" srcOrd="0" destOrd="0" presId="urn:microsoft.com/office/officeart/2005/8/layout/hProcess9"/>
    <dgm:cxn modelId="{12E97AA2-26F6-4570-808E-378E37546356}" type="presParOf" srcId="{AD576EB9-9C82-4BE5-9DAD-A32532D368E9}" destId="{5B8E159B-631F-4902-A983-F66F50070025}" srcOrd="1" destOrd="0" presId="urn:microsoft.com/office/officeart/2005/8/layout/hProcess9"/>
    <dgm:cxn modelId="{E0502CFD-ABF8-4440-8CE7-0B9B512AFB19}" type="presParOf" srcId="{5B8E159B-631F-4902-A983-F66F50070025}" destId="{D2FCE7CC-31A8-4AA9-A79A-4563CE67DB1C}" srcOrd="0" destOrd="0" presId="urn:microsoft.com/office/officeart/2005/8/layout/hProcess9"/>
    <dgm:cxn modelId="{54AAF236-C7E6-4721-92A0-21D0C94C4E40}" type="presParOf" srcId="{5B8E159B-631F-4902-A983-F66F50070025}" destId="{D3BF0F58-B8E4-4651-864E-1EA68F9678A0}" srcOrd="1" destOrd="0" presId="urn:microsoft.com/office/officeart/2005/8/layout/hProcess9"/>
    <dgm:cxn modelId="{2598A1B3-BBFD-42F1-B44E-BF0346E02F7F}" type="presParOf" srcId="{5B8E159B-631F-4902-A983-F66F50070025}" destId="{88B8A3F0-4BEF-439B-836D-D75E39FC4989}" srcOrd="2" destOrd="0" presId="urn:microsoft.com/office/officeart/2005/8/layout/hProcess9"/>
    <dgm:cxn modelId="{50F9EF0C-E216-4AC9-9DB2-539BFB827BAC}" type="presParOf" srcId="{5B8E159B-631F-4902-A983-F66F50070025}" destId="{9B37D608-6132-4594-93F8-46DF5A92E397}" srcOrd="3" destOrd="0" presId="urn:microsoft.com/office/officeart/2005/8/layout/hProcess9"/>
    <dgm:cxn modelId="{4AC7676D-A530-4807-AE22-01709AA7D024}" type="presParOf" srcId="{5B8E159B-631F-4902-A983-F66F50070025}" destId="{745D4467-B338-4FDB-AADC-9D2D99C04006}" srcOrd="4" destOrd="0" presId="urn:microsoft.com/office/officeart/2005/8/layout/hProcess9"/>
    <dgm:cxn modelId="{94EF2213-759B-4EF9-B971-A4AADAB9A850}" type="presParOf" srcId="{5B8E159B-631F-4902-A983-F66F50070025}" destId="{E2E0CA1B-1AB6-4AC6-A4DD-A5D85ED4EAE7}" srcOrd="5" destOrd="0" presId="urn:microsoft.com/office/officeart/2005/8/layout/hProcess9"/>
    <dgm:cxn modelId="{767331C0-2ABC-4E0B-9E69-E2639CAACF8A}" type="presParOf" srcId="{5B8E159B-631F-4902-A983-F66F50070025}" destId="{FBBAB263-205F-4C31-A172-A617EEFF3E75}"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099DEE-6A82-4F1C-9B77-63DFF73EFBD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182B28E-F752-4134-A3F4-15907B785D40}">
      <dgm:prSet phldrT="[Text]"/>
      <dgm:spPr>
        <a:ln>
          <a:noFill/>
        </a:ln>
      </dgm:spPr>
      <dgm:t>
        <a:bodyPr/>
        <a:lstStyle/>
        <a:p>
          <a:r>
            <a:rPr lang="en-US" b="1" dirty="0">
              <a:solidFill>
                <a:schemeClr val="bg2"/>
              </a:solidFill>
            </a:rPr>
            <a:t>State Aid</a:t>
          </a:r>
        </a:p>
      </dgm:t>
    </dgm:pt>
    <dgm:pt modelId="{75BAE0E5-C708-43C9-9B69-5A136DEE830E}" type="parTrans" cxnId="{ABEF1183-E348-4A2B-A792-FC41FF79CC1C}">
      <dgm:prSet/>
      <dgm:spPr/>
      <dgm:t>
        <a:bodyPr/>
        <a:lstStyle/>
        <a:p>
          <a:endParaRPr lang="en-US"/>
        </a:p>
      </dgm:t>
    </dgm:pt>
    <dgm:pt modelId="{CBB8BB63-9657-4BD4-A28E-308EE6245F27}" type="sibTrans" cxnId="{ABEF1183-E348-4A2B-A792-FC41FF79CC1C}">
      <dgm:prSet/>
      <dgm:spPr/>
      <dgm:t>
        <a:bodyPr/>
        <a:lstStyle/>
        <a:p>
          <a:endParaRPr lang="en-US"/>
        </a:p>
      </dgm:t>
    </dgm:pt>
    <dgm:pt modelId="{945A1128-B96B-4F8D-9176-DB221001A8F4}">
      <dgm:prSet phldrT="[Text]"/>
      <dgm:spPr>
        <a:solidFill>
          <a:schemeClr val="accent6"/>
        </a:solidFill>
        <a:ln>
          <a:noFill/>
        </a:ln>
      </dgm:spPr>
      <dgm:t>
        <a:bodyPr/>
        <a:lstStyle/>
        <a:p>
          <a:r>
            <a:rPr lang="en-US" b="1" dirty="0">
              <a:solidFill>
                <a:schemeClr val="bg2"/>
              </a:solidFill>
            </a:rPr>
            <a:t>RHY Reimbursement</a:t>
          </a:r>
          <a:endParaRPr lang="en-US" b="1" i="0" dirty="0">
            <a:solidFill>
              <a:schemeClr val="bg2"/>
            </a:solidFill>
          </a:endParaRPr>
        </a:p>
      </dgm:t>
    </dgm:pt>
    <dgm:pt modelId="{48D6FEBD-FB2E-494F-BBC0-4757D625069C}" type="parTrans" cxnId="{51E62B63-0455-41DF-BFAB-A08D3DE72CE6}">
      <dgm:prSet/>
      <dgm:spPr/>
      <dgm:t>
        <a:bodyPr/>
        <a:lstStyle/>
        <a:p>
          <a:endParaRPr lang="en-US"/>
        </a:p>
      </dgm:t>
    </dgm:pt>
    <dgm:pt modelId="{6FA5A793-F1CA-431D-AB60-DE0E3F07043F}" type="sibTrans" cxnId="{51E62B63-0455-41DF-BFAB-A08D3DE72CE6}">
      <dgm:prSet/>
      <dgm:spPr/>
      <dgm:t>
        <a:bodyPr/>
        <a:lstStyle/>
        <a:p>
          <a:endParaRPr lang="en-US"/>
        </a:p>
      </dgm:t>
    </dgm:pt>
    <dgm:pt modelId="{0CFECCA8-4C5E-4FBF-83E1-DD1AD8F75190}">
      <dgm:prSet phldrT="[Text]"/>
      <dgm:spPr>
        <a:solidFill>
          <a:schemeClr val="accent5"/>
        </a:solidFill>
        <a:ln>
          <a:noFill/>
        </a:ln>
      </dgm:spPr>
      <dgm:t>
        <a:bodyPr/>
        <a:lstStyle/>
        <a:p>
          <a:r>
            <a:rPr lang="en-US" b="1" i="0">
              <a:solidFill>
                <a:schemeClr val="bg2"/>
              </a:solidFill>
            </a:rPr>
            <a:t>Title I, Part A</a:t>
          </a:r>
          <a:endParaRPr lang="en-US" b="1" i="0" dirty="0">
            <a:solidFill>
              <a:schemeClr val="bg2"/>
            </a:solidFill>
          </a:endParaRPr>
        </a:p>
      </dgm:t>
    </dgm:pt>
    <dgm:pt modelId="{0A6C2815-BDE7-4009-9099-349B45752BCB}" type="parTrans" cxnId="{24752F96-B2A1-436D-8372-2B9660FF75AE}">
      <dgm:prSet/>
      <dgm:spPr/>
      <dgm:t>
        <a:bodyPr/>
        <a:lstStyle/>
        <a:p>
          <a:endParaRPr lang="en-US"/>
        </a:p>
      </dgm:t>
    </dgm:pt>
    <dgm:pt modelId="{F9693312-5E14-4D09-A554-0DD4777B4483}" type="sibTrans" cxnId="{24752F96-B2A1-436D-8372-2B9660FF75AE}">
      <dgm:prSet/>
      <dgm:spPr/>
      <dgm:t>
        <a:bodyPr/>
        <a:lstStyle/>
        <a:p>
          <a:endParaRPr lang="en-US"/>
        </a:p>
      </dgm:t>
    </dgm:pt>
    <dgm:pt modelId="{B4EE6885-10FA-4C93-8ABC-EE1662CA2492}" type="pres">
      <dgm:prSet presAssocID="{B5099DEE-6A82-4F1C-9B77-63DFF73EFBDC}" presName="diagram" presStyleCnt="0">
        <dgm:presLayoutVars>
          <dgm:dir/>
          <dgm:resizeHandles val="exact"/>
        </dgm:presLayoutVars>
      </dgm:prSet>
      <dgm:spPr/>
      <dgm:t>
        <a:bodyPr/>
        <a:lstStyle/>
        <a:p>
          <a:endParaRPr lang="en-US"/>
        </a:p>
      </dgm:t>
    </dgm:pt>
    <dgm:pt modelId="{E44A8733-6209-419E-8D87-5ED08C2A0FD9}" type="pres">
      <dgm:prSet presAssocID="{3182B28E-F752-4134-A3F4-15907B785D40}" presName="node" presStyleLbl="node1" presStyleIdx="0" presStyleCnt="3">
        <dgm:presLayoutVars>
          <dgm:bulletEnabled val="1"/>
        </dgm:presLayoutVars>
      </dgm:prSet>
      <dgm:spPr/>
      <dgm:t>
        <a:bodyPr/>
        <a:lstStyle/>
        <a:p>
          <a:endParaRPr lang="en-US"/>
        </a:p>
      </dgm:t>
    </dgm:pt>
    <dgm:pt modelId="{ED66289E-8435-4CD2-8C0F-14AEE50E08DB}" type="pres">
      <dgm:prSet presAssocID="{CBB8BB63-9657-4BD4-A28E-308EE6245F27}" presName="sibTrans" presStyleCnt="0"/>
      <dgm:spPr/>
    </dgm:pt>
    <dgm:pt modelId="{E56560A3-C9BC-4D76-8219-04FA83566FCF}" type="pres">
      <dgm:prSet presAssocID="{945A1128-B96B-4F8D-9176-DB221001A8F4}" presName="node" presStyleLbl="node1" presStyleIdx="1" presStyleCnt="3">
        <dgm:presLayoutVars>
          <dgm:bulletEnabled val="1"/>
        </dgm:presLayoutVars>
      </dgm:prSet>
      <dgm:spPr/>
      <dgm:t>
        <a:bodyPr/>
        <a:lstStyle/>
        <a:p>
          <a:endParaRPr lang="en-US"/>
        </a:p>
      </dgm:t>
    </dgm:pt>
    <dgm:pt modelId="{61CBF32F-F086-4787-883F-5D36FCEC6A98}" type="pres">
      <dgm:prSet presAssocID="{6FA5A793-F1CA-431D-AB60-DE0E3F07043F}" presName="sibTrans" presStyleCnt="0"/>
      <dgm:spPr/>
    </dgm:pt>
    <dgm:pt modelId="{3BA78758-B29C-4B15-93E3-18F09B05F80C}" type="pres">
      <dgm:prSet presAssocID="{0CFECCA8-4C5E-4FBF-83E1-DD1AD8F75190}" presName="node" presStyleLbl="node1" presStyleIdx="2" presStyleCnt="3">
        <dgm:presLayoutVars>
          <dgm:bulletEnabled val="1"/>
        </dgm:presLayoutVars>
      </dgm:prSet>
      <dgm:spPr/>
      <dgm:t>
        <a:bodyPr/>
        <a:lstStyle/>
        <a:p>
          <a:endParaRPr lang="en-US"/>
        </a:p>
      </dgm:t>
    </dgm:pt>
  </dgm:ptLst>
  <dgm:cxnLst>
    <dgm:cxn modelId="{8B0E75D5-D767-4C73-999C-4E79A16ED4FA}" type="presOf" srcId="{3182B28E-F752-4134-A3F4-15907B785D40}" destId="{E44A8733-6209-419E-8D87-5ED08C2A0FD9}" srcOrd="0" destOrd="0" presId="urn:microsoft.com/office/officeart/2005/8/layout/default"/>
    <dgm:cxn modelId="{51E62B63-0455-41DF-BFAB-A08D3DE72CE6}" srcId="{B5099DEE-6A82-4F1C-9B77-63DFF73EFBDC}" destId="{945A1128-B96B-4F8D-9176-DB221001A8F4}" srcOrd="1" destOrd="0" parTransId="{48D6FEBD-FB2E-494F-BBC0-4757D625069C}" sibTransId="{6FA5A793-F1CA-431D-AB60-DE0E3F07043F}"/>
    <dgm:cxn modelId="{69D1F245-A92D-4332-ACB9-1CCB060C81E1}" type="presOf" srcId="{B5099DEE-6A82-4F1C-9B77-63DFF73EFBDC}" destId="{B4EE6885-10FA-4C93-8ABC-EE1662CA2492}" srcOrd="0" destOrd="0" presId="urn:microsoft.com/office/officeart/2005/8/layout/default"/>
    <dgm:cxn modelId="{516DD09D-2E5F-488B-8BE6-DC9E8D965E61}" type="presOf" srcId="{0CFECCA8-4C5E-4FBF-83E1-DD1AD8F75190}" destId="{3BA78758-B29C-4B15-93E3-18F09B05F80C}" srcOrd="0" destOrd="0" presId="urn:microsoft.com/office/officeart/2005/8/layout/default"/>
    <dgm:cxn modelId="{95FC0CD9-55A8-4659-8A5A-61259873C92D}" type="presOf" srcId="{945A1128-B96B-4F8D-9176-DB221001A8F4}" destId="{E56560A3-C9BC-4D76-8219-04FA83566FCF}" srcOrd="0" destOrd="0" presId="urn:microsoft.com/office/officeart/2005/8/layout/default"/>
    <dgm:cxn modelId="{ABEF1183-E348-4A2B-A792-FC41FF79CC1C}" srcId="{B5099DEE-6A82-4F1C-9B77-63DFF73EFBDC}" destId="{3182B28E-F752-4134-A3F4-15907B785D40}" srcOrd="0" destOrd="0" parTransId="{75BAE0E5-C708-43C9-9B69-5A136DEE830E}" sibTransId="{CBB8BB63-9657-4BD4-A28E-308EE6245F27}"/>
    <dgm:cxn modelId="{24752F96-B2A1-436D-8372-2B9660FF75AE}" srcId="{B5099DEE-6A82-4F1C-9B77-63DFF73EFBDC}" destId="{0CFECCA8-4C5E-4FBF-83E1-DD1AD8F75190}" srcOrd="2" destOrd="0" parTransId="{0A6C2815-BDE7-4009-9099-349B45752BCB}" sibTransId="{F9693312-5E14-4D09-A554-0DD4777B4483}"/>
    <dgm:cxn modelId="{D9E2CF18-8782-4418-9E49-649E5014AB5B}" type="presParOf" srcId="{B4EE6885-10FA-4C93-8ABC-EE1662CA2492}" destId="{E44A8733-6209-419E-8D87-5ED08C2A0FD9}" srcOrd="0" destOrd="0" presId="urn:microsoft.com/office/officeart/2005/8/layout/default"/>
    <dgm:cxn modelId="{9B0164B7-5912-4C2F-8B62-9E65EC6D8093}" type="presParOf" srcId="{B4EE6885-10FA-4C93-8ABC-EE1662CA2492}" destId="{ED66289E-8435-4CD2-8C0F-14AEE50E08DB}" srcOrd="1" destOrd="0" presId="urn:microsoft.com/office/officeart/2005/8/layout/default"/>
    <dgm:cxn modelId="{9B0A0B12-AA9A-4ED6-9F2C-F339726E0C33}" type="presParOf" srcId="{B4EE6885-10FA-4C93-8ABC-EE1662CA2492}" destId="{E56560A3-C9BC-4D76-8219-04FA83566FCF}" srcOrd="2" destOrd="0" presId="urn:microsoft.com/office/officeart/2005/8/layout/default"/>
    <dgm:cxn modelId="{D185AAC6-3C37-46BF-BBA1-4331173B0735}" type="presParOf" srcId="{B4EE6885-10FA-4C93-8ABC-EE1662CA2492}" destId="{61CBF32F-F086-4787-883F-5D36FCEC6A98}" srcOrd="3" destOrd="0" presId="urn:microsoft.com/office/officeart/2005/8/layout/default"/>
    <dgm:cxn modelId="{E6B49833-B814-4EC3-B594-C4ADB8E66A77}" type="presParOf" srcId="{B4EE6885-10FA-4C93-8ABC-EE1662CA2492}" destId="{3BA78758-B29C-4B15-93E3-18F09B05F80C}"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F17FF7A-7BF6-42A1-94C0-2F32AD3FFB47}" type="doc">
      <dgm:prSet loTypeId="urn:microsoft.com/office/officeart/2005/8/layout/cycle5" loCatId="cycle" qsTypeId="urn:microsoft.com/office/officeart/2005/8/quickstyle/simple1" qsCatId="simple" csTypeId="urn:microsoft.com/office/officeart/2005/8/colors/colorful1#4" csCatId="colorful" phldr="1"/>
      <dgm:spPr/>
      <dgm:t>
        <a:bodyPr/>
        <a:lstStyle/>
        <a:p>
          <a:endParaRPr lang="en-US"/>
        </a:p>
      </dgm:t>
    </dgm:pt>
    <dgm:pt modelId="{95E0228D-F477-45CD-B9C3-CB31385B9392}">
      <dgm:prSet phldrT="[Text]" phldr="1"/>
      <dgm:spPr/>
      <dgm:t>
        <a:bodyPr/>
        <a:lstStyle/>
        <a:p>
          <a:endParaRPr lang="en-US" dirty="0"/>
        </a:p>
      </dgm:t>
    </dgm:pt>
    <dgm:pt modelId="{D19DE0D1-6119-4ED2-AA54-5E020786E7C4}" type="parTrans" cxnId="{38FD1A6F-EE22-4A71-A044-22C1E1655C67}">
      <dgm:prSet/>
      <dgm:spPr/>
      <dgm:t>
        <a:bodyPr/>
        <a:lstStyle/>
        <a:p>
          <a:endParaRPr lang="en-US"/>
        </a:p>
      </dgm:t>
    </dgm:pt>
    <dgm:pt modelId="{EDE77101-59DD-4388-81E1-501F17B9A9D7}" type="sibTrans" cxnId="{38FD1A6F-EE22-4A71-A044-22C1E1655C67}">
      <dgm:prSet/>
      <dgm:spPr>
        <a:solidFill>
          <a:srgbClr val="92D050"/>
        </a:solidFill>
        <a:ln w="76200"/>
      </dgm:spPr>
      <dgm:t>
        <a:bodyPr/>
        <a:lstStyle/>
        <a:p>
          <a:endParaRPr lang="en-US"/>
        </a:p>
      </dgm:t>
    </dgm:pt>
    <dgm:pt modelId="{72E6D771-13C4-4FE2-82B1-1D12F6F2EA0B}">
      <dgm:prSet phldrT="[Text]" phldr="1"/>
      <dgm:spPr/>
      <dgm:t>
        <a:bodyPr/>
        <a:lstStyle/>
        <a:p>
          <a:endParaRPr lang="en-US" dirty="0"/>
        </a:p>
      </dgm:t>
    </dgm:pt>
    <dgm:pt modelId="{2EC2ECF2-8F1E-4855-BC4F-8A47C54364AB}" type="parTrans" cxnId="{BD4A0545-30FC-45D7-91B8-26A1D01C88C3}">
      <dgm:prSet/>
      <dgm:spPr/>
      <dgm:t>
        <a:bodyPr/>
        <a:lstStyle/>
        <a:p>
          <a:endParaRPr lang="en-US"/>
        </a:p>
      </dgm:t>
    </dgm:pt>
    <dgm:pt modelId="{045C01AA-B545-4B78-BBA6-0943E8266B4A}" type="sibTrans" cxnId="{BD4A0545-30FC-45D7-91B8-26A1D01C88C3}">
      <dgm:prSet/>
      <dgm:spPr>
        <a:ln w="76200"/>
      </dgm:spPr>
      <dgm:t>
        <a:bodyPr/>
        <a:lstStyle/>
        <a:p>
          <a:endParaRPr lang="en-US"/>
        </a:p>
      </dgm:t>
    </dgm:pt>
    <dgm:pt modelId="{6ABF40D9-0FD8-4491-A8DE-639C5591BE98}">
      <dgm:prSet phldrT="[Text]" phldr="1"/>
      <dgm:spPr/>
      <dgm:t>
        <a:bodyPr/>
        <a:lstStyle/>
        <a:p>
          <a:endParaRPr lang="en-US" dirty="0"/>
        </a:p>
      </dgm:t>
    </dgm:pt>
    <dgm:pt modelId="{EFBD3B25-5AC0-410F-99B9-B51FADDEAC40}" type="parTrans" cxnId="{4E91534B-DEF1-417A-B6C8-CB606EE597E7}">
      <dgm:prSet/>
      <dgm:spPr/>
      <dgm:t>
        <a:bodyPr/>
        <a:lstStyle/>
        <a:p>
          <a:endParaRPr lang="en-US"/>
        </a:p>
      </dgm:t>
    </dgm:pt>
    <dgm:pt modelId="{C894ED30-9D29-45EB-B9A4-1014442AF148}" type="sibTrans" cxnId="{4E91534B-DEF1-417A-B6C8-CB606EE597E7}">
      <dgm:prSet/>
      <dgm:spPr>
        <a:ln w="76200"/>
      </dgm:spPr>
      <dgm:t>
        <a:bodyPr/>
        <a:lstStyle/>
        <a:p>
          <a:endParaRPr lang="en-US"/>
        </a:p>
      </dgm:t>
    </dgm:pt>
    <dgm:pt modelId="{20F85862-7BB5-4FE9-A08D-9CFCFBF118EB}" type="pres">
      <dgm:prSet presAssocID="{6F17FF7A-7BF6-42A1-94C0-2F32AD3FFB47}" presName="cycle" presStyleCnt="0">
        <dgm:presLayoutVars>
          <dgm:dir/>
          <dgm:resizeHandles val="exact"/>
        </dgm:presLayoutVars>
      </dgm:prSet>
      <dgm:spPr/>
      <dgm:t>
        <a:bodyPr/>
        <a:lstStyle/>
        <a:p>
          <a:endParaRPr lang="en-US"/>
        </a:p>
      </dgm:t>
    </dgm:pt>
    <dgm:pt modelId="{61061EFF-0697-40E5-8206-E7F0F631848E}" type="pres">
      <dgm:prSet presAssocID="{95E0228D-F477-45CD-B9C3-CB31385B9392}" presName="node" presStyleLbl="node1" presStyleIdx="0" presStyleCnt="3">
        <dgm:presLayoutVars>
          <dgm:bulletEnabled val="1"/>
        </dgm:presLayoutVars>
      </dgm:prSet>
      <dgm:spPr/>
      <dgm:t>
        <a:bodyPr/>
        <a:lstStyle/>
        <a:p>
          <a:endParaRPr lang="en-US"/>
        </a:p>
      </dgm:t>
    </dgm:pt>
    <dgm:pt modelId="{E2EF563C-B08A-4775-BBC3-FA59ED52D185}" type="pres">
      <dgm:prSet presAssocID="{95E0228D-F477-45CD-B9C3-CB31385B9392}" presName="spNode" presStyleCnt="0"/>
      <dgm:spPr/>
    </dgm:pt>
    <dgm:pt modelId="{9153880F-BC38-4857-8B07-835A72CCB6EE}" type="pres">
      <dgm:prSet presAssocID="{EDE77101-59DD-4388-81E1-501F17B9A9D7}" presName="sibTrans" presStyleLbl="sibTrans1D1" presStyleIdx="0" presStyleCnt="3"/>
      <dgm:spPr/>
      <dgm:t>
        <a:bodyPr/>
        <a:lstStyle/>
        <a:p>
          <a:endParaRPr lang="en-US"/>
        </a:p>
      </dgm:t>
    </dgm:pt>
    <dgm:pt modelId="{B122D319-C589-49F3-85BA-D35F733F47B3}" type="pres">
      <dgm:prSet presAssocID="{72E6D771-13C4-4FE2-82B1-1D12F6F2EA0B}" presName="node" presStyleLbl="node1" presStyleIdx="1" presStyleCnt="3" custScaleY="100326">
        <dgm:presLayoutVars>
          <dgm:bulletEnabled val="1"/>
        </dgm:presLayoutVars>
      </dgm:prSet>
      <dgm:spPr/>
      <dgm:t>
        <a:bodyPr/>
        <a:lstStyle/>
        <a:p>
          <a:endParaRPr lang="en-US"/>
        </a:p>
      </dgm:t>
    </dgm:pt>
    <dgm:pt modelId="{B8BCFF6A-9560-4346-9905-2A1BE9838CC0}" type="pres">
      <dgm:prSet presAssocID="{72E6D771-13C4-4FE2-82B1-1D12F6F2EA0B}" presName="spNode" presStyleCnt="0"/>
      <dgm:spPr/>
    </dgm:pt>
    <dgm:pt modelId="{B3A66D02-8B7F-4CF7-9772-09DACEE5AD8C}" type="pres">
      <dgm:prSet presAssocID="{045C01AA-B545-4B78-BBA6-0943E8266B4A}" presName="sibTrans" presStyleLbl="sibTrans1D1" presStyleIdx="1" presStyleCnt="3"/>
      <dgm:spPr/>
      <dgm:t>
        <a:bodyPr/>
        <a:lstStyle/>
        <a:p>
          <a:endParaRPr lang="en-US"/>
        </a:p>
      </dgm:t>
    </dgm:pt>
    <dgm:pt modelId="{182A8E39-13BC-4B30-89EE-586DA69E97C6}" type="pres">
      <dgm:prSet presAssocID="{6ABF40D9-0FD8-4491-A8DE-639C5591BE98}" presName="node" presStyleLbl="node1" presStyleIdx="2" presStyleCnt="3" custScaleY="100326">
        <dgm:presLayoutVars>
          <dgm:bulletEnabled val="1"/>
        </dgm:presLayoutVars>
      </dgm:prSet>
      <dgm:spPr/>
      <dgm:t>
        <a:bodyPr/>
        <a:lstStyle/>
        <a:p>
          <a:endParaRPr lang="en-US"/>
        </a:p>
      </dgm:t>
    </dgm:pt>
    <dgm:pt modelId="{E1088523-BF6E-497B-ABFD-B50AFD4E1168}" type="pres">
      <dgm:prSet presAssocID="{6ABF40D9-0FD8-4491-A8DE-639C5591BE98}" presName="spNode" presStyleCnt="0"/>
      <dgm:spPr/>
    </dgm:pt>
    <dgm:pt modelId="{BBF8E1E4-FEA5-48E0-9C3D-A524158B3893}" type="pres">
      <dgm:prSet presAssocID="{C894ED30-9D29-45EB-B9A4-1014442AF148}" presName="sibTrans" presStyleLbl="sibTrans1D1" presStyleIdx="2" presStyleCnt="3"/>
      <dgm:spPr/>
      <dgm:t>
        <a:bodyPr/>
        <a:lstStyle/>
        <a:p>
          <a:endParaRPr lang="en-US"/>
        </a:p>
      </dgm:t>
    </dgm:pt>
  </dgm:ptLst>
  <dgm:cxnLst>
    <dgm:cxn modelId="{4E91534B-DEF1-417A-B6C8-CB606EE597E7}" srcId="{6F17FF7A-7BF6-42A1-94C0-2F32AD3FFB47}" destId="{6ABF40D9-0FD8-4491-A8DE-639C5591BE98}" srcOrd="2" destOrd="0" parTransId="{EFBD3B25-5AC0-410F-99B9-B51FADDEAC40}" sibTransId="{C894ED30-9D29-45EB-B9A4-1014442AF148}"/>
    <dgm:cxn modelId="{38FD1A6F-EE22-4A71-A044-22C1E1655C67}" srcId="{6F17FF7A-7BF6-42A1-94C0-2F32AD3FFB47}" destId="{95E0228D-F477-45CD-B9C3-CB31385B9392}" srcOrd="0" destOrd="0" parTransId="{D19DE0D1-6119-4ED2-AA54-5E020786E7C4}" sibTransId="{EDE77101-59DD-4388-81E1-501F17B9A9D7}"/>
    <dgm:cxn modelId="{A819387D-5D9C-4D69-A30C-C8A4B428DAEF}" type="presOf" srcId="{6ABF40D9-0FD8-4491-A8DE-639C5591BE98}" destId="{182A8E39-13BC-4B30-89EE-586DA69E97C6}" srcOrd="0" destOrd="0" presId="urn:microsoft.com/office/officeart/2005/8/layout/cycle5"/>
    <dgm:cxn modelId="{3671634C-FCF2-4288-91C9-659E50083074}" type="presOf" srcId="{72E6D771-13C4-4FE2-82B1-1D12F6F2EA0B}" destId="{B122D319-C589-49F3-85BA-D35F733F47B3}" srcOrd="0" destOrd="0" presId="urn:microsoft.com/office/officeart/2005/8/layout/cycle5"/>
    <dgm:cxn modelId="{5642196D-E3B2-4897-BB73-36DA21D690F8}" type="presOf" srcId="{6F17FF7A-7BF6-42A1-94C0-2F32AD3FFB47}" destId="{20F85862-7BB5-4FE9-A08D-9CFCFBF118EB}" srcOrd="0" destOrd="0" presId="urn:microsoft.com/office/officeart/2005/8/layout/cycle5"/>
    <dgm:cxn modelId="{32EA4736-25D9-4D64-9F4A-96A8B70FA301}" type="presOf" srcId="{045C01AA-B545-4B78-BBA6-0943E8266B4A}" destId="{B3A66D02-8B7F-4CF7-9772-09DACEE5AD8C}" srcOrd="0" destOrd="0" presId="urn:microsoft.com/office/officeart/2005/8/layout/cycle5"/>
    <dgm:cxn modelId="{BD4A0545-30FC-45D7-91B8-26A1D01C88C3}" srcId="{6F17FF7A-7BF6-42A1-94C0-2F32AD3FFB47}" destId="{72E6D771-13C4-4FE2-82B1-1D12F6F2EA0B}" srcOrd="1" destOrd="0" parTransId="{2EC2ECF2-8F1E-4855-BC4F-8A47C54364AB}" sibTransId="{045C01AA-B545-4B78-BBA6-0943E8266B4A}"/>
    <dgm:cxn modelId="{612E4A7F-6AC0-4B3F-AE82-9F625CD62032}" type="presOf" srcId="{95E0228D-F477-45CD-B9C3-CB31385B9392}" destId="{61061EFF-0697-40E5-8206-E7F0F631848E}" srcOrd="0" destOrd="0" presId="urn:microsoft.com/office/officeart/2005/8/layout/cycle5"/>
    <dgm:cxn modelId="{7FB509F9-B850-4E90-8B83-F1F90F9B2302}" type="presOf" srcId="{EDE77101-59DD-4388-81E1-501F17B9A9D7}" destId="{9153880F-BC38-4857-8B07-835A72CCB6EE}" srcOrd="0" destOrd="0" presId="urn:microsoft.com/office/officeart/2005/8/layout/cycle5"/>
    <dgm:cxn modelId="{FEC12283-6D24-41C0-BE9B-FCB6D70FA0FC}" type="presOf" srcId="{C894ED30-9D29-45EB-B9A4-1014442AF148}" destId="{BBF8E1E4-FEA5-48E0-9C3D-A524158B3893}" srcOrd="0" destOrd="0" presId="urn:microsoft.com/office/officeart/2005/8/layout/cycle5"/>
    <dgm:cxn modelId="{5EBB63DF-8927-4C36-BBCE-792260D8040C}" type="presParOf" srcId="{20F85862-7BB5-4FE9-A08D-9CFCFBF118EB}" destId="{61061EFF-0697-40E5-8206-E7F0F631848E}" srcOrd="0" destOrd="0" presId="urn:microsoft.com/office/officeart/2005/8/layout/cycle5"/>
    <dgm:cxn modelId="{60256F3A-AEB0-4320-B5C3-CD3ED45BBB99}" type="presParOf" srcId="{20F85862-7BB5-4FE9-A08D-9CFCFBF118EB}" destId="{E2EF563C-B08A-4775-BBC3-FA59ED52D185}" srcOrd="1" destOrd="0" presId="urn:microsoft.com/office/officeart/2005/8/layout/cycle5"/>
    <dgm:cxn modelId="{815CB87E-153C-4D0B-970B-9A69B4F9D1FD}" type="presParOf" srcId="{20F85862-7BB5-4FE9-A08D-9CFCFBF118EB}" destId="{9153880F-BC38-4857-8B07-835A72CCB6EE}" srcOrd="2" destOrd="0" presId="urn:microsoft.com/office/officeart/2005/8/layout/cycle5"/>
    <dgm:cxn modelId="{CF2762E7-FB71-414D-A600-2E678B70E76C}" type="presParOf" srcId="{20F85862-7BB5-4FE9-A08D-9CFCFBF118EB}" destId="{B122D319-C589-49F3-85BA-D35F733F47B3}" srcOrd="3" destOrd="0" presId="urn:microsoft.com/office/officeart/2005/8/layout/cycle5"/>
    <dgm:cxn modelId="{6E00C1E7-97F0-48A9-9CC9-01A7E83FD676}" type="presParOf" srcId="{20F85862-7BB5-4FE9-A08D-9CFCFBF118EB}" destId="{B8BCFF6A-9560-4346-9905-2A1BE9838CC0}" srcOrd="4" destOrd="0" presId="urn:microsoft.com/office/officeart/2005/8/layout/cycle5"/>
    <dgm:cxn modelId="{267B3B16-3EFD-4128-8BC0-41E6D5A2CD0A}" type="presParOf" srcId="{20F85862-7BB5-4FE9-A08D-9CFCFBF118EB}" destId="{B3A66D02-8B7F-4CF7-9772-09DACEE5AD8C}" srcOrd="5" destOrd="0" presId="urn:microsoft.com/office/officeart/2005/8/layout/cycle5"/>
    <dgm:cxn modelId="{F224830C-1B2F-440C-A562-A6C6A93935FB}" type="presParOf" srcId="{20F85862-7BB5-4FE9-A08D-9CFCFBF118EB}" destId="{182A8E39-13BC-4B30-89EE-586DA69E97C6}" srcOrd="6" destOrd="0" presId="urn:microsoft.com/office/officeart/2005/8/layout/cycle5"/>
    <dgm:cxn modelId="{D7568BFC-A463-4E15-82B6-FA8C1E3A33D9}" type="presParOf" srcId="{20F85862-7BB5-4FE9-A08D-9CFCFBF118EB}" destId="{E1088523-BF6E-497B-ABFD-B50AFD4E1168}" srcOrd="7" destOrd="0" presId="urn:microsoft.com/office/officeart/2005/8/layout/cycle5"/>
    <dgm:cxn modelId="{848F43F4-01A8-4350-B495-F5C7A28EAFFC}" type="presParOf" srcId="{20F85862-7BB5-4FE9-A08D-9CFCFBF118EB}" destId="{BBF8E1E4-FEA5-48E0-9C3D-A524158B3893}"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Relationships xmlns="http://schemas.openxmlformats.org/package/2006/relationships"><Relationship Target="../theme/theme3.xml" Type="http://schemas.openxmlformats.org/officeDocument/2006/relationships/theme" Id="rId1"></Relationship></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EB266C-7857-4529-A094-21150EBA44D2}" type="slidenum">
              <a:rPr lang="en-US" smtClean="0"/>
              <a:pPr/>
              <a:t>‹#›</a:t>
            </a:fld>
            <a:endParaRPr lang="en-US"/>
          </a:p>
        </p:txBody>
      </p:sp>
    </p:spTree>
    <p:extLst>
      <p:ext uri="{BB962C8B-B14F-4D97-AF65-F5344CB8AC3E}">
        <p14:creationId xmlns:p14="http://schemas.microsoft.com/office/powerpoint/2010/main" val="376954335"/>
      </p:ext>
    </p:extLst>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Relationship Target="../theme/theme2.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D2081E-EE38-428F-99E8-10BBC89CFF18}" type="datetimeFigureOut">
              <a:rPr lang="en-US" smtClean="0"/>
              <a:pPr/>
              <a:t>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3B4CC-2740-4492-A32B-39C95FF9AA63}" type="slidenum">
              <a:rPr lang="en-US" smtClean="0"/>
              <a:pPr/>
              <a:t>‹#›</a:t>
            </a:fld>
            <a:endParaRPr lang="en-US"/>
          </a:p>
        </p:txBody>
      </p:sp>
    </p:spTree>
    <p:extLst>
      <p:ext uri="{BB962C8B-B14F-4D97-AF65-F5344CB8AC3E}">
        <p14:creationId xmlns:p14="http://schemas.microsoft.com/office/powerpoint/2010/main" val="235498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nysteachs.org/materials/out-materials.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profiles.nche.seiservices.com/StateProfile.aspx?StateID=40"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nysteachs.org/info-topic/statistics.html#data"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nysteachs.org/media/STACGuidance_Final_9-26-13.pdf"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www.naehcy.org/dl/usda_sp4.pdf" TargetMode="External"/><Relationship Id="rId2" Type="http://schemas.openxmlformats.org/officeDocument/2006/relationships/slide" Target="../slides/slide67.xml"/><Relationship Id="rId1" Type="http://schemas.openxmlformats.org/officeDocument/2006/relationships/notesMaster" Target="../notesMasters/notesMaster1.xml"/><Relationship Id="rId4" Type="http://schemas.openxmlformats.org/officeDocument/2006/relationships/hyperlink" Target="http://www.naehcy.org/dl/usda_04_04_02.pdf" TargetMode="Externa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collegereadiness.collegeboard.org/about/benefits/college-application-fee-waivers" TargetMode="External"/><Relationship Id="rId2" Type="http://schemas.openxmlformats.org/officeDocument/2006/relationships/slide" Target="../slides/slide75.xml"/><Relationship Id="rId1" Type="http://schemas.openxmlformats.org/officeDocument/2006/relationships/notesMaster" Target="../notesMasters/notesMaster1.xml"/><Relationship Id="rId4" Type="http://schemas.openxmlformats.org/officeDocument/2006/relationships/hyperlink" Target="https://student.collegeboard.org/css-financial-aid-profile" TargetMode="Externa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www.hesc.ny.gov/pay-for-college/financial-aid/types-of-financial-aid/grants/estimate-your-tap-award.html"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www.hesc.ny.gov/pay-for-college/financial-aid/types-of-financial-aid/grants/tap-eligibility.html"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33B4CC-2740-4492-A32B-39C95FF9AA63}" type="slidenum">
              <a:rPr lang="en-US" smtClean="0"/>
              <a:pPr/>
              <a:t>1</a:t>
            </a:fld>
            <a:endParaRPr lang="en-US"/>
          </a:p>
        </p:txBody>
      </p:sp>
    </p:spTree>
    <p:extLst>
      <p:ext uri="{BB962C8B-B14F-4D97-AF65-F5344CB8AC3E}">
        <p14:creationId xmlns:p14="http://schemas.microsoft.com/office/powerpoint/2010/main" val="2708628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See NYS-TEACHS’ webpage</a:t>
            </a:r>
            <a:r>
              <a:rPr lang="en-US" baseline="0" dirty="0"/>
              <a:t> on eligibility</a:t>
            </a:r>
            <a:r>
              <a:rPr lang="en-US" dirty="0"/>
              <a:t>: http://www.nysteachs.org/info-topic/eligibility.html </a:t>
            </a:r>
          </a:p>
          <a:p>
            <a:endParaRPr lang="en-US" dirty="0"/>
          </a:p>
          <a:p>
            <a:r>
              <a:rPr lang="en-US" dirty="0"/>
              <a:t>Determining Eligibility Brief from the National Center for Homeless Education: http://www.nysteachs.org/media/INF_RES_SP_DetermHomelessness.pdf </a:t>
            </a:r>
          </a:p>
        </p:txBody>
      </p:sp>
      <p:sp>
        <p:nvSpPr>
          <p:cNvPr id="4" name="Slide Number Placeholder 3"/>
          <p:cNvSpPr>
            <a:spLocks noGrp="1"/>
          </p:cNvSpPr>
          <p:nvPr>
            <p:ph type="sldNum" sz="quarter" idx="10"/>
          </p:nvPr>
        </p:nvSpPr>
        <p:spPr/>
        <p:txBody>
          <a:bodyPr/>
          <a:lstStyle/>
          <a:p>
            <a:fld id="{4FB4C3A4-39F2-499C-9AC8-C829078170B0}" type="slidenum">
              <a:rPr lang="en-US" smtClean="0"/>
              <a:pPr/>
              <a:t>12</a:t>
            </a:fld>
            <a:endParaRPr lang="en-US"/>
          </a:p>
        </p:txBody>
      </p:sp>
    </p:spTree>
    <p:extLst>
      <p:ext uri="{BB962C8B-B14F-4D97-AF65-F5344CB8AC3E}">
        <p14:creationId xmlns:p14="http://schemas.microsoft.com/office/powerpoint/2010/main" val="252757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a:t>
            </a:r>
            <a:r>
              <a:rPr lang="en-US" baseline="0" dirty="0"/>
              <a:t> 1: </a:t>
            </a:r>
            <a:r>
              <a:rPr lang="en-US" b="1" baseline="0" dirty="0"/>
              <a:t>C</a:t>
            </a:r>
            <a:r>
              <a:rPr lang="en-US" baseline="0" dirty="0"/>
              <a:t>. There is no specific timeframe mentioned in the law. The length of time in a particular household can be an ingredient in analyzing whether housing is “regular” but it doesn’t determine McKinney-Vento eligibility on its own.</a:t>
            </a:r>
          </a:p>
          <a:p>
            <a:endParaRPr lang="en-US" dirty="0"/>
          </a:p>
        </p:txBody>
      </p:sp>
      <p:sp>
        <p:nvSpPr>
          <p:cNvPr id="4" name="Slide Number Placeholder 3"/>
          <p:cNvSpPr>
            <a:spLocks noGrp="1"/>
          </p:cNvSpPr>
          <p:nvPr>
            <p:ph type="sldNum" sz="quarter" idx="10"/>
          </p:nvPr>
        </p:nvSpPr>
        <p:spPr/>
        <p:txBody>
          <a:bodyPr/>
          <a:lstStyle/>
          <a:p>
            <a:fld id="{7933B4CC-2740-4492-A32B-39C95FF9AA63}" type="slidenum">
              <a:rPr lang="en-US" smtClean="0"/>
              <a:pPr/>
              <a:t>13</a:t>
            </a:fld>
            <a:endParaRPr lang="en-US"/>
          </a:p>
        </p:txBody>
      </p:sp>
    </p:spTree>
    <p:extLst>
      <p:ext uri="{BB962C8B-B14F-4D97-AF65-F5344CB8AC3E}">
        <p14:creationId xmlns:p14="http://schemas.microsoft.com/office/powerpoint/2010/main" val="1159921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33B4CC-2740-4492-A32B-39C95FF9AA63}" type="slidenum">
              <a:rPr lang="en-US" smtClean="0"/>
              <a:pPr/>
              <a:t>14</a:t>
            </a:fld>
            <a:endParaRPr lang="en-US"/>
          </a:p>
        </p:txBody>
      </p:sp>
    </p:spTree>
    <p:extLst>
      <p:ext uri="{BB962C8B-B14F-4D97-AF65-F5344CB8AC3E}">
        <p14:creationId xmlns:p14="http://schemas.microsoft.com/office/powerpoint/2010/main" val="3601456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B4C3A4-39F2-499C-9AC8-C829078170B0}" type="slidenum">
              <a:rPr lang="en-US" smtClean="0"/>
              <a:pPr/>
              <a:t>15</a:t>
            </a:fld>
            <a:endParaRPr lang="en-US"/>
          </a:p>
        </p:txBody>
      </p:sp>
    </p:spTree>
    <p:extLst>
      <p:ext uri="{BB962C8B-B14F-4D97-AF65-F5344CB8AC3E}">
        <p14:creationId xmlns:p14="http://schemas.microsoft.com/office/powerpoint/2010/main" val="2489340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685800" y="1143000"/>
            <a:ext cx="5486400" cy="3086100"/>
          </a:xfrm>
          <a:ln/>
        </p:spPr>
      </p:sp>
      <p:sp>
        <p:nvSpPr>
          <p:cNvPr id="79875" name="Notes Placeholder 2"/>
          <p:cNvSpPr>
            <a:spLocks noGrp="1"/>
          </p:cNvSpPr>
          <p:nvPr>
            <p:ph type="body" idx="1"/>
          </p:nvPr>
        </p:nvSpPr>
        <p:spPr>
          <a:noFill/>
          <a:ln/>
        </p:spPr>
        <p:txBody>
          <a:bodyPr/>
          <a:lstStyle/>
          <a:p>
            <a:r>
              <a:rPr lang="en-US" b="1" dirty="0"/>
              <a:t>Instructions:</a:t>
            </a:r>
          </a:p>
          <a:p>
            <a:endParaRPr lang="en-US" b="1" dirty="0"/>
          </a:p>
          <a:p>
            <a:r>
              <a:rPr lang="en-US" b="1" dirty="0"/>
              <a:t>Purpose of the Housing Questionnaire</a:t>
            </a:r>
          </a:p>
          <a:p>
            <a:r>
              <a:rPr lang="en-US" dirty="0"/>
              <a:t>All Local Education Agencies (LEAs) are required to identify students experiencing homelessness.  LEAs include school districts, charter schools and BOCES.  Additionally, all LEAs that receive Title I funds must ask enrolling students about their housing status. The New York State Education Department (NYSED) encourages all LEAs regardless of whether they receive Title I funds to do the same.  To collect this information, LEAs may:</a:t>
            </a:r>
          </a:p>
          <a:p>
            <a:r>
              <a:rPr lang="en-US" dirty="0"/>
              <a:t>1.</a:t>
            </a:r>
            <a:r>
              <a:rPr lang="en-US" baseline="0" dirty="0"/>
              <a:t> </a:t>
            </a:r>
            <a:r>
              <a:rPr lang="en-US" dirty="0"/>
              <a:t>Use the Housing Questionnaire pictured here, </a:t>
            </a:r>
          </a:p>
          <a:p>
            <a:r>
              <a:rPr lang="en-US" dirty="0"/>
              <a:t>2. Update/modify the Model Enrollment Form – Housing Questionnaire to address the needs of the LEA, or </a:t>
            </a:r>
          </a:p>
          <a:p>
            <a:r>
              <a:rPr lang="en-US" dirty="0"/>
              <a:t>3.</a:t>
            </a:r>
            <a:r>
              <a:rPr lang="en-US" baseline="0" dirty="0"/>
              <a:t> </a:t>
            </a:r>
            <a:r>
              <a:rPr lang="en-US" dirty="0"/>
              <a:t>Incorporate the housing status question from the Model Enrollment Form - Residency Questionnaire into the LEA’s Enrollment Form or other documents already used by the LEA during the enrollment process.</a:t>
            </a:r>
          </a:p>
          <a:p>
            <a:endParaRPr lang="en-US" dirty="0"/>
          </a:p>
          <a:p>
            <a:r>
              <a:rPr lang="en-US" dirty="0"/>
              <a:t>If an LEA elects the third option and incorporates the housing status question into the LEA’s Enrollment Form, the LEA should take steps to ensure that a student’s housing status does not become a part of the student’s permanent record, because of the sensitive nature of this information.  Please see the section titled “Confidentiality” (below) for information about how and when housing information may be shared within the LEA.</a:t>
            </a:r>
          </a:p>
          <a:p>
            <a:endParaRPr lang="en-US" dirty="0"/>
          </a:p>
          <a:p>
            <a:r>
              <a:rPr lang="en-US" b="1" dirty="0"/>
              <a:t>Who should fill out the Housing Questionnaire?</a:t>
            </a:r>
          </a:p>
          <a:p>
            <a:r>
              <a:rPr lang="en-US" dirty="0"/>
              <a:t>A Housing Questionnaire should be filled out for all students enrolling in school and for all students who have a change of address in grades preschool-12.  “Preschool” includes any LEA administered or funded preschool program, such as a pre-k or Head Start program administered by an LEA. The Housing Questionnaire should be completed by the student’s parent, person in parental relation, or in the case of an unaccompanied youth, by the student directly. </a:t>
            </a:r>
          </a:p>
          <a:p>
            <a:endParaRPr lang="en-US" b="1" dirty="0"/>
          </a:p>
          <a:p>
            <a:r>
              <a:rPr lang="en-US" b="1" dirty="0"/>
              <a:t>Confidentiality</a:t>
            </a:r>
          </a:p>
          <a:p>
            <a:r>
              <a:rPr lang="en-US" dirty="0"/>
              <a:t>Student housing information should be kept confidential to the maximum extent possible.  This information should only be shared with LEA/school staff members who need information about housing status to ensure that the student’s educational needs are met.   To this end, LEAs may share a student’s Housing Questionnaire with LEA personnel such as: </a:t>
            </a:r>
          </a:p>
          <a:p>
            <a:r>
              <a:rPr lang="en-US" dirty="0"/>
              <a:t>1.</a:t>
            </a:r>
            <a:r>
              <a:rPr lang="en-US" baseline="0" dirty="0"/>
              <a:t> </a:t>
            </a:r>
            <a:r>
              <a:rPr lang="en-US" dirty="0"/>
              <a:t>the LEA liaison, </a:t>
            </a:r>
          </a:p>
          <a:p>
            <a:r>
              <a:rPr lang="en-US" dirty="0"/>
              <a:t>2. the registrar, </a:t>
            </a:r>
          </a:p>
          <a:p>
            <a:r>
              <a:rPr lang="en-US" dirty="0"/>
              <a:t>3. the student’s teachers, and/or guidance counselor, and</a:t>
            </a:r>
          </a:p>
          <a:p>
            <a:r>
              <a:rPr lang="en-US" dirty="0"/>
              <a:t>4. the LEA staff member responsible for reporting data to SED</a:t>
            </a:r>
          </a:p>
          <a:p>
            <a:r>
              <a:rPr lang="en-US" dirty="0"/>
              <a:t>However, this information should only be shared with the above staff members to the extent that it will enable them to better meet the educational needs of the student in question and to fulfill reporting requirements mandated by SED.  </a:t>
            </a:r>
          </a:p>
          <a:p>
            <a:endParaRPr lang="en-US" dirty="0"/>
          </a:p>
          <a:p>
            <a:r>
              <a:rPr lang="en-US" dirty="0"/>
              <a:t>Other than the above uses, housing information should be kept confidential and should not be shared with other LEA/school personnel due to its sensitive nature and the stigma attached to being labeled homeless.  LEAs are also encouraged to seek out ways of preventing Housing Questionnaires and housing information from becoming a part of a student’s permanent record.</a:t>
            </a:r>
          </a:p>
          <a:p>
            <a:endParaRPr lang="en-US" dirty="0"/>
          </a:p>
          <a:p>
            <a:endParaRPr lang="en-US" dirty="0"/>
          </a:p>
        </p:txBody>
      </p:sp>
      <p:sp>
        <p:nvSpPr>
          <p:cNvPr id="79876" name="Slide Number Placeholder 3"/>
          <p:cNvSpPr>
            <a:spLocks noGrp="1"/>
          </p:cNvSpPr>
          <p:nvPr>
            <p:ph type="sldNum" sz="quarter" idx="5"/>
          </p:nvPr>
        </p:nvSpPr>
        <p:spPr>
          <a:noFill/>
        </p:spPr>
        <p:txBody>
          <a:bodyPr/>
          <a:lstStyle/>
          <a:p>
            <a:pPr defTabSz="929125"/>
            <a:fld id="{B4415797-A7B7-4AE6-8A15-39A112E18DE7}" type="slidenum">
              <a:rPr lang="en-US" smtClean="0"/>
              <a:pPr defTabSz="929125"/>
              <a:t>17</a:t>
            </a:fld>
            <a:endParaRPr lang="en-US"/>
          </a:p>
        </p:txBody>
      </p:sp>
    </p:spTree>
    <p:extLst>
      <p:ext uri="{BB962C8B-B14F-4D97-AF65-F5344CB8AC3E}">
        <p14:creationId xmlns:p14="http://schemas.microsoft.com/office/powerpoint/2010/main" val="3403821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Coordinate</a:t>
            </a:r>
            <a:r>
              <a:rPr lang="en-US" baseline="0" dirty="0"/>
              <a:t> with community service agencies.</a:t>
            </a:r>
            <a:r>
              <a:rPr lang="en-US" dirty="0">
                <a:latin typeface="Arial" charset="0"/>
                <a:ea typeface="ＭＳ Ｐゴシック" charset="0"/>
                <a:cs typeface="ＭＳ Ｐゴシック" charset="0"/>
              </a:rPr>
              <a:t> The US Department of</a:t>
            </a:r>
            <a:r>
              <a:rPr lang="en-US" baseline="0" dirty="0">
                <a:latin typeface="Arial" charset="0"/>
                <a:ea typeface="ＭＳ Ｐゴシック" charset="0"/>
                <a:cs typeface="ＭＳ Ｐゴシック" charset="0"/>
              </a:rPr>
              <a:t> Education recommends “</a:t>
            </a:r>
            <a:r>
              <a:rPr lang="en-US" dirty="0"/>
              <a:t>Collaboration and coordination with other service providers, including public and private child welfare and social services agencies; law enforcement agencies; juvenile and family courts; agencies providing mental health services; domestic violence agencies; child care providers; runaway and homeless youth centers; providers of services and programs funded under the Runaway and Homeless Youth Act; and providers of emergency, transitional, and permanent housing, including public housing agencies, shelter operators, and operators of transitional housing facilities” (</a:t>
            </a:r>
            <a:r>
              <a:rPr lang="en-US" dirty="0" err="1"/>
              <a:t>pg</a:t>
            </a:r>
            <a:r>
              <a:rPr lang="en-US" dirty="0"/>
              <a:t> 1 USDOE Non </a:t>
            </a:r>
            <a:r>
              <a:rPr lang="en-US" dirty="0" err="1"/>
              <a:t>Reg</a:t>
            </a:r>
            <a:r>
              <a:rPr lang="en-US" dirty="0"/>
              <a:t> Guidance)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-&gt; Note: ensure that if you are sharing any personal information across</a:t>
            </a:r>
            <a:r>
              <a:rPr lang="en-US" baseline="0" dirty="0"/>
              <a:t> agencies,</a:t>
            </a:r>
            <a:r>
              <a:rPr lang="en-US" dirty="0"/>
              <a:t> data sharing agreements and parental consent must be in place.</a:t>
            </a:r>
          </a:p>
          <a:p>
            <a:pPr lvl="1"/>
            <a:endParaRPr lang="en-US" dirty="0"/>
          </a:p>
          <a:p>
            <a:r>
              <a:rPr lang="en-US" dirty="0"/>
              <a:t>-  Post outreach materials and posters in all schools and where there is a frequent influx of low-income families and youth in high-risk situations, including motels, campgrounds, libraries, health center, youth services.</a:t>
            </a:r>
          </a:p>
          <a:p>
            <a:pPr lvl="1"/>
            <a:r>
              <a:rPr lang="en-US" dirty="0">
                <a:hlinkClick r:id="rId3"/>
              </a:rPr>
              <a:t>http://nysteachs.org/materials/out-materials.html</a:t>
            </a:r>
            <a:r>
              <a:rPr lang="en-US" dirty="0"/>
              <a:t> </a:t>
            </a:r>
          </a:p>
          <a:p>
            <a:pPr marL="171450" indent="-171450">
              <a:buFontTx/>
              <a:buChar char="-"/>
            </a:pPr>
            <a:endParaRPr lang="en-US" dirty="0">
              <a:latin typeface="Arial" charset="0"/>
              <a:ea typeface="ＭＳ Ｐゴシック" charset="0"/>
              <a:cs typeface="ＭＳ Ｐゴシック"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Use available data to inform outreach – district and regional homeless identification, poverty data, primary nighttime residence data</a:t>
            </a:r>
          </a:p>
          <a:p>
            <a:pPr marL="628650" lvl="1" indent="-171450">
              <a:buFontTx/>
              <a:buChar char="-"/>
            </a:pPr>
            <a:r>
              <a:rPr lang="en-US" b="0" dirty="0">
                <a:latin typeface="Arial" charset="0"/>
                <a:ea typeface="ＭＳ Ｐゴシック" charset="0"/>
                <a:cs typeface="ＭＳ Ｐゴシック" charset="0"/>
              </a:rPr>
              <a:t>The</a:t>
            </a:r>
            <a:r>
              <a:rPr lang="en-US" b="0" baseline="0" dirty="0">
                <a:latin typeface="Arial" charset="0"/>
                <a:ea typeface="ＭＳ Ｐゴシック" charset="0"/>
                <a:cs typeface="ＭＳ Ｐゴシック" charset="0"/>
              </a:rPr>
              <a:t> Urban Institute estimates that 10% of people in poverty will experience homelessness in a given year. You can look up the most recent Census estimates for the number of 5-17 year olds in poverty in your school district, multiply that number by .1 (10%) and compare to your district’s homeless identification. This will give you an estimated number of students experiencing homelessness in your district. Note that this is not a quota, and various factors affect child homelessness beyond poverty. But, if you find that your district is identifying students in temporary housing at a rate that is very different from expectation, this might be a red flag for further inquiry. (NYS-TEACHS does this analysis and the spreadsheet is posted on our data page.) Also, it may be helpful for you to look at your district’s breakdown of primary nighttime residences and compare to your county data or expectation. For example, do you have a shelter in your district but no one identified from the shelter? Or, perhaps you have identified very few doubled-up students in a region where the majority of students identified as doubled-up? This is a flag to look into.</a:t>
            </a:r>
          </a:p>
          <a:p>
            <a:pPr marL="628650" lvl="1" indent="-171450">
              <a:buFontTx/>
              <a:buChar char="-"/>
            </a:pPr>
            <a:r>
              <a:rPr lang="en-US" b="0" baseline="0" dirty="0">
                <a:latin typeface="Arial" charset="0"/>
                <a:ea typeface="ＭＳ Ｐゴシック" charset="0"/>
                <a:cs typeface="ＭＳ Ｐゴシック" charset="0"/>
              </a:rPr>
              <a:t>Nationwide and outside NYC, 75% of students identified as homeless are doubled-up. If local rate is much lower and there isn’t a significant shelter system to explain that, you may be missing doubled-up families in your identification.</a:t>
            </a:r>
            <a:endParaRPr lang="en-US" b="0"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a:t>
            </a:r>
            <a:r>
              <a:rPr lang="en-US" baseline="0" dirty="0">
                <a:latin typeface="Arial" charset="0"/>
                <a:ea typeface="ＭＳ Ｐゴシック" charset="0"/>
                <a:cs typeface="ＭＳ Ｐゴシック" charset="0"/>
              </a:rPr>
              <a:t> NCHE is the National Center for Homeless Education and they have a whole series of tip sheets and briefs. </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4097938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800344" cy="4609338"/>
          </a:xfrm>
        </p:spPr>
        <p:txBody>
          <a:bodyPr/>
          <a:lstStyle/>
          <a:p>
            <a:pPr>
              <a:spcAft>
                <a:spcPts val="600"/>
              </a:spcAft>
            </a:pPr>
            <a:r>
              <a:rPr lang="en-US" sz="1050" dirty="0"/>
              <a:t>Nationwide</a:t>
            </a:r>
            <a:r>
              <a:rPr lang="en-US" sz="1050" baseline="0" dirty="0"/>
              <a:t> data accessed from NCHE: </a:t>
            </a:r>
            <a:r>
              <a:rPr lang="en-US" sz="1050" baseline="0" dirty="0">
                <a:hlinkClick r:id="rId3"/>
              </a:rPr>
              <a:t>http://profiles.nche.seiservices.com/StateProfile.aspx?StateID=40</a:t>
            </a:r>
            <a:r>
              <a:rPr lang="en-US" sz="1050" baseline="0" dirty="0"/>
              <a:t>  </a:t>
            </a:r>
          </a:p>
          <a:p>
            <a:pPr>
              <a:spcAft>
                <a:spcPts val="600"/>
              </a:spcAft>
            </a:pPr>
            <a:r>
              <a:rPr lang="en-US" sz="1050" baseline="0" dirty="0"/>
              <a:t>For last three years, around 1.3 million children and youth have been identified as homeless in public schools under MV Act.</a:t>
            </a:r>
            <a:endParaRPr lang="en-US" sz="1050" dirty="0"/>
          </a:p>
          <a:p>
            <a:pPr>
              <a:spcAft>
                <a:spcPts val="600"/>
              </a:spcAft>
            </a:pPr>
            <a:r>
              <a:rPr lang="en-US" sz="1050" dirty="0"/>
              <a:t>In</a:t>
            </a:r>
            <a:r>
              <a:rPr lang="en-US" sz="1050" baseline="0" dirty="0"/>
              <a:t> 2015-16, 76% of all children and youth identified as homeless under MV were primarily in a doubled-up situation. In New York State, 63% of homeless children and youth are doubled-up. This lower rate is the result of NYC’s shelter system. In NYS outside of NYC, 72% of children and youth were doubled-up in 2015-16.</a:t>
            </a:r>
          </a:p>
          <a:p>
            <a:r>
              <a:rPr lang="en-US" sz="1050" baseline="0" dirty="0"/>
              <a:t>2015-16 NYS demographics: </a:t>
            </a:r>
          </a:p>
          <a:p>
            <a:r>
              <a:rPr lang="en-US" sz="1050" baseline="0" dirty="0"/>
              <a:t>7% of homeless students are unaccompanied youth</a:t>
            </a:r>
          </a:p>
          <a:p>
            <a:r>
              <a:rPr lang="en-US" sz="1050" baseline="0" dirty="0"/>
              <a:t>0.2% migratory</a:t>
            </a:r>
          </a:p>
          <a:p>
            <a:r>
              <a:rPr lang="en-US" sz="1050" baseline="0" dirty="0"/>
              <a:t>25% students with disabilities </a:t>
            </a:r>
          </a:p>
          <a:p>
            <a:pPr>
              <a:spcAft>
                <a:spcPts val="600"/>
              </a:spcAft>
            </a:pPr>
            <a:r>
              <a:rPr lang="en-US" sz="1050" baseline="0" dirty="0"/>
              <a:t>19% LEP</a:t>
            </a:r>
          </a:p>
          <a:p>
            <a:r>
              <a:rPr lang="en-US" sz="1050" dirty="0"/>
              <a:t>Additional data on local identification can be found here: </a:t>
            </a:r>
            <a:r>
              <a:rPr lang="en-US" sz="1050" dirty="0">
                <a:hlinkClick r:id="rId4"/>
              </a:rPr>
              <a:t>http://www.nysteachs.org/info-topic/statistics.html#data</a:t>
            </a:r>
            <a:r>
              <a:rPr lang="en-US" sz="1050" dirty="0"/>
              <a:t> </a:t>
            </a:r>
          </a:p>
          <a:p>
            <a:r>
              <a:rPr lang="en-US" sz="1050" dirty="0"/>
              <a:t>Ideas for additional data, pulled from local student management system, to share at a local training:</a:t>
            </a:r>
          </a:p>
          <a:p>
            <a:pPr marL="463550" lvl="1" indent="-171450">
              <a:buFont typeface="Arial" panose="020B0604020202020204" pitchFamily="34" charset="0"/>
              <a:buChar char="•"/>
            </a:pPr>
            <a:r>
              <a:rPr lang="en-US" sz="1050" dirty="0"/>
              <a:t>Breakdown of primary nighttime residence for students experiencing homelessness in the district</a:t>
            </a:r>
          </a:p>
          <a:p>
            <a:pPr marL="463550" lvl="1" indent="-171450">
              <a:buFont typeface="Arial" panose="020B0604020202020204" pitchFamily="34" charset="0"/>
              <a:buChar char="•"/>
            </a:pPr>
            <a:r>
              <a:rPr lang="en-US" sz="1050" dirty="0"/>
              <a:t>Number of homeless unaccompanied youth identified</a:t>
            </a:r>
          </a:p>
          <a:p>
            <a:pPr marL="463550" lvl="1" indent="-171450">
              <a:buFont typeface="Arial" panose="020B0604020202020204" pitchFamily="34" charset="0"/>
              <a:buChar char="•"/>
            </a:pPr>
            <a:r>
              <a:rPr lang="en-US" sz="1050" dirty="0"/>
              <a:t>Attendance rates</a:t>
            </a:r>
          </a:p>
          <a:p>
            <a:pPr marL="463550" lvl="1" indent="-171450">
              <a:buFont typeface="Arial" panose="020B0604020202020204" pitchFamily="34" charset="0"/>
              <a:buChar char="•"/>
            </a:pPr>
            <a:r>
              <a:rPr lang="en-US" sz="1050" dirty="0"/>
              <a:t>Proficiency rates on state tests</a:t>
            </a:r>
          </a:p>
          <a:p>
            <a:pPr marL="463550" lvl="1" indent="-171450">
              <a:buFont typeface="Arial" panose="020B0604020202020204" pitchFamily="34" charset="0"/>
              <a:buChar char="•"/>
            </a:pPr>
            <a:r>
              <a:rPr lang="en-US" sz="1050" dirty="0"/>
              <a:t>Graduation and/or dropout rates</a:t>
            </a:r>
          </a:p>
          <a:p>
            <a:pPr marL="463550" lvl="1" indent="-171450">
              <a:buFont typeface="Arial" panose="020B0604020202020204" pitchFamily="34" charset="0"/>
              <a:buChar char="•"/>
            </a:pPr>
            <a:r>
              <a:rPr lang="en-US" sz="1050" dirty="0"/>
              <a:t>Number of students accessing Title I services, for which all students experiencing homelessness are eligible</a:t>
            </a:r>
          </a:p>
          <a:p>
            <a:pPr marL="463550" lvl="1" indent="-171450">
              <a:buFont typeface="Arial" panose="020B0604020202020204" pitchFamily="34" charset="0"/>
              <a:buChar char="•"/>
            </a:pPr>
            <a:r>
              <a:rPr lang="en-US" sz="1050" dirty="0"/>
              <a:t>Participation in local targeted programs, such as tutoring or mentoring</a:t>
            </a:r>
          </a:p>
          <a:p>
            <a:pPr marL="463550" lvl="1" indent="-171450">
              <a:buFont typeface="Arial" panose="020B0604020202020204" pitchFamily="34" charset="0"/>
              <a:buChar char="•"/>
            </a:pPr>
            <a:r>
              <a:rPr lang="en-US" sz="1050" dirty="0"/>
              <a:t>Data that relates to a larger district initiative</a:t>
            </a:r>
          </a:p>
          <a:p>
            <a:endParaRPr lang="en-US" dirty="0"/>
          </a:p>
        </p:txBody>
      </p:sp>
      <p:sp>
        <p:nvSpPr>
          <p:cNvPr id="4" name="Slide Number Placeholder 3"/>
          <p:cNvSpPr>
            <a:spLocks noGrp="1"/>
          </p:cNvSpPr>
          <p:nvPr>
            <p:ph type="sldNum" sz="quarter" idx="10"/>
          </p:nvPr>
        </p:nvSpPr>
        <p:spPr/>
        <p:txBody>
          <a:bodyPr/>
          <a:lstStyle/>
          <a:p>
            <a:fld id="{7933B4CC-2740-4492-A32B-39C95FF9AA63}" type="slidenum">
              <a:rPr lang="en-US" smtClean="0"/>
              <a:pPr/>
              <a:t>19</a:t>
            </a:fld>
            <a:endParaRPr lang="en-US"/>
          </a:p>
        </p:txBody>
      </p:sp>
    </p:spTree>
    <p:extLst>
      <p:ext uri="{BB962C8B-B14F-4D97-AF65-F5344CB8AC3E}">
        <p14:creationId xmlns:p14="http://schemas.microsoft.com/office/powerpoint/2010/main" val="4192776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NLCHP:</a:t>
            </a:r>
            <a:r>
              <a:rPr lang="en-US" baseline="0" dirty="0"/>
              <a:t> </a:t>
            </a:r>
          </a:p>
          <a:p>
            <a:r>
              <a:rPr lang="en-US" dirty="0"/>
              <a:t>Insufficient income and lack of affordable housing are the leading causes of homelessness: </a:t>
            </a:r>
          </a:p>
          <a:p>
            <a:pPr marL="171450" indent="-171450">
              <a:buFont typeface="Arial" panose="020B0604020202020204" pitchFamily="34" charset="0"/>
              <a:buChar char="•"/>
            </a:pPr>
            <a:r>
              <a:rPr lang="en-US" dirty="0"/>
              <a:t>In 2012, </a:t>
            </a:r>
            <a:r>
              <a:rPr lang="en-US" b="1" dirty="0"/>
              <a:t>10.3 million renters </a:t>
            </a:r>
            <a:r>
              <a:rPr lang="en-US" dirty="0"/>
              <a:t>(approximately one in four) had “extremely low incomes” (ELI) as classified by HUD.</a:t>
            </a:r>
            <a:r>
              <a:rPr lang="en-US" baseline="0" dirty="0"/>
              <a:t> </a:t>
            </a:r>
            <a:r>
              <a:rPr lang="en-US" dirty="0"/>
              <a:t>In that same year, there were only </a:t>
            </a:r>
            <a:r>
              <a:rPr lang="en-US" b="1" dirty="0"/>
              <a:t>5.8 million rental units affordable </a:t>
            </a:r>
            <a:r>
              <a:rPr lang="en-US" dirty="0"/>
              <a:t>to the more than 10 million people identified as ELI.</a:t>
            </a:r>
          </a:p>
          <a:p>
            <a:pPr marL="171450" indent="-171450">
              <a:buFont typeface="Arial" panose="020B0604020202020204" pitchFamily="34" charset="0"/>
              <a:buChar char="•"/>
            </a:pPr>
            <a:r>
              <a:rPr lang="en-US" dirty="0"/>
              <a:t>Additionally, </a:t>
            </a:r>
            <a:r>
              <a:rPr lang="en-US" b="1" dirty="0"/>
              <a:t>only 31 out of every 100</a:t>
            </a:r>
            <a:r>
              <a:rPr lang="en-US" dirty="0"/>
              <a:t> of these affordable units were actually available to people identified as Extremely Low Income.</a:t>
            </a:r>
          </a:p>
          <a:p>
            <a:pPr marL="171450" indent="-171450">
              <a:buFont typeface="Arial" panose="020B0604020202020204" pitchFamily="34" charset="0"/>
              <a:buChar char="•"/>
            </a:pPr>
            <a:r>
              <a:rPr lang="en-US" dirty="0"/>
              <a:t>After paying their rent and utilities, 75% of ELI households end up with less than half of their income left to pay for necessities such as food, medicine, transportation, or childcare.</a:t>
            </a:r>
          </a:p>
          <a:p>
            <a:pPr marL="171450" lvl="0" indent="-171450">
              <a:buFont typeface="Arial" panose="020B0604020202020204" pitchFamily="34" charset="0"/>
              <a:buChar char="•"/>
            </a:pPr>
            <a:r>
              <a:rPr lang="en-US" dirty="0"/>
              <a:t>For women in particular, domestic violence is a leading cause of homelessness.</a:t>
            </a:r>
          </a:p>
          <a:p>
            <a:pPr marL="171450" lvl="0" indent="-171450">
              <a:buFont typeface="Arial" panose="020B0604020202020204" pitchFamily="34" charset="0"/>
              <a:buChar char="•"/>
            </a:pPr>
            <a:r>
              <a:rPr lang="en-US" dirty="0"/>
              <a:t>According to the most recent annual survey by the U.S. Conference of Mayors, major cities across the country report that top causes of homelessness among families were: (1) lack of affordable housing, (2) unemployment, (3) poverty, and (4) low wages, in that order.</a:t>
            </a:r>
            <a:r>
              <a:rPr lang="en-US" baseline="0" dirty="0"/>
              <a:t> </a:t>
            </a:r>
          </a:p>
          <a:p>
            <a:endParaRPr lang="en-US" dirty="0"/>
          </a:p>
          <a:p>
            <a:r>
              <a:rPr lang="en-US" dirty="0"/>
              <a:t>https://www.nlchp.org/documents/Homeless_Stats_Fact_Sheet</a:t>
            </a:r>
          </a:p>
          <a:p>
            <a:endParaRPr lang="en-US" dirty="0"/>
          </a:p>
        </p:txBody>
      </p:sp>
      <p:sp>
        <p:nvSpPr>
          <p:cNvPr id="4" name="Slide Number Placeholder 3"/>
          <p:cNvSpPr>
            <a:spLocks noGrp="1"/>
          </p:cNvSpPr>
          <p:nvPr>
            <p:ph type="sldNum" sz="quarter" idx="10"/>
          </p:nvPr>
        </p:nvSpPr>
        <p:spPr/>
        <p:txBody>
          <a:bodyPr/>
          <a:lstStyle/>
          <a:p>
            <a:fld id="{7933B4CC-2740-4492-A32B-39C95FF9AA63}" type="slidenum">
              <a:rPr lang="en-US" smtClean="0"/>
              <a:pPr/>
              <a:t>20</a:t>
            </a:fld>
            <a:endParaRPr lang="en-US"/>
          </a:p>
        </p:txBody>
      </p:sp>
    </p:spTree>
    <p:extLst>
      <p:ext uri="{BB962C8B-B14F-4D97-AF65-F5344CB8AC3E}">
        <p14:creationId xmlns:p14="http://schemas.microsoft.com/office/powerpoint/2010/main" val="872563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on homelessness in the US (and around the world) is a huge topic</a:t>
            </a:r>
            <a:r>
              <a:rPr lang="en-US" baseline="0" dirty="0"/>
              <a:t> worthy of an in-depth look. For purposes of this training, we’re sharing a few key points to get you thinking about how homelessness intersects with other identifiers people may have. As a liaison, it’s important to be educated about these topics so that you can approach families and youth with awareness and sensitivity.</a:t>
            </a:r>
          </a:p>
          <a:p>
            <a:endParaRPr lang="en-US" b="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Individuals and families who are minorities make up a disproportionate percentage of people experiencing homelessness in shelters</a:t>
            </a:r>
          </a:p>
          <a:p>
            <a:pPr marL="171450" indent="-171450">
              <a:buFont typeface="Arial" panose="020B0604020202020204" pitchFamily="34" charset="0"/>
              <a:buChar char="•"/>
            </a:pPr>
            <a:r>
              <a:rPr lang="en-US" b="0" dirty="0"/>
              <a:t>In 2013, White families comprised 54 percent of U.S. families with children but only 23 percent of sheltered families. Even when controlling for poverty, African Americans are</a:t>
            </a:r>
            <a:r>
              <a:rPr lang="en-US" b="0" baseline="0" dirty="0"/>
              <a:t> </a:t>
            </a:r>
            <a:r>
              <a:rPr lang="en-US" b="0" dirty="0"/>
              <a:t>more likely than whites to become homeless.</a:t>
            </a:r>
          </a:p>
          <a:p>
            <a:endParaRPr lang="en-US" dirty="0"/>
          </a:p>
          <a:p>
            <a:endParaRPr lang="en-US" dirty="0"/>
          </a:p>
          <a:p>
            <a:r>
              <a:rPr lang="en-US" dirty="0"/>
              <a:t>+</a:t>
            </a:r>
            <a:r>
              <a:rPr lang="en-US" baseline="0" dirty="0"/>
              <a:t> </a:t>
            </a:r>
            <a:r>
              <a:rPr lang="en-US" dirty="0"/>
              <a:t>Direct quoted text from </a:t>
            </a:r>
            <a:r>
              <a:rPr lang="en-US" i="1" dirty="0"/>
              <a:t>Hidden in Plain </a:t>
            </a:r>
            <a:r>
              <a:rPr lang="en-US" i="0" dirty="0"/>
              <a:t>Sight </a:t>
            </a:r>
          </a:p>
          <a:p>
            <a:r>
              <a:rPr lang="en-US" i="0" dirty="0"/>
              <a:t>“A</a:t>
            </a:r>
            <a:r>
              <a:rPr lang="en-US" dirty="0"/>
              <a:t> recent report by Child Trends gathered data around homeless youth, both accompanied and unaccompanied, and noted disparities by race.</a:t>
            </a:r>
            <a:r>
              <a:rPr lang="en-US" baseline="0" dirty="0"/>
              <a:t> </a:t>
            </a:r>
            <a:r>
              <a:rPr lang="en-US" dirty="0"/>
              <a:t>Individuals and families who are minorities comprise a disproportionate percentage of the homeless population: nearly 60 percent of shelter residents are minorities. Minority individuals are 1.5 times more likely to be homeless, and African Americans are three times more likely to be homeless. </a:t>
            </a:r>
          </a:p>
          <a:p>
            <a:pPr marL="171450" indent="-171450">
              <a:buFont typeface="Arial" panose="020B0604020202020204" pitchFamily="34" charset="0"/>
              <a:buChar char="•"/>
            </a:pPr>
            <a:r>
              <a:rPr lang="en-US" dirty="0"/>
              <a:t>In 2013, approximately 48 percent of sheltered homeless families with children were African American, even though African American families made up only 14 percent of U.S. families with children, and just 29 percent of families in poverty.</a:t>
            </a:r>
          </a:p>
          <a:p>
            <a:pPr marL="171450" indent="-171450">
              <a:buFont typeface="Arial" panose="020B0604020202020204" pitchFamily="34" charset="0"/>
              <a:buChar char="•"/>
            </a:pPr>
            <a:r>
              <a:rPr lang="en-US" dirty="0"/>
              <a:t>In contrast, White families comprised 54 percent of U.S. families with children, but only 23 percent of sheltered homeless families. </a:t>
            </a:r>
          </a:p>
          <a:p>
            <a:pPr marL="171450" indent="-171450">
              <a:buFont typeface="Arial" panose="020B0604020202020204" pitchFamily="34" charset="0"/>
              <a:buChar char="•"/>
            </a:pPr>
            <a:r>
              <a:rPr lang="en-US" dirty="0"/>
              <a:t>A 2013 survey by the Homeless Youth Project found that African American youth were less likely to identify themselves as homeless. White youth surveyed were more likely to self-identify, and to access services for the homeless, such as shelters and food banks.”</a:t>
            </a:r>
          </a:p>
        </p:txBody>
      </p:sp>
      <p:sp>
        <p:nvSpPr>
          <p:cNvPr id="4" name="Slide Number Placeholder 3"/>
          <p:cNvSpPr>
            <a:spLocks noGrp="1"/>
          </p:cNvSpPr>
          <p:nvPr>
            <p:ph type="sldNum" sz="quarter" idx="10"/>
          </p:nvPr>
        </p:nvSpPr>
        <p:spPr/>
        <p:txBody>
          <a:bodyPr/>
          <a:lstStyle/>
          <a:p>
            <a:fld id="{7933B4CC-2740-4492-A32B-39C95FF9AA63}" type="slidenum">
              <a:rPr lang="en-US" smtClean="0"/>
              <a:pPr/>
              <a:t>21</a:t>
            </a:fld>
            <a:endParaRPr lang="en-US"/>
          </a:p>
        </p:txBody>
      </p:sp>
    </p:spTree>
    <p:extLst>
      <p:ext uri="{BB962C8B-B14F-4D97-AF65-F5344CB8AC3E}">
        <p14:creationId xmlns:p14="http://schemas.microsoft.com/office/powerpoint/2010/main" val="3549705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Hidden in Plain Sight: ”Among unaccompanied homeless students, LGBTQ young people are disproportionally represented. Estimates at the state and local levels suggest that between nine and 45 percent of homeless youth identify as LGBTQ. In addition, a study by the Massachusetts Youth Risk Behavior survey from 2005-07 found that LGB youth were more likely to be homeless than their heterosexual peers, and that this relationship between sexual orientation and homelessness held steady, even when accounting for age, race, ethnicity, and immigration status.” </a:t>
            </a:r>
          </a:p>
        </p:txBody>
      </p:sp>
      <p:sp>
        <p:nvSpPr>
          <p:cNvPr id="4" name="Slide Number Placeholder 3"/>
          <p:cNvSpPr>
            <a:spLocks noGrp="1"/>
          </p:cNvSpPr>
          <p:nvPr>
            <p:ph type="sldNum" sz="quarter" idx="10"/>
          </p:nvPr>
        </p:nvSpPr>
        <p:spPr/>
        <p:txBody>
          <a:bodyPr/>
          <a:lstStyle/>
          <a:p>
            <a:fld id="{7933B4CC-2740-4492-A32B-39C95FF9AA63}" type="slidenum">
              <a:rPr lang="en-US" smtClean="0"/>
              <a:pPr/>
              <a:t>22</a:t>
            </a:fld>
            <a:endParaRPr lang="en-US"/>
          </a:p>
        </p:txBody>
      </p:sp>
    </p:spTree>
    <p:extLst>
      <p:ext uri="{BB962C8B-B14F-4D97-AF65-F5344CB8AC3E}">
        <p14:creationId xmlns:p14="http://schemas.microsoft.com/office/powerpoint/2010/main" val="3319063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B4C3A4-39F2-499C-9AC8-C829078170B0}" type="slidenum">
              <a:rPr lang="en-US" smtClean="0"/>
              <a:pPr/>
              <a:t>2</a:t>
            </a:fld>
            <a:endParaRPr lang="en-US"/>
          </a:p>
        </p:txBody>
      </p:sp>
    </p:spTree>
    <p:extLst>
      <p:ext uri="{BB962C8B-B14F-4D97-AF65-F5344CB8AC3E}">
        <p14:creationId xmlns:p14="http://schemas.microsoft.com/office/powerpoint/2010/main" val="1938241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FB4C3A4-39F2-499C-9AC8-C829078170B0}" type="slidenum">
              <a:rPr lang="en-US" smtClean="0"/>
              <a:pPr/>
              <a:t>23</a:t>
            </a:fld>
            <a:endParaRPr lang="en-US"/>
          </a:p>
        </p:txBody>
      </p:sp>
    </p:spTree>
    <p:extLst>
      <p:ext uri="{BB962C8B-B14F-4D97-AF65-F5344CB8AC3E}">
        <p14:creationId xmlns:p14="http://schemas.microsoft.com/office/powerpoint/2010/main" val="4014523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0"/>
                <a:cs typeface="ＭＳ Ｐゴシック" charset="0"/>
              </a:rPr>
              <a:t>Avoid using the word</a:t>
            </a:r>
            <a:r>
              <a:rPr lang="en-US" baseline="0" dirty="0">
                <a:latin typeface="Arial" charset="0"/>
                <a:ea typeface="ＭＳ Ｐゴシック" charset="0"/>
                <a:cs typeface="ＭＳ Ｐゴシック" charset="0"/>
              </a:rPr>
              <a:t> “homeless” with families, youth, school staff, etc. Be aware that families do not need to self-describe as “homeless” to receive services under MV. </a:t>
            </a:r>
          </a:p>
          <a:p>
            <a:endParaRPr lang="en-US" dirty="0"/>
          </a:p>
          <a:p>
            <a:r>
              <a:rPr lang="en-US" dirty="0"/>
              <a:t>There are many reasons why parents</a:t>
            </a:r>
            <a:r>
              <a:rPr lang="en-US" baseline="0" dirty="0"/>
              <a:t> and youth may be afraid to come forward with information about their living situation. They may fear that homelessness will stigmatize them or cause them to lose custody of their children. Districts must make reports to Child Protective Services when necessary, but MV status in and of itself does not mean an automatic referral to CPS.</a:t>
            </a:r>
          </a:p>
          <a:p>
            <a:endParaRPr lang="en-US" baseline="0" dirty="0"/>
          </a:p>
          <a:p>
            <a:r>
              <a:rPr lang="en-US" baseline="0" dirty="0"/>
              <a:t>Parents also may simply not know that their living situation is covered by the McKinney-Vento Act. They may even think that over-exaggerating the stability of a living situation will be beneficial.</a:t>
            </a:r>
          </a:p>
          <a:p>
            <a:endParaRPr lang="en-US" baseline="0" dirty="0"/>
          </a:p>
        </p:txBody>
      </p:sp>
      <p:sp>
        <p:nvSpPr>
          <p:cNvPr id="4" name="Slide Number Placeholder 3"/>
          <p:cNvSpPr>
            <a:spLocks noGrp="1"/>
          </p:cNvSpPr>
          <p:nvPr>
            <p:ph type="sldNum" sz="quarter" idx="10"/>
          </p:nvPr>
        </p:nvSpPr>
        <p:spPr/>
        <p:txBody>
          <a:bodyPr/>
          <a:lstStyle/>
          <a:p>
            <a:fld id="{4FB4C3A4-39F2-499C-9AC8-C829078170B0}" type="slidenum">
              <a:rPr lang="en-US" smtClean="0"/>
              <a:pPr/>
              <a:t>24</a:t>
            </a:fld>
            <a:endParaRPr lang="en-US"/>
          </a:p>
        </p:txBody>
      </p:sp>
    </p:spTree>
    <p:extLst>
      <p:ext uri="{BB962C8B-B14F-4D97-AF65-F5344CB8AC3E}">
        <p14:creationId xmlns:p14="http://schemas.microsoft.com/office/powerpoint/2010/main" val="1482349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167">
              <a:defRPr sz="1300">
                <a:solidFill>
                  <a:schemeClr val="tx1"/>
                </a:solidFill>
                <a:latin typeface="Arial" charset="0"/>
              </a:defRPr>
            </a:lvl1pPr>
            <a:lvl2pPr marL="753976" indent="-290479" defTabSz="930167">
              <a:defRPr sz="1300">
                <a:solidFill>
                  <a:schemeClr val="tx1"/>
                </a:solidFill>
                <a:latin typeface="Arial" charset="0"/>
              </a:defRPr>
            </a:lvl2pPr>
            <a:lvl3pPr marL="1161916" indent="-231749" defTabSz="930167">
              <a:defRPr sz="1300">
                <a:solidFill>
                  <a:schemeClr val="tx1"/>
                </a:solidFill>
                <a:latin typeface="Arial" charset="0"/>
              </a:defRPr>
            </a:lvl3pPr>
            <a:lvl4pPr marL="1625412" indent="-231749" defTabSz="930167">
              <a:defRPr sz="1300">
                <a:solidFill>
                  <a:schemeClr val="tx1"/>
                </a:solidFill>
                <a:latin typeface="Arial" charset="0"/>
              </a:defRPr>
            </a:lvl4pPr>
            <a:lvl5pPr marL="2090497" indent="-231749" defTabSz="930167">
              <a:defRPr sz="1300">
                <a:solidFill>
                  <a:schemeClr val="tx1"/>
                </a:solidFill>
                <a:latin typeface="Arial" charset="0"/>
              </a:defRPr>
            </a:lvl5pPr>
            <a:lvl6pPr marL="2547645" indent="-231749" defTabSz="930167" eaLnBrk="0" fontAlgn="base" hangingPunct="0">
              <a:spcBef>
                <a:spcPct val="30000"/>
              </a:spcBef>
              <a:spcAft>
                <a:spcPct val="0"/>
              </a:spcAft>
              <a:defRPr sz="1300">
                <a:solidFill>
                  <a:schemeClr val="tx1"/>
                </a:solidFill>
                <a:latin typeface="Arial" charset="0"/>
              </a:defRPr>
            </a:lvl6pPr>
            <a:lvl7pPr marL="3004791" indent="-231749" defTabSz="930167" eaLnBrk="0" fontAlgn="base" hangingPunct="0">
              <a:spcBef>
                <a:spcPct val="30000"/>
              </a:spcBef>
              <a:spcAft>
                <a:spcPct val="0"/>
              </a:spcAft>
              <a:defRPr sz="1300">
                <a:solidFill>
                  <a:schemeClr val="tx1"/>
                </a:solidFill>
                <a:latin typeface="Arial" charset="0"/>
              </a:defRPr>
            </a:lvl7pPr>
            <a:lvl8pPr marL="3461938" indent="-231749" defTabSz="930167" eaLnBrk="0" fontAlgn="base" hangingPunct="0">
              <a:spcBef>
                <a:spcPct val="30000"/>
              </a:spcBef>
              <a:spcAft>
                <a:spcPct val="0"/>
              </a:spcAft>
              <a:defRPr sz="1300">
                <a:solidFill>
                  <a:schemeClr val="tx1"/>
                </a:solidFill>
                <a:latin typeface="Arial" charset="0"/>
              </a:defRPr>
            </a:lvl8pPr>
            <a:lvl9pPr marL="3919085" indent="-231749" defTabSz="930167" eaLnBrk="0" fontAlgn="base" hangingPunct="0">
              <a:spcBef>
                <a:spcPct val="30000"/>
              </a:spcBef>
              <a:spcAft>
                <a:spcPct val="0"/>
              </a:spcAft>
              <a:defRPr sz="1300">
                <a:solidFill>
                  <a:schemeClr val="tx1"/>
                </a:solidFill>
                <a:latin typeface="Arial" charset="0"/>
              </a:defRPr>
            </a:lvl9pPr>
          </a:lstStyle>
          <a:p>
            <a:fld id="{4808071A-1454-463F-9EC1-FBD5EE662964}" type="slidenum">
              <a:rPr lang="en-US" altLang="en-US" smtClean="0"/>
              <a:pPr/>
              <a:t>25</a:t>
            </a:fld>
            <a:endParaRPr lang="en-US" altLang="en-US"/>
          </a:p>
        </p:txBody>
      </p:sp>
      <p:sp>
        <p:nvSpPr>
          <p:cNvPr id="94211" name="Rectangle 2"/>
          <p:cNvSpPr>
            <a:spLocks noGrp="1" noRot="1" noChangeAspect="1" noChangeArrowheads="1" noTextEdit="1"/>
          </p:cNvSpPr>
          <p:nvPr>
            <p:ph type="sldImg"/>
          </p:nvPr>
        </p:nvSpPr>
        <p:spPr>
          <a:xfrm>
            <a:off x="406400" y="698500"/>
            <a:ext cx="6197600" cy="3486150"/>
          </a:xfrm>
          <a:ln/>
        </p:spPr>
      </p:sp>
      <p:sp>
        <p:nvSpPr>
          <p:cNvPr id="942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
                <a:schemeClr val="tx1"/>
              </a:buClr>
              <a:buSzTx/>
              <a:buFontTx/>
              <a:buNone/>
              <a:tabLst/>
              <a:defRPr/>
            </a:pPr>
            <a:r>
              <a:rPr lang="en-US" b="0" dirty="0"/>
              <a:t>When</a:t>
            </a:r>
            <a:r>
              <a:rPr lang="en-US" b="0" baseline="0" dirty="0"/>
              <a:t> a student is identified as MV eligible, districts must complete a STAC 202 form. </a:t>
            </a:r>
          </a:p>
          <a:p>
            <a:pPr marL="0" marR="0" indent="0" algn="l" defTabSz="914400" rtl="0" eaLnBrk="1" fontAlgn="auto" latinLnBrk="0" hangingPunct="1">
              <a:lnSpc>
                <a:spcPct val="100000"/>
              </a:lnSpc>
              <a:spcBef>
                <a:spcPts val="0"/>
              </a:spcBef>
              <a:spcAft>
                <a:spcPts val="0"/>
              </a:spcAft>
              <a:buClr>
                <a:schemeClr val="tx1"/>
              </a:buClr>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
                <a:schemeClr val="tx1"/>
              </a:buClr>
              <a:buSzTx/>
              <a:buFontTx/>
              <a:buNone/>
              <a:tabLst/>
              <a:defRPr/>
            </a:pPr>
            <a:r>
              <a:rPr lang="en-US" b="0" baseline="0" dirty="0"/>
              <a:t>There are two reasons for this:</a:t>
            </a:r>
          </a:p>
          <a:p>
            <a:pPr marL="228600" marR="0" indent="-228600" algn="l" defTabSz="914400" rtl="0" eaLnBrk="1" fontAlgn="auto" latinLnBrk="0" hangingPunct="1">
              <a:lnSpc>
                <a:spcPct val="100000"/>
              </a:lnSpc>
              <a:spcBef>
                <a:spcPts val="0"/>
              </a:spcBef>
              <a:spcAft>
                <a:spcPts val="0"/>
              </a:spcAft>
              <a:buClr>
                <a:schemeClr val="tx1"/>
              </a:buClr>
              <a:buSzTx/>
              <a:buFontTx/>
              <a:buAutoNum type="arabicPeriod"/>
              <a:tabLst/>
              <a:defRPr/>
            </a:pPr>
            <a:r>
              <a:rPr lang="en-US" b="0" baseline="0" dirty="0"/>
              <a:t>It is the official designation form (keep as your own records and send to other districts as a courtesy or an FYI). </a:t>
            </a:r>
          </a:p>
          <a:p>
            <a:pPr marL="228600" marR="0" indent="-228600" algn="l" defTabSz="914400" rtl="0" eaLnBrk="1" fontAlgn="auto" latinLnBrk="0" hangingPunct="1">
              <a:lnSpc>
                <a:spcPct val="100000"/>
              </a:lnSpc>
              <a:spcBef>
                <a:spcPts val="0"/>
              </a:spcBef>
              <a:spcAft>
                <a:spcPts val="0"/>
              </a:spcAft>
              <a:buClr>
                <a:schemeClr val="tx1"/>
              </a:buClr>
              <a:buSzTx/>
              <a:buFontTx/>
              <a:buAutoNum type="arabicPeriod"/>
              <a:tabLst/>
              <a:defRPr/>
            </a:pPr>
            <a:r>
              <a:rPr lang="en-US" b="0" baseline="0" dirty="0"/>
              <a:t>It also serves as the tuition reimbursement form IN SOME CASES.</a:t>
            </a:r>
            <a:endParaRPr lang="en-US" b="0" dirty="0"/>
          </a:p>
          <a:p>
            <a:pPr marL="0" marR="0" indent="0" algn="l" defTabSz="914400" rtl="0" eaLnBrk="1" fontAlgn="auto" latinLnBrk="0" hangingPunct="1">
              <a:lnSpc>
                <a:spcPct val="100000"/>
              </a:lnSpc>
              <a:spcBef>
                <a:spcPts val="0"/>
              </a:spcBef>
              <a:spcAft>
                <a:spcPts val="0"/>
              </a:spcAft>
              <a:buClr>
                <a:schemeClr val="tx1"/>
              </a:buClr>
              <a:buSzTx/>
              <a:buFontTx/>
              <a:buNone/>
              <a:tabLst/>
              <a:defRPr/>
            </a:pPr>
            <a:endParaRPr lang="en-US" dirty="0"/>
          </a:p>
          <a:p>
            <a:pPr marL="0" marR="0" indent="0" algn="l" defTabSz="914400" rtl="0" eaLnBrk="1" fontAlgn="auto" latinLnBrk="0" hangingPunct="1">
              <a:lnSpc>
                <a:spcPct val="100000"/>
              </a:lnSpc>
              <a:spcBef>
                <a:spcPts val="0"/>
              </a:spcBef>
              <a:spcAft>
                <a:spcPts val="0"/>
              </a:spcAft>
              <a:buClr>
                <a:schemeClr val="tx1"/>
              </a:buClr>
              <a:buSzTx/>
              <a:buFontTx/>
              <a:buNone/>
              <a:tabLst/>
              <a:defRPr/>
            </a:pPr>
            <a:r>
              <a:rPr lang="en-US" dirty="0"/>
              <a:t>The</a:t>
            </a:r>
            <a:r>
              <a:rPr lang="en-US" baseline="0" dirty="0"/>
              <a:t> STAC Unit is an office within SED that processes tuition reimbursement. Districts are only eligible for reimbursement if the student is NOT enrolled in the district of origin. In other words, if the student is attending the new local district (district of temporary location), then THAT district can submit for reimbursement. </a:t>
            </a:r>
            <a:endParaRPr lang="en-US" dirty="0"/>
          </a:p>
          <a:p>
            <a:pPr eaLnBrk="1" hangingPunct="1">
              <a:buClr>
                <a:schemeClr val="tx1"/>
              </a:buClr>
            </a:pPr>
            <a:endParaRPr lang="en-US" altLang="en-US" dirty="0"/>
          </a:p>
          <a:p>
            <a:pPr eaLnBrk="1" hangingPunct="1">
              <a:buClr>
                <a:schemeClr val="tx1"/>
              </a:buClr>
            </a:pPr>
            <a:r>
              <a:rPr lang="en-US" altLang="en-US" dirty="0"/>
              <a:t>Currently, you can only STAC students in</a:t>
            </a:r>
            <a:r>
              <a:rPr lang="en-US" altLang="en-US" baseline="0" dirty="0"/>
              <a:t> grades K and up. (You cannot STAC for </a:t>
            </a:r>
            <a:r>
              <a:rPr lang="en-US" altLang="en-US" baseline="0" dirty="0" err="1"/>
              <a:t>PreK</a:t>
            </a:r>
            <a:r>
              <a:rPr lang="en-US" altLang="en-US" baseline="0" dirty="0"/>
              <a:t> or Preschool.)</a:t>
            </a:r>
          </a:p>
          <a:p>
            <a:pPr eaLnBrk="1" hangingPunct="1">
              <a:buClr>
                <a:schemeClr val="tx1"/>
              </a:buClr>
            </a:pPr>
            <a:endParaRPr lang="en-US" altLang="en-US" dirty="0"/>
          </a:p>
        </p:txBody>
      </p:sp>
    </p:spTree>
    <p:extLst>
      <p:ext uri="{BB962C8B-B14F-4D97-AF65-F5344CB8AC3E}">
        <p14:creationId xmlns:p14="http://schemas.microsoft.com/office/powerpoint/2010/main" val="3195277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33B4CC-2740-4492-A32B-39C95FF9AA63}" type="slidenum">
              <a:rPr lang="en-US" smtClean="0"/>
              <a:pPr/>
              <a:t>26</a:t>
            </a:fld>
            <a:endParaRPr lang="en-US"/>
          </a:p>
        </p:txBody>
      </p:sp>
    </p:spTree>
    <p:extLst>
      <p:ext uri="{BB962C8B-B14F-4D97-AF65-F5344CB8AC3E}">
        <p14:creationId xmlns:p14="http://schemas.microsoft.com/office/powerpoint/2010/main" val="1182366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33B4CC-2740-4492-A32B-39C95FF9AA63}" type="slidenum">
              <a:rPr lang="en-US" smtClean="0"/>
              <a:pPr/>
              <a:t>27</a:t>
            </a:fld>
            <a:endParaRPr lang="en-US"/>
          </a:p>
        </p:txBody>
      </p:sp>
    </p:spTree>
    <p:extLst>
      <p:ext uri="{BB962C8B-B14F-4D97-AF65-F5344CB8AC3E}">
        <p14:creationId xmlns:p14="http://schemas.microsoft.com/office/powerpoint/2010/main" val="1910083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r>
              <a:rPr lang="en-US" dirty="0"/>
              <a:t>Change</a:t>
            </a:r>
            <a:r>
              <a:rPr lang="en-US" baseline="0" dirty="0"/>
              <a:t> under ESSA: </a:t>
            </a:r>
            <a:r>
              <a:rPr lang="en-US" dirty="0"/>
              <a:t>If a dispute arises over eligibility, school selection or enrollment, the child or youth must be immediately enrolled in the school in which the parent, guardian or unaccompanied youth seeks enrollment, pending </a:t>
            </a:r>
            <a:r>
              <a:rPr lang="en-US" b="1" dirty="0">
                <a:solidFill>
                  <a:schemeClr val="accent6"/>
                </a:solidFill>
              </a:rPr>
              <a:t>resolution of the dispute, including all available appeals</a:t>
            </a:r>
            <a:r>
              <a:rPr lang="en-US" dirty="0"/>
              <a:t>.</a:t>
            </a:r>
          </a:p>
          <a:p>
            <a:r>
              <a:rPr lang="en-US" dirty="0"/>
              <a:t>In the case of a dispute, written explanations must be provided of decisions related to school selection or enrollment made by the school, LEA or SEA, including the right to appeal.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2"/>
                </a:solidFill>
              </a:rPr>
              <a:t>42 U.S.C. § 11432[g][3][E][</a:t>
            </a:r>
            <a:r>
              <a:rPr lang="en-US" sz="1200" b="1" dirty="0" err="1">
                <a:solidFill>
                  <a:schemeClr val="bg2"/>
                </a:solidFill>
              </a:rPr>
              <a:t>i</a:t>
            </a:r>
            <a:r>
              <a:rPr lang="en-US" sz="1200" b="1" dirty="0">
                <a:solidFill>
                  <a:schemeClr val="bg2"/>
                </a:solidFill>
              </a:rPr>
              <a:t>]; </a:t>
            </a:r>
            <a:r>
              <a:rPr lang="en-US" sz="1200" dirty="0">
                <a:solidFill>
                  <a:schemeClr val="bg2"/>
                </a:solidFill>
              </a:rPr>
              <a:t>Non-Regulatory Guidance, Question J-4 &amp; Section 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bg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2"/>
                </a:solidFill>
              </a:rPr>
              <a:t>No</a:t>
            </a:r>
            <a:r>
              <a:rPr lang="en-US" sz="1200" b="1" baseline="0" dirty="0">
                <a:solidFill>
                  <a:schemeClr val="bg2"/>
                </a:solidFill>
              </a:rPr>
              <a:t> more stay provision</a:t>
            </a:r>
            <a:endParaRPr lang="en-US" sz="1200" b="1" dirty="0">
              <a:solidFill>
                <a:schemeClr val="bg2"/>
              </a:solidFill>
            </a:endParaRPr>
          </a:p>
          <a:p>
            <a:endParaRPr lang="en-US" dirty="0"/>
          </a:p>
          <a:p>
            <a:endParaRPr lang="en-US" dirty="0"/>
          </a:p>
        </p:txBody>
      </p:sp>
      <p:sp>
        <p:nvSpPr>
          <p:cNvPr id="116740" name="Slide Number Placeholder 3"/>
          <p:cNvSpPr>
            <a:spLocks noGrp="1"/>
          </p:cNvSpPr>
          <p:nvPr>
            <p:ph type="sldNum" sz="quarter" idx="5"/>
          </p:nvPr>
        </p:nvSpPr>
        <p:spPr>
          <a:noFill/>
        </p:spPr>
        <p:txBody>
          <a:bodyPr/>
          <a:lstStyle/>
          <a:p>
            <a:pPr defTabSz="928746"/>
            <a:fld id="{7E74514E-1D0C-4607-9C0F-45713E415399}" type="slidenum">
              <a:rPr lang="en-US" smtClean="0"/>
              <a:pPr defTabSz="928746"/>
              <a:t>28</a:t>
            </a:fld>
            <a:endParaRPr lang="en-US"/>
          </a:p>
        </p:txBody>
      </p:sp>
    </p:spTree>
    <p:extLst>
      <p:ext uri="{BB962C8B-B14F-4D97-AF65-F5344CB8AC3E}">
        <p14:creationId xmlns:p14="http://schemas.microsoft.com/office/powerpoint/2010/main" val="4064454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 False</a:t>
            </a:r>
          </a:p>
          <a:p>
            <a:endParaRPr lang="en-US" dirty="0"/>
          </a:p>
          <a:p>
            <a:r>
              <a:rPr lang="en-US" dirty="0"/>
              <a:t>Students who were previously MV</a:t>
            </a:r>
            <a:r>
              <a:rPr lang="en-US" baseline="0" dirty="0"/>
              <a:t> eligible are entitled to finish out the school year (plus possibly one additional year if it’s the terminal grade in the school building) once they move into permanent housing.</a:t>
            </a:r>
            <a:endParaRPr lang="en-US" dirty="0"/>
          </a:p>
        </p:txBody>
      </p:sp>
      <p:sp>
        <p:nvSpPr>
          <p:cNvPr id="4" name="Slide Number Placeholder 3"/>
          <p:cNvSpPr>
            <a:spLocks noGrp="1"/>
          </p:cNvSpPr>
          <p:nvPr>
            <p:ph type="sldNum" sz="quarter" idx="10"/>
          </p:nvPr>
        </p:nvSpPr>
        <p:spPr/>
        <p:txBody>
          <a:bodyPr/>
          <a:lstStyle/>
          <a:p>
            <a:fld id="{7933B4CC-2740-4492-A32B-39C95FF9AA63}" type="slidenum">
              <a:rPr lang="en-US" smtClean="0"/>
              <a:pPr/>
              <a:t>30</a:t>
            </a:fld>
            <a:endParaRPr lang="en-US"/>
          </a:p>
        </p:txBody>
      </p:sp>
    </p:spTree>
    <p:extLst>
      <p:ext uri="{BB962C8B-B14F-4D97-AF65-F5344CB8AC3E}">
        <p14:creationId xmlns:p14="http://schemas.microsoft.com/office/powerpoint/2010/main" val="2362864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a fictional narrative. Time permitting, you can ask the audience about what questions they would ask the family, and for tips/strategies to ask these questions in a sensitive way.</a:t>
            </a:r>
            <a:endParaRPr lang="en-US" dirty="0"/>
          </a:p>
        </p:txBody>
      </p:sp>
      <p:sp>
        <p:nvSpPr>
          <p:cNvPr id="4" name="Slide Number Placeholder 3"/>
          <p:cNvSpPr>
            <a:spLocks noGrp="1"/>
          </p:cNvSpPr>
          <p:nvPr>
            <p:ph type="sldNum" sz="quarter" idx="10"/>
          </p:nvPr>
        </p:nvSpPr>
        <p:spPr/>
        <p:txBody>
          <a:bodyPr/>
          <a:lstStyle/>
          <a:p>
            <a:fld id="{4FB4C3A4-39F2-499C-9AC8-C829078170B0}" type="slidenum">
              <a:rPr lang="en-US" smtClean="0"/>
              <a:pPr/>
              <a:t>31</a:t>
            </a:fld>
            <a:endParaRPr lang="en-US"/>
          </a:p>
        </p:txBody>
      </p:sp>
    </p:spTree>
    <p:extLst>
      <p:ext uri="{BB962C8B-B14F-4D97-AF65-F5344CB8AC3E}">
        <p14:creationId xmlns:p14="http://schemas.microsoft.com/office/powerpoint/2010/main" val="627368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 C</a:t>
            </a:r>
          </a:p>
        </p:txBody>
      </p:sp>
      <p:sp>
        <p:nvSpPr>
          <p:cNvPr id="4" name="Slide Number Placeholder 3"/>
          <p:cNvSpPr>
            <a:spLocks noGrp="1"/>
          </p:cNvSpPr>
          <p:nvPr>
            <p:ph type="sldNum" sz="quarter" idx="10"/>
          </p:nvPr>
        </p:nvSpPr>
        <p:spPr/>
        <p:txBody>
          <a:bodyPr/>
          <a:lstStyle/>
          <a:p>
            <a:fld id="{4FB4C3A4-39F2-499C-9AC8-C829078170B0}" type="slidenum">
              <a:rPr lang="en-US" smtClean="0"/>
              <a:pPr/>
              <a:t>32</a:t>
            </a:fld>
            <a:endParaRPr lang="en-US"/>
          </a:p>
        </p:txBody>
      </p:sp>
    </p:spTree>
    <p:extLst>
      <p:ext uri="{BB962C8B-B14F-4D97-AF65-F5344CB8AC3E}">
        <p14:creationId xmlns:p14="http://schemas.microsoft.com/office/powerpoint/2010/main" val="2575269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200" dirty="0"/>
              <a:t>School of Origin” under ESSA now includes:</a:t>
            </a:r>
          </a:p>
          <a:p>
            <a:pPr lvl="1"/>
            <a:r>
              <a:rPr lang="en-US" sz="1200" b="1" dirty="0">
                <a:solidFill>
                  <a:schemeClr val="accent6"/>
                </a:solidFill>
              </a:rPr>
              <a:t>Preschool</a:t>
            </a:r>
          </a:p>
          <a:p>
            <a:pPr marL="857250" lvl="2" indent="0">
              <a:buNone/>
            </a:pPr>
            <a:r>
              <a:rPr lang="en-US" sz="1200" dirty="0"/>
              <a:t>“School of origin” means the school that a child or youth attended when student was permanently housed or the school in which the child or youth was last enrolled, </a:t>
            </a:r>
            <a:r>
              <a:rPr lang="en-US" sz="1200" b="1" dirty="0">
                <a:solidFill>
                  <a:schemeClr val="accent6"/>
                </a:solidFill>
              </a:rPr>
              <a:t>including a preschool</a:t>
            </a:r>
            <a:r>
              <a:rPr lang="en-US" sz="1200" dirty="0"/>
              <a:t>.</a:t>
            </a:r>
          </a:p>
          <a:p>
            <a:pPr lvl="1"/>
            <a:r>
              <a:rPr lang="en-US" sz="1200" b="1" dirty="0">
                <a:solidFill>
                  <a:schemeClr val="accent6"/>
                </a:solidFill>
              </a:rPr>
              <a:t>Feeder Schools</a:t>
            </a:r>
          </a:p>
          <a:p>
            <a:pPr marL="857250" lvl="2" indent="0">
              <a:buNone/>
            </a:pPr>
            <a:r>
              <a:rPr lang="en-US" sz="1200" b="1" dirty="0">
                <a:solidFill>
                  <a:schemeClr val="accent6"/>
                </a:solidFill>
              </a:rPr>
              <a:t>When the child or youth completes the final grade level served by the school of origin, the term “school of origin” includes the designated receiving school at the next grade level for all feeder schools. </a:t>
            </a:r>
          </a:p>
          <a:p>
            <a:pPr marL="857250" lvl="2" indent="0" algn="r">
              <a:buNone/>
            </a:pPr>
            <a:r>
              <a:rPr lang="nn-NO" sz="1200" dirty="0"/>
              <a:t>42 U.S.C. § 11432[g][3][I]</a:t>
            </a:r>
            <a:endParaRPr lang="en-US" sz="1200" b="1" dirty="0">
              <a:solidFill>
                <a:schemeClr val="accent6"/>
              </a:solidFill>
            </a:endParaRPr>
          </a:p>
          <a:p>
            <a:r>
              <a:rPr lang="en-US" sz="1200" baseline="0" dirty="0"/>
              <a:t>The definition of school district of origin was amended to include a school district in NYS in which the child was residing when circumstances arose that caused such child to become homeless if such child was eligible to apply, register, or enroll in public preschool or kindergarten at the time such child became homeless, or the homeless child has a sibling who attends a school in the school district in which the child was residing when circumstances arose that caused such child to become homeless.</a:t>
            </a:r>
            <a:endParaRPr lang="en-US" sz="1200" dirty="0"/>
          </a:p>
        </p:txBody>
      </p:sp>
      <p:sp>
        <p:nvSpPr>
          <p:cNvPr id="8909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8302">
              <a:defRPr sz="1200">
                <a:solidFill>
                  <a:schemeClr val="tx1"/>
                </a:solidFill>
                <a:latin typeface="Arial" charset="0"/>
              </a:defRPr>
            </a:lvl1pPr>
            <a:lvl2pPr marL="739839" indent="-285033" defTabSz="928302">
              <a:defRPr sz="1200">
                <a:solidFill>
                  <a:schemeClr val="tx1"/>
                </a:solidFill>
                <a:latin typeface="Arial" charset="0"/>
              </a:defRPr>
            </a:lvl2pPr>
            <a:lvl3pPr marL="1140130" indent="-227403" defTabSz="928302">
              <a:defRPr sz="1200">
                <a:solidFill>
                  <a:schemeClr val="tx1"/>
                </a:solidFill>
                <a:latin typeface="Arial" charset="0"/>
              </a:defRPr>
            </a:lvl3pPr>
            <a:lvl4pPr marL="1594935" indent="-227403" defTabSz="928302">
              <a:defRPr sz="1200">
                <a:solidFill>
                  <a:schemeClr val="tx1"/>
                </a:solidFill>
                <a:latin typeface="Arial" charset="0"/>
              </a:defRPr>
            </a:lvl4pPr>
            <a:lvl5pPr marL="2051299" indent="-227403" defTabSz="928302">
              <a:defRPr sz="1200">
                <a:solidFill>
                  <a:schemeClr val="tx1"/>
                </a:solidFill>
                <a:latin typeface="Arial" charset="0"/>
              </a:defRPr>
            </a:lvl5pPr>
            <a:lvl6pPr marL="2499876" indent="-227403" defTabSz="928302" eaLnBrk="0" fontAlgn="base" hangingPunct="0">
              <a:spcBef>
                <a:spcPct val="30000"/>
              </a:spcBef>
              <a:spcAft>
                <a:spcPct val="0"/>
              </a:spcAft>
              <a:defRPr sz="1200">
                <a:solidFill>
                  <a:schemeClr val="tx1"/>
                </a:solidFill>
                <a:latin typeface="Arial" charset="0"/>
              </a:defRPr>
            </a:lvl6pPr>
            <a:lvl7pPr marL="2948451" indent="-227403" defTabSz="928302" eaLnBrk="0" fontAlgn="base" hangingPunct="0">
              <a:spcBef>
                <a:spcPct val="30000"/>
              </a:spcBef>
              <a:spcAft>
                <a:spcPct val="0"/>
              </a:spcAft>
              <a:defRPr sz="1200">
                <a:solidFill>
                  <a:schemeClr val="tx1"/>
                </a:solidFill>
                <a:latin typeface="Arial" charset="0"/>
              </a:defRPr>
            </a:lvl7pPr>
            <a:lvl8pPr marL="3397027" indent="-227403" defTabSz="928302" eaLnBrk="0" fontAlgn="base" hangingPunct="0">
              <a:spcBef>
                <a:spcPct val="30000"/>
              </a:spcBef>
              <a:spcAft>
                <a:spcPct val="0"/>
              </a:spcAft>
              <a:defRPr sz="1200">
                <a:solidFill>
                  <a:schemeClr val="tx1"/>
                </a:solidFill>
                <a:latin typeface="Arial" charset="0"/>
              </a:defRPr>
            </a:lvl8pPr>
            <a:lvl9pPr marL="3845603" indent="-227403" defTabSz="928302" eaLnBrk="0" fontAlgn="base" hangingPunct="0">
              <a:spcBef>
                <a:spcPct val="30000"/>
              </a:spcBef>
              <a:spcAft>
                <a:spcPct val="0"/>
              </a:spcAft>
              <a:defRPr sz="1200">
                <a:solidFill>
                  <a:schemeClr val="tx1"/>
                </a:solidFill>
                <a:latin typeface="Arial" charset="0"/>
              </a:defRPr>
            </a:lvl9pPr>
          </a:lstStyle>
          <a:p>
            <a:fld id="{F3B479AB-B8BE-433B-B75E-93E098E76ED8}" type="slidenum">
              <a:rPr lang="en-US" altLang="en-US" smtClean="0"/>
              <a:pPr/>
              <a:t>33</a:t>
            </a:fld>
            <a:endParaRPr lang="en-US" altLang="en-US"/>
          </a:p>
        </p:txBody>
      </p:sp>
    </p:spTree>
    <p:extLst>
      <p:ext uri="{BB962C8B-B14F-4D97-AF65-F5344CB8AC3E}">
        <p14:creationId xmlns:p14="http://schemas.microsoft.com/office/powerpoint/2010/main" val="3452882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33B4CC-2740-4492-A32B-39C95FF9AA63}" type="slidenum">
              <a:rPr lang="en-US" smtClean="0"/>
              <a:pPr/>
              <a:t>3</a:t>
            </a:fld>
            <a:endParaRPr lang="en-US"/>
          </a:p>
        </p:txBody>
      </p:sp>
    </p:spTree>
    <p:extLst>
      <p:ext uri="{BB962C8B-B14F-4D97-AF65-F5344CB8AC3E}">
        <p14:creationId xmlns:p14="http://schemas.microsoft.com/office/powerpoint/2010/main" val="3435767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Under State law, the parent, guardian, or youth (in the case of unaccompanied youth) must designate a school district of attendance. This provision remains unchanged. The recent amendments to State law, require that the parent, guardian, or youth (in the case of unaccompanied youth) also designate either the school of origin or the local school as where the child is seeking to go to school. After the parent, guardian, or youth makes the designation, the designated school district must determine whether the designation is consistent with the best interest of such child or youth by: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presuming that keeping such child or youth in the school of origin (the school a child or youth attended when last permanently housed or in which the child or youth was last enrolled, including a preschool) is in the child’s or youth’s best interest, except when doing so is contrary to the request of the child’s parent or guardian, or in the case of an unaccompanied youth, the youth; and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considering student-centered factors</a:t>
            </a:r>
            <a:r>
              <a:rPr lang="en-US" sz="1200" kern="1200" dirty="0">
                <a:solidFill>
                  <a:schemeClr val="tx1"/>
                </a:solidFill>
                <a:effectLst/>
                <a:latin typeface="+mn-lt"/>
                <a:ea typeface="+mn-ea"/>
                <a:cs typeface="+mn-cs"/>
              </a:rPr>
              <a:t>, including but not limited to factors related to </a:t>
            </a:r>
            <a:r>
              <a:rPr lang="en-US" sz="1200" b="1" kern="1200" dirty="0">
                <a:solidFill>
                  <a:schemeClr val="tx1"/>
                </a:solidFill>
                <a:effectLst/>
                <a:latin typeface="+mn-lt"/>
                <a:ea typeface="+mn-ea"/>
                <a:cs typeface="+mn-cs"/>
              </a:rPr>
              <a:t>the impact of mobility on achievement, education, the health and safety of the child or youth, giving priority to the request of the child’s or youth’s parent or guardian or the youth in the case of an unaccompanied youth</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school district must designate and train an employee, who can be the McKinney-Vento liaison, to make best interest determinations according to the above criteria. If the employee from the designated school district determines that it is not in the child’s or youth’s best interest to attend the school of origin or the school designated by the parent, guardian, or youth (in the case of an unaccompanied youth), the school district must provide a written explanation of the reasons for its determination, in a manner and form understandable to such parent, guardian, or unaccompanied youth, and the explanation must also include information regarding the right to appeal. Despite such determination, the child or youth must be immediately enrolled in the school in which enrollment is sought by the parent, guardian, or unaccompanied youth during the pendency of all available appeals. If, at the conclusion of all available appeals, the parent’s, guardian’s or youth’s original designation is not upheld, the parent, guardian or youth may be required to designate another district of attendance.</a:t>
            </a:r>
            <a:r>
              <a:rPr lang="en-US" dirty="0">
                <a:effectLst/>
              </a:rPr>
              <a:t> </a:t>
            </a:r>
            <a:r>
              <a:rPr lang="en-US" sz="1200" kern="1200" dirty="0">
                <a:solidFill>
                  <a:schemeClr val="tx1"/>
                </a:solidFill>
                <a:effectLst/>
                <a:latin typeface="+mn-lt"/>
                <a:ea typeface="+mn-ea"/>
                <a:cs typeface="+mn-cs"/>
              </a:rPr>
              <a:t>Education Law § 3209[2][f][3]; 8 N.Y.C.R.R. § 100.2[x][2][ii]; see also 42 U.S.C. § 11432[g][3][B]; Non-Regulatory Guidance, Questions I-3 &amp; I- 4. Prior to the recent amendments to Education Law § 3209, federal law and the Commissioner’s Regulations required that LEAs ensured that children who were homeless maintained enrollment in the school of origin consistent with the children’s best interests. The factors used to make best interest decisions were amended as a result of ESSA. </a:t>
            </a:r>
          </a:p>
          <a:p>
            <a:r>
              <a:rPr lang="en-US" sz="1200" kern="1200" dirty="0">
                <a:solidFill>
                  <a:schemeClr val="tx1"/>
                </a:solidFill>
                <a:effectLst/>
                <a:latin typeface="+mn-lt"/>
                <a:ea typeface="+mn-ea"/>
                <a:cs typeface="+mn-cs"/>
              </a:rPr>
              <a:t>8 N.Y.C.R.R. § 100.2(x)(7][</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][b].</a:t>
            </a:r>
          </a:p>
          <a:p>
            <a:r>
              <a:rPr lang="en-US" sz="1200" kern="1200" dirty="0">
                <a:solidFill>
                  <a:schemeClr val="tx1"/>
                </a:solidFill>
                <a:effectLst/>
                <a:latin typeface="+mn-lt"/>
                <a:ea typeface="+mn-ea"/>
                <a:cs typeface="+mn-cs"/>
              </a:rPr>
              <a:t>Education Law § 3209[2][f][3]; 8 N.Y.C.R.R. § 100.2[x][7][ii]; </a:t>
            </a:r>
            <a:r>
              <a:rPr lang="en-US" sz="1200" u="sng" kern="1200" dirty="0">
                <a:solidFill>
                  <a:schemeClr val="tx1"/>
                </a:solidFill>
                <a:effectLst/>
                <a:latin typeface="+mn-lt"/>
                <a:ea typeface="+mn-ea"/>
                <a:cs typeface="+mn-cs"/>
              </a:rPr>
              <a:t>see also</a:t>
            </a:r>
            <a:r>
              <a:rPr lang="en-US" sz="1200" kern="1200" dirty="0">
                <a:solidFill>
                  <a:schemeClr val="tx1"/>
                </a:solidFill>
                <a:effectLst/>
                <a:latin typeface="+mn-lt"/>
                <a:ea typeface="+mn-ea"/>
                <a:cs typeface="+mn-cs"/>
              </a:rPr>
              <a:t> 42 U.S.C. §11432[g][3][B][3].</a:t>
            </a:r>
          </a:p>
          <a:p>
            <a:r>
              <a:rPr lang="en-US" sz="1200" kern="1200" dirty="0">
                <a:solidFill>
                  <a:schemeClr val="tx1"/>
                </a:solidFill>
                <a:effectLst/>
                <a:latin typeface="+mn-lt"/>
                <a:ea typeface="+mn-ea"/>
                <a:cs typeface="+mn-cs"/>
              </a:rPr>
              <a:t>Education Law § 3209[2][f][3]; 8 N.Y.C.R.R. § 100.2[x][7][ii]; </a:t>
            </a:r>
            <a:r>
              <a:rPr lang="en-US" sz="1200" u="sng" kern="1200" dirty="0">
                <a:solidFill>
                  <a:schemeClr val="tx1"/>
                </a:solidFill>
                <a:effectLst/>
                <a:latin typeface="+mn-lt"/>
                <a:ea typeface="+mn-ea"/>
                <a:cs typeface="+mn-cs"/>
              </a:rPr>
              <a:t>see also</a:t>
            </a:r>
            <a:r>
              <a:rPr lang="en-US" sz="1200" kern="1200" dirty="0">
                <a:solidFill>
                  <a:schemeClr val="tx1"/>
                </a:solidFill>
                <a:effectLst/>
                <a:latin typeface="+mn-lt"/>
                <a:ea typeface="+mn-ea"/>
                <a:cs typeface="+mn-cs"/>
              </a:rPr>
              <a:t> 42 U.S.C. § 11432[g][3][E]; Non-Regulatory Guidance, Questions I-3 &amp; I-4.</a:t>
            </a:r>
          </a:p>
          <a:p>
            <a:endParaRPr lang="en-US" dirty="0"/>
          </a:p>
        </p:txBody>
      </p:sp>
      <p:sp>
        <p:nvSpPr>
          <p:cNvPr id="4" name="Slide Number Placeholder 3"/>
          <p:cNvSpPr>
            <a:spLocks noGrp="1"/>
          </p:cNvSpPr>
          <p:nvPr>
            <p:ph type="sldNum" sz="quarter" idx="10"/>
          </p:nvPr>
        </p:nvSpPr>
        <p:spPr/>
        <p:txBody>
          <a:bodyPr/>
          <a:lstStyle/>
          <a:p>
            <a:fld id="{7933B4CC-2740-4492-A32B-39C95FF9AA63}" type="slidenum">
              <a:rPr lang="en-US" smtClean="0"/>
              <a:pPr/>
              <a:t>34</a:t>
            </a:fld>
            <a:endParaRPr lang="en-US"/>
          </a:p>
        </p:txBody>
      </p:sp>
    </p:spTree>
    <p:extLst>
      <p:ext uri="{BB962C8B-B14F-4D97-AF65-F5344CB8AC3E}">
        <p14:creationId xmlns:p14="http://schemas.microsoft.com/office/powerpoint/2010/main" val="23030343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167">
              <a:defRPr sz="1300">
                <a:solidFill>
                  <a:schemeClr val="tx1"/>
                </a:solidFill>
                <a:latin typeface="Arial" charset="0"/>
              </a:defRPr>
            </a:lvl1pPr>
            <a:lvl2pPr marL="753976" indent="-290479" defTabSz="930167">
              <a:defRPr sz="1300">
                <a:solidFill>
                  <a:schemeClr val="tx1"/>
                </a:solidFill>
                <a:latin typeface="Arial" charset="0"/>
              </a:defRPr>
            </a:lvl2pPr>
            <a:lvl3pPr marL="1161916" indent="-231749" defTabSz="930167">
              <a:defRPr sz="1300">
                <a:solidFill>
                  <a:schemeClr val="tx1"/>
                </a:solidFill>
                <a:latin typeface="Arial" charset="0"/>
              </a:defRPr>
            </a:lvl3pPr>
            <a:lvl4pPr marL="1625412" indent="-231749" defTabSz="930167">
              <a:defRPr sz="1300">
                <a:solidFill>
                  <a:schemeClr val="tx1"/>
                </a:solidFill>
                <a:latin typeface="Arial" charset="0"/>
              </a:defRPr>
            </a:lvl4pPr>
            <a:lvl5pPr marL="2090497" indent="-231749" defTabSz="930167">
              <a:defRPr sz="1300">
                <a:solidFill>
                  <a:schemeClr val="tx1"/>
                </a:solidFill>
                <a:latin typeface="Arial" charset="0"/>
              </a:defRPr>
            </a:lvl5pPr>
            <a:lvl6pPr marL="2547645" indent="-231749" defTabSz="930167" eaLnBrk="0" fontAlgn="base" hangingPunct="0">
              <a:spcBef>
                <a:spcPct val="30000"/>
              </a:spcBef>
              <a:spcAft>
                <a:spcPct val="0"/>
              </a:spcAft>
              <a:defRPr sz="1300">
                <a:solidFill>
                  <a:schemeClr val="tx1"/>
                </a:solidFill>
                <a:latin typeface="Arial" charset="0"/>
              </a:defRPr>
            </a:lvl6pPr>
            <a:lvl7pPr marL="3004791" indent="-231749" defTabSz="930167" eaLnBrk="0" fontAlgn="base" hangingPunct="0">
              <a:spcBef>
                <a:spcPct val="30000"/>
              </a:spcBef>
              <a:spcAft>
                <a:spcPct val="0"/>
              </a:spcAft>
              <a:defRPr sz="1300">
                <a:solidFill>
                  <a:schemeClr val="tx1"/>
                </a:solidFill>
                <a:latin typeface="Arial" charset="0"/>
              </a:defRPr>
            </a:lvl7pPr>
            <a:lvl8pPr marL="3461938" indent="-231749" defTabSz="930167" eaLnBrk="0" fontAlgn="base" hangingPunct="0">
              <a:spcBef>
                <a:spcPct val="30000"/>
              </a:spcBef>
              <a:spcAft>
                <a:spcPct val="0"/>
              </a:spcAft>
              <a:defRPr sz="1300">
                <a:solidFill>
                  <a:schemeClr val="tx1"/>
                </a:solidFill>
                <a:latin typeface="Arial" charset="0"/>
              </a:defRPr>
            </a:lvl8pPr>
            <a:lvl9pPr marL="3919085" indent="-231749" defTabSz="930167" eaLnBrk="0" fontAlgn="base" hangingPunct="0">
              <a:spcBef>
                <a:spcPct val="30000"/>
              </a:spcBef>
              <a:spcAft>
                <a:spcPct val="0"/>
              </a:spcAft>
              <a:defRPr sz="1300">
                <a:solidFill>
                  <a:schemeClr val="tx1"/>
                </a:solidFill>
                <a:latin typeface="Arial" charset="0"/>
              </a:defRPr>
            </a:lvl9pPr>
          </a:lstStyle>
          <a:p>
            <a:fld id="{E17056AC-D87D-4E0B-B7AB-166B381A4EB7}" type="slidenum">
              <a:rPr lang="en-US" altLang="en-US" smtClean="0"/>
              <a:pPr/>
              <a:t>35</a:t>
            </a:fld>
            <a:endParaRPr lang="en-US" altLang="en-US"/>
          </a:p>
        </p:txBody>
      </p:sp>
      <p:sp>
        <p:nvSpPr>
          <p:cNvPr id="78851" name="Rectangle 2"/>
          <p:cNvSpPr>
            <a:spLocks noGrp="1" noRot="1" noChangeAspect="1" noChangeArrowheads="1" noTextEdit="1"/>
          </p:cNvSpPr>
          <p:nvPr>
            <p:ph type="sldImg"/>
          </p:nvPr>
        </p:nvSpPr>
        <p:spPr>
          <a:xfrm>
            <a:off x="406400" y="696913"/>
            <a:ext cx="6199188" cy="3487737"/>
          </a:xfrm>
          <a:ln/>
        </p:spPr>
      </p:sp>
      <p:sp>
        <p:nvSpPr>
          <p:cNvPr id="78852" name="Rectangle 3"/>
          <p:cNvSpPr>
            <a:spLocks noGrp="1" noChangeArrowheads="1"/>
          </p:cNvSpPr>
          <p:nvPr>
            <p:ph type="body" idx="1"/>
          </p:nvPr>
        </p:nvSpPr>
        <p:spPr>
          <a:xfrm>
            <a:off x="396240" y="4416427"/>
            <a:ext cx="6217921" cy="418464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a:t>Reminder: Parents or guardians of children and youths who are homeless must be informed of educational and related opportunities available</a:t>
            </a:r>
            <a:r>
              <a:rPr lang="en-US" altLang="en-US" baseline="0" dirty="0"/>
              <a:t> to their children and be provided with meaningful opportunities to participate!</a:t>
            </a:r>
            <a:endParaRPr lang="en-US" altLang="en-US" dirty="0"/>
          </a:p>
        </p:txBody>
      </p:sp>
    </p:spTree>
    <p:extLst>
      <p:ext uri="{BB962C8B-B14F-4D97-AF65-F5344CB8AC3E}">
        <p14:creationId xmlns:p14="http://schemas.microsoft.com/office/powerpoint/2010/main" val="5431569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33B4CC-2740-4492-A32B-39C95FF9AA63}" type="slidenum">
              <a:rPr lang="en-US" smtClean="0"/>
              <a:pPr/>
              <a:t>36</a:t>
            </a:fld>
            <a:endParaRPr lang="en-US"/>
          </a:p>
        </p:txBody>
      </p:sp>
    </p:spTree>
    <p:extLst>
      <p:ext uri="{BB962C8B-B14F-4D97-AF65-F5344CB8AC3E}">
        <p14:creationId xmlns:p14="http://schemas.microsoft.com/office/powerpoint/2010/main" val="24308868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additional to school enrollment, ESSA talks</a:t>
            </a:r>
            <a:r>
              <a:rPr lang="en-US" baseline="0" dirty="0"/>
              <a:t> about “removing barriers to enrollment AND Full participation in school.” That often brings up questions.</a:t>
            </a:r>
          </a:p>
          <a:p>
            <a:endParaRPr lang="en-US" dirty="0"/>
          </a:p>
          <a:p>
            <a:r>
              <a:rPr lang="en-US" b="0" dirty="0"/>
              <a:t>Does this mean</a:t>
            </a:r>
            <a:r>
              <a:rPr lang="en-US" b="0" baseline="0" dirty="0"/>
              <a:t> that students can enroll in a program even if there are no seats available? No.</a:t>
            </a:r>
          </a:p>
          <a:p>
            <a:endParaRPr lang="en-US" baseline="0" dirty="0"/>
          </a:p>
          <a:p>
            <a:r>
              <a:rPr lang="en-US" baseline="0" dirty="0"/>
              <a:t>Information from the US DOE’s Non-Regulatory Guidance: </a:t>
            </a:r>
          </a:p>
          <a:p>
            <a:r>
              <a:rPr lang="en-US" dirty="0"/>
              <a:t>I-6. What are an LEA’s responsibilities to ensure that homeless children and youths have access to special programs and other activities? LEAs must have procedures to ensure that homeless children and youths who meet the relevant eligibility criteria do not face barriers to accessing academic and extracurricular activities, including magnet school, summer school, career and technical education, advanced placement, online learning, 25 and charter school programs, if such programs are available at the State or local levels. (Section 722(g)(1)(F)(iii)). Additionally, outstanding fines or fees or absences must not present barriers to enrollment for homeless students. (See section 722(g)(1)(I)). LEAs should anticipate and accommodate the needs of McKinney-Vento-eligible students to enter charter schools, magnet schools, and other schools, programs, and activities despite missing application and enrollment deadlines due to a period of homelessness. In addition, LEAs should consider giving homeless children and youths priority if there is a waitlist for these schools, programs, and activities. Local liaisons must assist homeless children and youths with activities such as enrolling in school and accessing school services, including free meals through the U.S. Department of Agriculture’s (USDA’s) National School Lunch Program and School Breakfast Program. Tips on Ensuring Access to Extracurricular Activities Homelessness can create barriers to participation in extracurricular activities. Homeless students who change schools during the school year may not meet residency requirements related to sports or may enter school in the middle of the season. He or she may lack a birth certificate, proof of physical examinations, or other documents normally required prior to participation and may not be able to pay for equipment or fees. The McKinney-Vento Act provides legal rights and support to help ensure that students experiencing homelessness can participate fully in extracurricular school activities. To assist, SEAs and LEAs should: </a:t>
            </a:r>
          </a:p>
          <a:p>
            <a:r>
              <a:rPr lang="en-US" dirty="0"/>
              <a:t>• Build awareness about homelessness across districts. Local liaisons can talk to coaches, faculty advisors, and teachers about homelessness, the educational and other barriers homeless students face, and the importance of ensuring full school participation for students experiencing homelessness. </a:t>
            </a:r>
          </a:p>
          <a:p>
            <a:r>
              <a:rPr lang="en-US" dirty="0"/>
              <a:t>• Develop State or local policies that expedite full participation in extracurricular activities for homeless students.</a:t>
            </a:r>
          </a:p>
          <a:p>
            <a:r>
              <a:rPr lang="en-US" dirty="0"/>
              <a:t>• Form cooperative relationships with athletic associations to identify ways they can adjust policies to facilitate participation of homeless students in sports. </a:t>
            </a:r>
          </a:p>
          <a:p>
            <a:r>
              <a:rPr lang="en-US" dirty="0"/>
              <a:t>• Ensure that costs do not prevent students from participating in activities by waiving fees; using funds and strategies for homeless students comparable to those used to allow other low-income students to participate; paying for equipment and fees with school district funds or appropriate Federal funds, such as McKinney-Vento grant funds; seeking sponsorships from parent groups, civic organizations, and local businesses; using donations; or holding fundraisers. </a:t>
            </a:r>
          </a:p>
          <a:p>
            <a:r>
              <a:rPr lang="en-US" dirty="0"/>
              <a:t>• Employ strategies to obtain documents such as birth certificates. Since the McKinney-Vento Act mandates immediate enrollment, students must be allowed to participate fully in school activities while necessary documents are gathered. (See section 722(g)(3)(C)). </a:t>
            </a:r>
          </a:p>
          <a:p>
            <a:r>
              <a:rPr lang="en-US" dirty="0"/>
              <a:t>• Build relationships with local health care providers to help youths obtain required health insurance and examinations. School nurses may be able to assist with administering physical examinations and coordinating necessary health services. </a:t>
            </a:r>
          </a:p>
          <a:p>
            <a:r>
              <a:rPr lang="en-US" dirty="0"/>
              <a:t>• Contact colleagues and national partners in homeless education for help. Many local homeless education liaisons and State Coordinators for homeless education have worked 26 successfully to ensure that students experiencing homelessness can participate fully in extracurricular activities. They can provide strategies, creative thinking, sample forms, and other supports to their colleagues</a:t>
            </a:r>
          </a:p>
          <a:p>
            <a:endParaRPr lang="en-US" dirty="0"/>
          </a:p>
          <a:p>
            <a:r>
              <a:rPr lang="en-US" baseline="0" dirty="0"/>
              <a:t>USED Non-Regulatory Guidance also has examples of procedures related to credit accrual: Section O.</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933B4CC-2740-4492-A32B-39C95FF9AA63}" type="slidenum">
              <a:rPr lang="en-US" smtClean="0"/>
              <a:pPr/>
              <a:t>37</a:t>
            </a:fld>
            <a:endParaRPr lang="en-US"/>
          </a:p>
        </p:txBody>
      </p:sp>
    </p:spTree>
    <p:extLst>
      <p:ext uri="{BB962C8B-B14F-4D97-AF65-F5344CB8AC3E}">
        <p14:creationId xmlns:p14="http://schemas.microsoft.com/office/powerpoint/2010/main" val="8708682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33B4CC-2740-4492-A32B-39C95FF9AA63}" type="slidenum">
              <a:rPr lang="en-US" smtClean="0"/>
              <a:pPr/>
              <a:t>38</a:t>
            </a:fld>
            <a:endParaRPr lang="en-US"/>
          </a:p>
        </p:txBody>
      </p:sp>
    </p:spTree>
    <p:extLst>
      <p:ext uri="{BB962C8B-B14F-4D97-AF65-F5344CB8AC3E}">
        <p14:creationId xmlns:p14="http://schemas.microsoft.com/office/powerpoint/2010/main" val="14019308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solidFill>
              </a:rPr>
              <a:t>42 U.S.C. § 11432[g][3][G]; Non-Regulatory Guidance, Questions A-6, A-7, A-8</a:t>
            </a:r>
            <a:endParaRPr lang="en-US" sz="1200" b="1" dirty="0">
              <a:solidFill>
                <a:schemeClr val="bg2"/>
              </a:solidFill>
            </a:endParaRPr>
          </a:p>
          <a:p>
            <a:endParaRPr lang="en-US" dirty="0"/>
          </a:p>
          <a:p>
            <a:endParaRPr lang="en-US" dirty="0"/>
          </a:p>
          <a:p>
            <a:pPr marL="171450" indent="-171450">
              <a:buFont typeface="Arial" panose="020B0604020202020204" pitchFamily="34" charset="0"/>
              <a:buChar char="•"/>
            </a:pPr>
            <a:r>
              <a:rPr lang="en-US" dirty="0"/>
              <a:t>Treat information about a homeless child’s living situation (homeless</a:t>
            </a:r>
            <a:r>
              <a:rPr lang="en-US" baseline="0" dirty="0"/>
              <a:t> status, temporary address) as a student education record. This information cannot be considered directory information. </a:t>
            </a:r>
          </a:p>
          <a:p>
            <a:pPr marL="171450" indent="-171450">
              <a:buFont typeface="Arial" panose="020B0604020202020204" pitchFamily="34" charset="0"/>
              <a:buChar char="•"/>
            </a:pPr>
            <a:r>
              <a:rPr lang="en-US" baseline="0" dirty="0"/>
              <a:t>Note that this does not change a district’s obligation to forward records to a new school for purposes of enrollment.</a:t>
            </a:r>
          </a:p>
          <a:p>
            <a:pPr marL="171450" indent="-171450">
              <a:buFont typeface="Arial" panose="020B0604020202020204" pitchFamily="34" charset="0"/>
              <a:buChar char="•"/>
            </a:pPr>
            <a:r>
              <a:rPr lang="en-US" baseline="0" dirty="0"/>
              <a:t>This change will greatly impact how some districts verify the living situations of students who are homeless.</a:t>
            </a:r>
            <a:endParaRPr lang="en-US" sz="1200" baseline="0" dirty="0"/>
          </a:p>
          <a:p>
            <a:pPr marL="0" indent="0">
              <a:buFont typeface="Arial" panose="020B0604020202020204" pitchFamily="34" charset="0"/>
              <a:buNone/>
            </a:pPr>
            <a:endParaRPr lang="en-US" sz="1200" baseline="0" dirty="0"/>
          </a:p>
          <a:p>
            <a:pPr marL="0" indent="0">
              <a:buFont typeface="Arial" panose="020B0604020202020204" pitchFamily="34" charset="0"/>
              <a:buNone/>
            </a:pPr>
            <a:r>
              <a:rPr lang="en-US" sz="1200" baseline="0" dirty="0"/>
              <a:t>Below is an excerpt from federal guidance: http://www.nysteachs.org/media/INF_Fed_MVGuidance_Mar_2017.pdf </a:t>
            </a:r>
          </a:p>
          <a:p>
            <a:r>
              <a:rPr lang="en-US" sz="1200" baseline="0" dirty="0"/>
              <a:t>Federal Guidance (p 8-9)</a:t>
            </a:r>
          </a:p>
          <a:p>
            <a:r>
              <a:rPr lang="en-US" sz="1200" dirty="0"/>
              <a:t>A-6</a:t>
            </a:r>
            <a:r>
              <a:rPr lang="en-US" dirty="0"/>
              <a:t>. What are the responsibilities of LEAs regarding the privacy of information about a student’s homelessness? </a:t>
            </a:r>
          </a:p>
          <a:p>
            <a:r>
              <a:rPr lang="en-US" dirty="0"/>
              <a:t>Information about a student’s living situation that is maintained by the LEA is part of the student’s record, subject to the protections of the Family Educational Rights and Privacy Act (FERPA). FERPA protects the privacy of student education records. FERPA gives parents certain rights with respect to their children's education records. These rights transfer to the student when he or she reaches the age of 18 or attends a school beyond the high school level. Students to whom the rights have transferred are called "eligible students." Parents or eligible students have the right to inspect and review the student's education records maintained by the LEA. Parents or eligible students also have the right to seek to correct records that they believe to be inaccurate or misleading. FERPA also prohibits an LEA from disclosing personally identifiable information (PII) from students’ education records without the consent of a parent or eligible student, unless an exception to FERPA’s general consent rule applies. One such exception to FERPA’s general consent rule is for information that the LEA has designated as “directory information,” which is information that would not generally be considered harmful or an invasion of privacy if disclosed, such as a student’s name or photograph, under the conditions set 15 To find contact information for a regional OCR office, visit: https://wdcrobcolp01.ed.gov/CFAPPS/OCR/contactus.cfm. 8 forth in the FERPA regulations at 34 CFR § 99.37. Although an LEA or an educational institution may designate a student’s address as directory information under FERPA, under the McKinney-Vento Act, information regarding a student’s living situation is not considered directory information (section 722(g)(3)(G)). As a result, information about a student’s living situation must be provided the same protections as other non-directory, PII contained in student education records under FERPA. The early intervention and education records of infants and toddlers and children with disabilities also are protected by the confidentiality of information provisions in Parts B and C of the IDEA. (See 20 U.S.C. 1417(c) and 1442 and 34 CFR §§ 300.610 through 300.626 (Part B) and 34 CFR §§ 303.401 through 303.417 (Part C)). These IDEA regulations incorporate many of the protections of, and are consistent with, the FERPA statute and regulations, including the FERPA requirement to obtain prior written consent of the parent (or in the case of Part B, a student who has reached the age of majority under State law) and the FERPA exceptions to the prior written consent requirement. (See 34 CFR § 300.622 (Part B) and 34 CFR § 303.414 (Part C)). </a:t>
            </a:r>
          </a:p>
        </p:txBody>
      </p:sp>
      <p:sp>
        <p:nvSpPr>
          <p:cNvPr id="4" name="Slide Number Placeholder 3"/>
          <p:cNvSpPr>
            <a:spLocks noGrp="1"/>
          </p:cNvSpPr>
          <p:nvPr>
            <p:ph type="sldNum" sz="quarter" idx="10"/>
          </p:nvPr>
        </p:nvSpPr>
        <p:spPr/>
        <p:txBody>
          <a:bodyPr/>
          <a:lstStyle/>
          <a:p>
            <a:fld id="{7933B4CC-2740-4492-A32B-39C95FF9AA63}" type="slidenum">
              <a:rPr lang="en-US" smtClean="0"/>
              <a:pPr/>
              <a:t>39</a:t>
            </a:fld>
            <a:endParaRPr lang="en-US"/>
          </a:p>
        </p:txBody>
      </p:sp>
    </p:spTree>
    <p:extLst>
      <p:ext uri="{BB962C8B-B14F-4D97-AF65-F5344CB8AC3E}">
        <p14:creationId xmlns:p14="http://schemas.microsoft.com/office/powerpoint/2010/main" val="7693475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Memo on this topic:</a:t>
            </a:r>
            <a:r>
              <a:rPr lang="en-US" dirty="0"/>
              <a:t> Sept 2013, NYSED Homeless Guidance for Permanent Placements/McKinney-Vento Eligible Students and Tuition Reimbursement</a:t>
            </a:r>
            <a:r>
              <a:rPr lang="en-US" baseline="0" dirty="0"/>
              <a:t> </a:t>
            </a:r>
            <a:r>
              <a:rPr lang="en-US" b="1" dirty="0">
                <a:hlinkClick r:id="rId3"/>
              </a:rPr>
              <a:t>http://nysteachs.org/media/STACGuidance_Final_9-26-13.pdf</a:t>
            </a:r>
            <a:r>
              <a:rPr lang="en-US" b="1" dirty="0"/>
              <a:t>)</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F3415896-A7BE-4DD3-8FFF-10BC281A6050}" type="slidenum">
              <a:rPr lang="en-US" smtClean="0"/>
              <a:pPr>
                <a:defRPr/>
              </a:pPr>
              <a:t>40</a:t>
            </a:fld>
            <a:endParaRPr lang="en-US"/>
          </a:p>
        </p:txBody>
      </p:sp>
    </p:spTree>
    <p:extLst>
      <p:ext uri="{BB962C8B-B14F-4D97-AF65-F5344CB8AC3E}">
        <p14:creationId xmlns:p14="http://schemas.microsoft.com/office/powerpoint/2010/main" val="6445768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term "preschool" means a publicly funded prekindergarten program administered by the department or a local educational agency or a Head Start program administered by a local educational agency and/or services under the Individuals with Disabilities Education Act administered by a local educational agency.</a:t>
            </a:r>
          </a:p>
        </p:txBody>
      </p:sp>
      <p:sp>
        <p:nvSpPr>
          <p:cNvPr id="4" name="Slide Number Placeholder 3"/>
          <p:cNvSpPr>
            <a:spLocks noGrp="1"/>
          </p:cNvSpPr>
          <p:nvPr>
            <p:ph type="sldNum" sz="quarter" idx="10"/>
          </p:nvPr>
        </p:nvSpPr>
        <p:spPr/>
        <p:txBody>
          <a:bodyPr/>
          <a:lstStyle/>
          <a:p>
            <a:fld id="{7933B4CC-2740-4492-A32B-39C95FF9AA63}" type="slidenum">
              <a:rPr lang="en-US" smtClean="0"/>
              <a:pPr/>
              <a:t>42</a:t>
            </a:fld>
            <a:endParaRPr lang="en-US"/>
          </a:p>
        </p:txBody>
      </p:sp>
    </p:spTree>
    <p:extLst>
      <p:ext uri="{BB962C8B-B14F-4D97-AF65-F5344CB8AC3E}">
        <p14:creationId xmlns:p14="http://schemas.microsoft.com/office/powerpoint/2010/main" val="24713338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296" eaLnBrk="0" hangingPunct="0">
              <a:spcBef>
                <a:spcPct val="30000"/>
              </a:spcBef>
              <a:defRPr sz="1200">
                <a:solidFill>
                  <a:schemeClr val="tx1"/>
                </a:solidFill>
                <a:latin typeface="Arial" charset="0"/>
              </a:defRPr>
            </a:lvl1pPr>
            <a:lvl2pPr marL="742143" indent="-284616" defTabSz="927296" eaLnBrk="0" hangingPunct="0">
              <a:spcBef>
                <a:spcPct val="30000"/>
              </a:spcBef>
              <a:defRPr sz="1200">
                <a:solidFill>
                  <a:schemeClr val="tx1"/>
                </a:solidFill>
                <a:latin typeface="Arial" charset="0"/>
              </a:defRPr>
            </a:lvl2pPr>
            <a:lvl3pPr marL="1141523" indent="-227999" defTabSz="927296" eaLnBrk="0" hangingPunct="0">
              <a:spcBef>
                <a:spcPct val="30000"/>
              </a:spcBef>
              <a:defRPr sz="1200">
                <a:solidFill>
                  <a:schemeClr val="tx1"/>
                </a:solidFill>
                <a:latin typeface="Arial" charset="0"/>
              </a:defRPr>
            </a:lvl3pPr>
            <a:lvl4pPr marL="1599050" indent="-227999" defTabSz="927296" eaLnBrk="0" hangingPunct="0">
              <a:spcBef>
                <a:spcPct val="30000"/>
              </a:spcBef>
              <a:defRPr sz="1200">
                <a:solidFill>
                  <a:schemeClr val="tx1"/>
                </a:solidFill>
                <a:latin typeface="Arial" charset="0"/>
              </a:defRPr>
            </a:lvl4pPr>
            <a:lvl5pPr marL="2056577" indent="-227999" defTabSz="927296" eaLnBrk="0" hangingPunct="0">
              <a:spcBef>
                <a:spcPct val="30000"/>
              </a:spcBef>
              <a:defRPr sz="1200">
                <a:solidFill>
                  <a:schemeClr val="tx1"/>
                </a:solidFill>
                <a:latin typeface="Arial" charset="0"/>
              </a:defRPr>
            </a:lvl5pPr>
            <a:lvl6pPr marL="2497272" indent="-227999" defTabSz="927296" eaLnBrk="0" fontAlgn="base" hangingPunct="0">
              <a:spcBef>
                <a:spcPct val="30000"/>
              </a:spcBef>
              <a:spcAft>
                <a:spcPct val="0"/>
              </a:spcAft>
              <a:defRPr sz="1200">
                <a:solidFill>
                  <a:schemeClr val="tx1"/>
                </a:solidFill>
                <a:latin typeface="Arial" charset="0"/>
              </a:defRPr>
            </a:lvl6pPr>
            <a:lvl7pPr marL="2937967" indent="-227999" defTabSz="927296" eaLnBrk="0" fontAlgn="base" hangingPunct="0">
              <a:spcBef>
                <a:spcPct val="30000"/>
              </a:spcBef>
              <a:spcAft>
                <a:spcPct val="0"/>
              </a:spcAft>
              <a:defRPr sz="1200">
                <a:solidFill>
                  <a:schemeClr val="tx1"/>
                </a:solidFill>
                <a:latin typeface="Arial" charset="0"/>
              </a:defRPr>
            </a:lvl7pPr>
            <a:lvl8pPr marL="3378662" indent="-227999" defTabSz="927296" eaLnBrk="0" fontAlgn="base" hangingPunct="0">
              <a:spcBef>
                <a:spcPct val="30000"/>
              </a:spcBef>
              <a:spcAft>
                <a:spcPct val="0"/>
              </a:spcAft>
              <a:defRPr sz="1200">
                <a:solidFill>
                  <a:schemeClr val="tx1"/>
                </a:solidFill>
                <a:latin typeface="Arial" charset="0"/>
              </a:defRPr>
            </a:lvl8pPr>
            <a:lvl9pPr marL="3819357" indent="-227999" defTabSz="92729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7C92263-746A-43B9-B9DD-9A540B20A748}" type="slidenum">
              <a:rPr lang="en-US" altLang="en-US" smtClean="0"/>
              <a:pPr eaLnBrk="1" hangingPunct="1">
                <a:spcBef>
                  <a:spcPct val="0"/>
                </a:spcBef>
              </a:pPr>
              <a:t>43</a:t>
            </a:fld>
            <a:endParaRPr lang="en-US" altLang="en-US"/>
          </a:p>
        </p:txBody>
      </p:sp>
      <p:sp>
        <p:nvSpPr>
          <p:cNvPr id="71683" name="Rectangle 2"/>
          <p:cNvSpPr>
            <a:spLocks noGrp="1" noRot="1" noChangeAspect="1" noChangeArrowheads="1" noTextEdit="1"/>
          </p:cNvSpPr>
          <p:nvPr>
            <p:ph type="sldImg"/>
          </p:nvPr>
        </p:nvSpPr>
        <p:spPr>
          <a:xfrm>
            <a:off x="404813" y="696913"/>
            <a:ext cx="6203950" cy="3490912"/>
          </a:xfrm>
          <a:ln/>
        </p:spPr>
      </p:sp>
      <p:sp>
        <p:nvSpPr>
          <p:cNvPr id="716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mn-lt"/>
                <a:ea typeface="+mn-ea"/>
                <a:cs typeface="+mn-cs"/>
              </a:rPr>
              <a:t>Transportation Obligations of DSS and Districts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Under federal law, if a student who is homeless maintains enrollment in the school of origin, the school district must transport the student back to the school of origin.</a:t>
            </a:r>
          </a:p>
          <a:p>
            <a:pPr lvl="0"/>
            <a:r>
              <a:rPr lang="en-US" sz="1200" kern="1200" dirty="0">
                <a:solidFill>
                  <a:schemeClr val="tx1"/>
                </a:solidFill>
                <a:effectLst/>
                <a:latin typeface="+mn-lt"/>
                <a:ea typeface="+mn-ea"/>
                <a:cs typeface="+mn-cs"/>
              </a:rPr>
              <a:t>Under State law, the transportation is shifted to the local Department of Social Services if:</a:t>
            </a:r>
          </a:p>
          <a:p>
            <a:pPr lvl="1"/>
            <a:r>
              <a:rPr lang="en-US" sz="1200" kern="1200" dirty="0">
                <a:solidFill>
                  <a:schemeClr val="tx1"/>
                </a:solidFill>
                <a:effectLst/>
                <a:latin typeface="+mn-lt"/>
                <a:ea typeface="+mn-ea"/>
                <a:cs typeface="+mn-cs"/>
              </a:rPr>
              <a:t>DSS places the student in temporary/emergency housing outside of the school district where the student attends school AND</a:t>
            </a:r>
          </a:p>
          <a:p>
            <a:pPr lvl="1"/>
            <a:r>
              <a:rPr lang="en-US" sz="1200" kern="1200" dirty="0">
                <a:solidFill>
                  <a:schemeClr val="tx1"/>
                </a:solidFill>
                <a:effectLst/>
                <a:latin typeface="+mn-lt"/>
                <a:ea typeface="+mn-ea"/>
                <a:cs typeface="+mn-cs"/>
              </a:rPr>
              <a:t>The student is eligible for Emergency Assistance for Families (EAF)</a:t>
            </a:r>
          </a:p>
          <a:p>
            <a:pPr lvl="0"/>
            <a:r>
              <a:rPr lang="en-US" sz="1200" kern="1200" dirty="0">
                <a:solidFill>
                  <a:schemeClr val="tx1"/>
                </a:solidFill>
                <a:effectLst/>
                <a:latin typeface="+mn-lt"/>
                <a:ea typeface="+mn-ea"/>
                <a:cs typeface="+mn-cs"/>
              </a:rPr>
              <a:t>In most cases where a student is homeless, the school district is responsible for transportation (for example, school districts are responsible for transporting students in temporary doubled-up arrangements). DSS is only responsible if it places the student in temporary housing outside of the district and student is eligible for EAF. Process described below only applies to those families where DSS is responsible for transportation.</a:t>
            </a:r>
          </a:p>
          <a:p>
            <a:pPr eaLnBrk="1" hangingPunct="1">
              <a:spcBef>
                <a:spcPct val="0"/>
              </a:spcBef>
            </a:pPr>
            <a:endParaRPr lang="en-US" altLang="en-US" dirty="0"/>
          </a:p>
          <a:p>
            <a:r>
              <a:rPr lang="en-US" sz="1200" b="0" kern="1200" dirty="0">
                <a:solidFill>
                  <a:schemeClr val="tx1"/>
                </a:solidFill>
                <a:effectLst/>
                <a:latin typeface="+mn-lt"/>
                <a:ea typeface="+mn-ea"/>
                <a:cs typeface="+mn-cs"/>
              </a:rPr>
              <a:t>Where a local department of social services (DSS) is responsible for transportation (DSS placed the child in temporary housing outside of the designated district of attendance and the child is eligible for Emergency Assistance for Families), DSS’ obligation to transport extends to students in preschool and to students with transportation listed on their IEPs. </a:t>
            </a:r>
          </a:p>
          <a:p>
            <a:r>
              <a:rPr lang="en-US" sz="1200" b="0" kern="1200" dirty="0">
                <a:solidFill>
                  <a:schemeClr val="tx1"/>
                </a:solidFill>
                <a:effectLst/>
                <a:latin typeface="+mn-lt"/>
                <a:ea typeface="+mn-ea"/>
                <a:cs typeface="+mn-cs"/>
              </a:rPr>
              <a:t>Where a DSS requests that the school district transport a student for whom DSS is responsible, the school district will provide the transportation and DSS will reimburse the school district. </a:t>
            </a:r>
            <a:r>
              <a:rPr lang="en-US" sz="1200" b="0" kern="1200" baseline="0" dirty="0">
                <a:solidFill>
                  <a:schemeClr val="tx1"/>
                </a:solidFill>
                <a:effectLst/>
                <a:latin typeface="+mn-lt"/>
                <a:ea typeface="+mn-ea"/>
                <a:cs typeface="+mn-cs"/>
              </a:rPr>
              <a:t> </a:t>
            </a:r>
          </a:p>
        </p:txBody>
      </p:sp>
    </p:spTree>
    <p:extLst>
      <p:ext uri="{BB962C8B-B14F-4D97-AF65-F5344CB8AC3E}">
        <p14:creationId xmlns:p14="http://schemas.microsoft.com/office/powerpoint/2010/main" val="2999293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TRUE</a:t>
            </a:r>
            <a:r>
              <a:rPr lang="en-US"/>
              <a:t>. </a:t>
            </a:r>
            <a:endParaRPr lang="en-US" dirty="0"/>
          </a:p>
        </p:txBody>
      </p:sp>
      <p:sp>
        <p:nvSpPr>
          <p:cNvPr id="4" name="Slide Number Placeholder 3"/>
          <p:cNvSpPr>
            <a:spLocks noGrp="1"/>
          </p:cNvSpPr>
          <p:nvPr>
            <p:ph type="sldNum" sz="quarter" idx="10"/>
          </p:nvPr>
        </p:nvSpPr>
        <p:spPr/>
        <p:txBody>
          <a:bodyPr/>
          <a:lstStyle/>
          <a:p>
            <a:fld id="{7933B4CC-2740-4492-A32B-39C95FF9AA63}" type="slidenum">
              <a:rPr lang="en-US" smtClean="0"/>
              <a:pPr/>
              <a:t>44</a:t>
            </a:fld>
            <a:endParaRPr lang="en-US"/>
          </a:p>
        </p:txBody>
      </p:sp>
    </p:spTree>
    <p:extLst>
      <p:ext uri="{BB962C8B-B14F-4D97-AF65-F5344CB8AC3E}">
        <p14:creationId xmlns:p14="http://schemas.microsoft.com/office/powerpoint/2010/main" val="4088214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Vote on additional topics when you get to</a:t>
            </a:r>
            <a:r>
              <a:rPr lang="en-US" baseline="0" dirty="0"/>
              <a:t> that part of presentation</a:t>
            </a:r>
            <a:endParaRPr lang="en-US" dirty="0"/>
          </a:p>
        </p:txBody>
      </p:sp>
      <p:sp>
        <p:nvSpPr>
          <p:cNvPr id="4" name="Slide Number Placeholder 3"/>
          <p:cNvSpPr>
            <a:spLocks noGrp="1"/>
          </p:cNvSpPr>
          <p:nvPr>
            <p:ph type="sldNum" sz="quarter" idx="10"/>
          </p:nvPr>
        </p:nvSpPr>
        <p:spPr/>
        <p:txBody>
          <a:bodyPr/>
          <a:lstStyle/>
          <a:p>
            <a:fld id="{7933B4CC-2740-4492-A32B-39C95FF9AA63}" type="slidenum">
              <a:rPr lang="en-US" smtClean="0"/>
              <a:pPr/>
              <a:t>4</a:t>
            </a:fld>
            <a:endParaRPr lang="en-US"/>
          </a:p>
        </p:txBody>
      </p:sp>
    </p:spTree>
    <p:extLst>
      <p:ext uri="{BB962C8B-B14F-4D97-AF65-F5344CB8AC3E}">
        <p14:creationId xmlns:p14="http://schemas.microsoft.com/office/powerpoint/2010/main" val="29589255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DSS is responsible</a:t>
            </a:r>
            <a:r>
              <a:rPr lang="en-US" baseline="0" dirty="0"/>
              <a:t> where:</a:t>
            </a:r>
            <a:endParaRPr lang="en-US" dirty="0"/>
          </a:p>
          <a:p>
            <a:r>
              <a:rPr lang="en-US" dirty="0"/>
              <a:t>• The local department of social services places a student in temporary housing located outside of the school district where the student is enrolled, and </a:t>
            </a:r>
          </a:p>
          <a:p>
            <a:r>
              <a:rPr lang="en-US" dirty="0"/>
              <a:t>• The student is eligible for Emergency Assistance for Families.</a:t>
            </a:r>
          </a:p>
          <a:p>
            <a:r>
              <a:rPr lang="en-US" dirty="0"/>
              <a:t>This provision remains unchanged. </a:t>
            </a:r>
          </a:p>
          <a:p>
            <a:endParaRPr lang="en-US" dirty="0"/>
          </a:p>
          <a:p>
            <a:r>
              <a:rPr lang="en-US" dirty="0"/>
              <a:t>The amendments to Education Law clarify that the local department of social services is responsible for transporting students with individualized education programs (IEPs) if the two above conditions are met, and expands the obligation of local departments of social services to transport children who attend preschool if the two above conditions are met.34</a:t>
            </a:r>
          </a:p>
          <a:p>
            <a:endParaRPr lang="en-US" dirty="0"/>
          </a:p>
          <a:p>
            <a:pPr marL="171450" indent="-171450">
              <a:buFont typeface="Arial" panose="020B0604020202020204" pitchFamily="34" charset="0"/>
              <a:buChar char="•"/>
            </a:pPr>
            <a:r>
              <a:rPr lang="en-US" dirty="0"/>
              <a:t>The amendments to Education Law §3209(4) also state that where a local department of social services is responsible for arranging for transportation and it requests that the school district provide the transportation, the designated school district must provide or arrange for the transportation and the local department of social services must fully and promptly reimburse the designated school district for the cost as determined by the school district.</a:t>
            </a:r>
          </a:p>
          <a:p>
            <a:pPr marL="171450" indent="-171450">
              <a:buFont typeface="Arial" panose="020B0604020202020204" pitchFamily="34" charset="0"/>
              <a:buChar char="•"/>
            </a:pPr>
            <a:r>
              <a:rPr lang="en-US" dirty="0"/>
              <a:t> In such circumstances, the school district must designate the student as a non-allowable pupil for purposes of transportation aid pursuant to Education Law 3602(7). For a sample transportation protocol for school districts and local departments of social services, see: http://nysteachs.org/media/Sample%20Transportation%20Protocol.docx. </a:t>
            </a:r>
          </a:p>
        </p:txBody>
      </p:sp>
      <p:sp>
        <p:nvSpPr>
          <p:cNvPr id="4" name="Slide Number Placeholder 3"/>
          <p:cNvSpPr>
            <a:spLocks noGrp="1"/>
          </p:cNvSpPr>
          <p:nvPr>
            <p:ph type="sldNum" sz="quarter" idx="10"/>
          </p:nvPr>
        </p:nvSpPr>
        <p:spPr/>
        <p:txBody>
          <a:bodyPr/>
          <a:lstStyle/>
          <a:p>
            <a:fld id="{7933B4CC-2740-4492-A32B-39C95FF9AA63}" type="slidenum">
              <a:rPr lang="en-US" smtClean="0"/>
              <a:pPr/>
              <a:t>45</a:t>
            </a:fld>
            <a:endParaRPr lang="en-US"/>
          </a:p>
        </p:txBody>
      </p:sp>
    </p:spTree>
    <p:extLst>
      <p:ext uri="{BB962C8B-B14F-4D97-AF65-F5344CB8AC3E}">
        <p14:creationId xmlns:p14="http://schemas.microsoft.com/office/powerpoint/2010/main" val="35027878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p>
        </p:txBody>
      </p:sp>
      <p:sp>
        <p:nvSpPr>
          <p:cNvPr id="8909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8302">
              <a:defRPr sz="1200">
                <a:solidFill>
                  <a:schemeClr val="tx1"/>
                </a:solidFill>
                <a:latin typeface="Arial" charset="0"/>
              </a:defRPr>
            </a:lvl1pPr>
            <a:lvl2pPr marL="739839" indent="-285033" defTabSz="928302">
              <a:defRPr sz="1200">
                <a:solidFill>
                  <a:schemeClr val="tx1"/>
                </a:solidFill>
                <a:latin typeface="Arial" charset="0"/>
              </a:defRPr>
            </a:lvl2pPr>
            <a:lvl3pPr marL="1140130" indent="-227403" defTabSz="928302">
              <a:defRPr sz="1200">
                <a:solidFill>
                  <a:schemeClr val="tx1"/>
                </a:solidFill>
                <a:latin typeface="Arial" charset="0"/>
              </a:defRPr>
            </a:lvl3pPr>
            <a:lvl4pPr marL="1594935" indent="-227403" defTabSz="928302">
              <a:defRPr sz="1200">
                <a:solidFill>
                  <a:schemeClr val="tx1"/>
                </a:solidFill>
                <a:latin typeface="Arial" charset="0"/>
              </a:defRPr>
            </a:lvl4pPr>
            <a:lvl5pPr marL="2051299" indent="-227403" defTabSz="928302">
              <a:defRPr sz="1200">
                <a:solidFill>
                  <a:schemeClr val="tx1"/>
                </a:solidFill>
                <a:latin typeface="Arial" charset="0"/>
              </a:defRPr>
            </a:lvl5pPr>
            <a:lvl6pPr marL="2499876" indent="-227403" defTabSz="928302" eaLnBrk="0" fontAlgn="base" hangingPunct="0">
              <a:spcBef>
                <a:spcPct val="30000"/>
              </a:spcBef>
              <a:spcAft>
                <a:spcPct val="0"/>
              </a:spcAft>
              <a:defRPr sz="1200">
                <a:solidFill>
                  <a:schemeClr val="tx1"/>
                </a:solidFill>
                <a:latin typeface="Arial" charset="0"/>
              </a:defRPr>
            </a:lvl6pPr>
            <a:lvl7pPr marL="2948451" indent="-227403" defTabSz="928302" eaLnBrk="0" fontAlgn="base" hangingPunct="0">
              <a:spcBef>
                <a:spcPct val="30000"/>
              </a:spcBef>
              <a:spcAft>
                <a:spcPct val="0"/>
              </a:spcAft>
              <a:defRPr sz="1200">
                <a:solidFill>
                  <a:schemeClr val="tx1"/>
                </a:solidFill>
                <a:latin typeface="Arial" charset="0"/>
              </a:defRPr>
            </a:lvl7pPr>
            <a:lvl8pPr marL="3397027" indent="-227403" defTabSz="928302" eaLnBrk="0" fontAlgn="base" hangingPunct="0">
              <a:spcBef>
                <a:spcPct val="30000"/>
              </a:spcBef>
              <a:spcAft>
                <a:spcPct val="0"/>
              </a:spcAft>
              <a:defRPr sz="1200">
                <a:solidFill>
                  <a:schemeClr val="tx1"/>
                </a:solidFill>
                <a:latin typeface="Arial" charset="0"/>
              </a:defRPr>
            </a:lvl8pPr>
            <a:lvl9pPr marL="3845603" indent="-227403" defTabSz="928302" eaLnBrk="0" fontAlgn="base" hangingPunct="0">
              <a:spcBef>
                <a:spcPct val="30000"/>
              </a:spcBef>
              <a:spcAft>
                <a:spcPct val="0"/>
              </a:spcAft>
              <a:defRPr sz="1200">
                <a:solidFill>
                  <a:schemeClr val="tx1"/>
                </a:solidFill>
                <a:latin typeface="Arial" charset="0"/>
              </a:defRPr>
            </a:lvl9pPr>
          </a:lstStyle>
          <a:p>
            <a:fld id="{F3B479AB-B8BE-433B-B75E-93E098E76ED8}" type="slidenum">
              <a:rPr lang="en-US" altLang="en-US" smtClean="0"/>
              <a:pPr/>
              <a:t>46</a:t>
            </a:fld>
            <a:endParaRPr lang="en-US" altLang="en-US"/>
          </a:p>
        </p:txBody>
      </p:sp>
    </p:spTree>
    <p:extLst>
      <p:ext uri="{BB962C8B-B14F-4D97-AF65-F5344CB8AC3E}">
        <p14:creationId xmlns:p14="http://schemas.microsoft.com/office/powerpoint/2010/main" val="27458703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33B4CC-2740-4492-A32B-39C95FF9AA63}" type="slidenum">
              <a:rPr lang="en-US" smtClean="0"/>
              <a:pPr/>
              <a:t>47</a:t>
            </a:fld>
            <a:endParaRPr lang="en-US"/>
          </a:p>
        </p:txBody>
      </p:sp>
    </p:spTree>
    <p:extLst>
      <p:ext uri="{BB962C8B-B14F-4D97-AF65-F5344CB8AC3E}">
        <p14:creationId xmlns:p14="http://schemas.microsoft.com/office/powerpoint/2010/main" val="33290051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marL="342900" lvl="1" indent="-342900">
              <a:buFont typeface="Arial" panose="020B0604020202020204" pitchFamily="34" charset="0"/>
              <a:buChar char="•"/>
              <a:defRPr/>
            </a:pPr>
            <a:r>
              <a:rPr lang="en-US" sz="1400" dirty="0">
                <a:cs typeface="Times New Roman" pitchFamily="18" charset="0"/>
              </a:rPr>
              <a:t>Meet and </a:t>
            </a:r>
            <a:r>
              <a:rPr lang="en-US" sz="1400" b="1" dirty="0">
                <a:cs typeface="Times New Roman" pitchFamily="18" charset="0"/>
              </a:rPr>
              <a:t>collaborate</a:t>
            </a:r>
            <a:r>
              <a:rPr lang="en-US" sz="1400" dirty="0">
                <a:cs typeface="Times New Roman" pitchFamily="18" charset="0"/>
              </a:rPr>
              <a:t> with local McKinney-Vento Liaisons and transportation directors. </a:t>
            </a:r>
          </a:p>
          <a:p>
            <a:pPr marL="342900" lvl="1" indent="-342900">
              <a:buFont typeface="Arial" panose="020B0604020202020204" pitchFamily="34" charset="0"/>
              <a:buChar char="•"/>
              <a:defRPr/>
            </a:pPr>
            <a:r>
              <a:rPr lang="en-US" sz="1400" b="1" dirty="0">
                <a:cs typeface="Times New Roman" pitchFamily="18" charset="0"/>
              </a:rPr>
              <a:t>Use technology </a:t>
            </a:r>
            <a:r>
              <a:rPr lang="en-US" sz="1400" dirty="0">
                <a:cs typeface="Times New Roman" pitchFamily="18" charset="0"/>
              </a:rPr>
              <a:t>to streamline processes of requesting transportation and finding bus routes.</a:t>
            </a:r>
          </a:p>
          <a:p>
            <a:pPr marL="342900" lvl="1" indent="-342900">
              <a:buFont typeface="Arial" panose="020B0604020202020204" pitchFamily="34" charset="0"/>
              <a:buChar char="•"/>
              <a:defRPr/>
            </a:pPr>
            <a:r>
              <a:rPr lang="en-US" sz="1400" dirty="0">
                <a:cs typeface="Times New Roman" pitchFamily="18" charset="0"/>
              </a:rPr>
              <a:t>Develop shared </a:t>
            </a:r>
            <a:r>
              <a:rPr lang="en-US" sz="1400" b="1" dirty="0">
                <a:cs typeface="Times New Roman" pitchFamily="18" charset="0"/>
              </a:rPr>
              <a:t>forms</a:t>
            </a:r>
            <a:endParaRPr lang="en-US" sz="1400" dirty="0">
              <a:cs typeface="Times New Roman" pitchFamily="18" charset="0"/>
            </a:endParaRPr>
          </a:p>
          <a:p>
            <a:pPr marL="342900" lvl="1" indent="-342900">
              <a:buFont typeface="Arial" panose="020B0604020202020204" pitchFamily="34" charset="0"/>
              <a:buChar char="•"/>
              <a:defRPr/>
            </a:pPr>
            <a:r>
              <a:rPr lang="en-US" sz="1400" dirty="0">
                <a:cs typeface="Times New Roman" pitchFamily="18" charset="0"/>
              </a:rPr>
              <a:t>Explore </a:t>
            </a:r>
            <a:r>
              <a:rPr lang="en-US" sz="1400" b="1" dirty="0">
                <a:cs typeface="Times New Roman" pitchFamily="18" charset="0"/>
              </a:rPr>
              <a:t>flexible bus routes </a:t>
            </a:r>
            <a:r>
              <a:rPr lang="en-US" sz="1400" dirty="0">
                <a:cs typeface="Times New Roman" pitchFamily="18" charset="0"/>
              </a:rPr>
              <a:t>that can be implemented easily, based on known temporary housing locations. </a:t>
            </a:r>
          </a:p>
          <a:p>
            <a:pPr marL="342900" lvl="1" indent="-342900">
              <a:buFont typeface="Arial" panose="020B0604020202020204" pitchFamily="34" charset="0"/>
              <a:buChar char="•"/>
              <a:defRPr/>
            </a:pPr>
            <a:r>
              <a:rPr lang="en-US" sz="1400" dirty="0">
                <a:cs typeface="Times New Roman" pitchFamily="18" charset="0"/>
              </a:rPr>
              <a:t>Be aware that students/families in temporary housing move frequently and that transportation plans must be adjusted accordingly. Encourage </a:t>
            </a:r>
            <a:r>
              <a:rPr lang="en-US" sz="1400" b="1" dirty="0">
                <a:cs typeface="Times New Roman" pitchFamily="18" charset="0"/>
              </a:rPr>
              <a:t>communication</a:t>
            </a:r>
            <a:r>
              <a:rPr lang="en-US" sz="1400" dirty="0">
                <a:cs typeface="Times New Roman" pitchFamily="18" charset="0"/>
              </a:rPr>
              <a:t> between families and schools. </a:t>
            </a:r>
            <a:r>
              <a:rPr lang="en-US" sz="1400" i="1" dirty="0">
                <a:cs typeface="Times New Roman" pitchFamily="18" charset="0"/>
              </a:rPr>
              <a:t>Use trauma-sensitive approaches to working with families and students.</a:t>
            </a:r>
            <a:endParaRPr lang="en-US" sz="1400" dirty="0">
              <a:cs typeface="Times New Roman" pitchFamily="18" charset="0"/>
            </a:endParaRPr>
          </a:p>
          <a:p>
            <a:pPr marL="342900" lvl="1" indent="-342900">
              <a:buFont typeface="Arial" panose="020B0604020202020204" pitchFamily="34" charset="0"/>
              <a:buChar char="•"/>
              <a:defRPr/>
            </a:pPr>
            <a:r>
              <a:rPr lang="en-US" sz="1400" dirty="0">
                <a:cs typeface="Times New Roman" pitchFamily="18" charset="0"/>
              </a:rPr>
              <a:t>Identify a transportation staff member who will serve as the </a:t>
            </a:r>
            <a:r>
              <a:rPr lang="en-US" sz="1400" b="1" dirty="0">
                <a:cs typeface="Times New Roman" pitchFamily="18" charset="0"/>
              </a:rPr>
              <a:t>point person </a:t>
            </a:r>
            <a:r>
              <a:rPr lang="en-US" sz="1400" dirty="0">
                <a:cs typeface="Times New Roman" pitchFamily="18" charset="0"/>
              </a:rPr>
              <a:t>to arrange transportation for students in temporary housing and will communicate with the liaison about any changes in students’ housing arrangements. </a:t>
            </a:r>
          </a:p>
          <a:p>
            <a:pPr marL="342900" lvl="1" indent="-342900">
              <a:buFont typeface="Arial" panose="020B0604020202020204" pitchFamily="34" charset="0"/>
              <a:buChar char="•"/>
              <a:defRPr/>
            </a:pPr>
            <a:r>
              <a:rPr lang="en-US" sz="1400" b="1" dirty="0">
                <a:cs typeface="Times New Roman" pitchFamily="18" charset="0"/>
              </a:rPr>
              <a:t>Train bus drivers and dispatchers </a:t>
            </a:r>
            <a:r>
              <a:rPr lang="en-US" sz="1400" dirty="0">
                <a:cs typeface="Times New Roman" pitchFamily="18" charset="0"/>
              </a:rPr>
              <a:t>on the rights and needs of students in temporary housing, as well as on the need for sensitivity and confidentiality. </a:t>
            </a:r>
            <a:r>
              <a:rPr lang="en-US" sz="1400" i="1" dirty="0">
                <a:cs typeface="Times New Roman" pitchFamily="18" charset="0"/>
              </a:rPr>
              <a:t>See NYS-TEACHS tip sheet for Pupil Transportation Directors.</a:t>
            </a:r>
            <a:endParaRPr lang="en-US" sz="1400" dirty="0">
              <a:cs typeface="Times New Roman" pitchFamily="18" charset="0"/>
            </a:endParaRPr>
          </a:p>
          <a:p>
            <a:pPr marL="342900" lvl="1" indent="-342900">
              <a:buFont typeface="Arial" panose="020B0604020202020204" pitchFamily="34" charset="0"/>
              <a:buChar char="•"/>
              <a:defRPr/>
            </a:pPr>
            <a:r>
              <a:rPr lang="en-US" sz="1400" dirty="0">
                <a:cs typeface="Times New Roman" pitchFamily="18" charset="0"/>
              </a:rPr>
              <a:t>Be mindful of State and local policies for </a:t>
            </a:r>
            <a:r>
              <a:rPr lang="en-US" sz="1400" b="1" dirty="0">
                <a:cs typeface="Times New Roman" pitchFamily="18" charset="0"/>
              </a:rPr>
              <a:t>pupil transportation safety</a:t>
            </a:r>
            <a:r>
              <a:rPr lang="en-US" sz="1400" dirty="0">
                <a:cs typeface="Times New Roman" pitchFamily="18" charset="0"/>
              </a:rPr>
              <a:t>. The McKinney-Vento Act does not override safety policies.</a:t>
            </a:r>
          </a:p>
          <a:p>
            <a:pPr marL="342900" lvl="1" indent="-342900">
              <a:buFont typeface="Arial" panose="020B0604020202020204" pitchFamily="34" charset="0"/>
              <a:buChar char="•"/>
              <a:defRPr/>
            </a:pPr>
            <a:r>
              <a:rPr lang="en-US" sz="1400" dirty="0">
                <a:cs typeface="Times New Roman" pitchFamily="18" charset="0"/>
              </a:rPr>
              <a:t>If using public transportation, offer support if possible so that </a:t>
            </a:r>
            <a:r>
              <a:rPr lang="en-US" sz="1400" b="1" dirty="0">
                <a:cs typeface="Times New Roman" pitchFamily="18" charset="0"/>
              </a:rPr>
              <a:t>parents may accompany young children </a:t>
            </a:r>
            <a:r>
              <a:rPr lang="en-US" sz="1400" dirty="0">
                <a:cs typeface="Times New Roman" pitchFamily="18" charset="0"/>
              </a:rPr>
              <a:t>to and from school.</a:t>
            </a:r>
          </a:p>
          <a:p>
            <a:pPr marL="342900" lvl="1" indent="-342900">
              <a:buFont typeface="Arial" panose="020B0604020202020204" pitchFamily="34" charset="0"/>
              <a:buChar char="•"/>
              <a:defRPr/>
            </a:pPr>
            <a:r>
              <a:rPr lang="en-US" sz="1400" dirty="0">
                <a:cs typeface="Times New Roman" pitchFamily="18" charset="0"/>
              </a:rPr>
              <a:t>Develop a system of providing </a:t>
            </a:r>
            <a:r>
              <a:rPr lang="en-US" sz="1400" b="1" dirty="0">
                <a:cs typeface="Times New Roman" pitchFamily="18" charset="0"/>
              </a:rPr>
              <a:t>gas vouchers, cards, or reimbursements </a:t>
            </a:r>
            <a:r>
              <a:rPr lang="en-US" sz="1400" dirty="0">
                <a:cs typeface="Times New Roman" pitchFamily="18" charset="0"/>
              </a:rPr>
              <a:t>to parents or youths who are able and willing to drive to school.</a:t>
            </a:r>
          </a:p>
          <a:p>
            <a:pPr>
              <a:defRPr/>
            </a:pPr>
            <a:endParaRPr lang="en-US" dirty="0"/>
          </a:p>
        </p:txBody>
      </p:sp>
      <p:sp>
        <p:nvSpPr>
          <p:cNvPr id="7782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8827" eaLnBrk="0" hangingPunct="0">
              <a:spcBef>
                <a:spcPct val="30000"/>
              </a:spcBef>
              <a:defRPr sz="1200">
                <a:solidFill>
                  <a:schemeClr val="tx1"/>
                </a:solidFill>
                <a:latin typeface="Arial" charset="0"/>
              </a:defRPr>
            </a:lvl1pPr>
            <a:lvl2pPr marL="742143" indent="-284616" defTabSz="928827" eaLnBrk="0" hangingPunct="0">
              <a:spcBef>
                <a:spcPct val="30000"/>
              </a:spcBef>
              <a:defRPr sz="1200">
                <a:solidFill>
                  <a:schemeClr val="tx1"/>
                </a:solidFill>
                <a:latin typeface="Arial" charset="0"/>
              </a:defRPr>
            </a:lvl2pPr>
            <a:lvl3pPr marL="1141523" indent="-227999" defTabSz="928827" eaLnBrk="0" hangingPunct="0">
              <a:spcBef>
                <a:spcPct val="30000"/>
              </a:spcBef>
              <a:defRPr sz="1200">
                <a:solidFill>
                  <a:schemeClr val="tx1"/>
                </a:solidFill>
                <a:latin typeface="Arial" charset="0"/>
              </a:defRPr>
            </a:lvl3pPr>
            <a:lvl4pPr marL="1599050" indent="-227999" defTabSz="928827" eaLnBrk="0" hangingPunct="0">
              <a:spcBef>
                <a:spcPct val="30000"/>
              </a:spcBef>
              <a:defRPr sz="1200">
                <a:solidFill>
                  <a:schemeClr val="tx1"/>
                </a:solidFill>
                <a:latin typeface="Arial" charset="0"/>
              </a:defRPr>
            </a:lvl4pPr>
            <a:lvl5pPr marL="2056577" indent="-227999" defTabSz="928827" eaLnBrk="0" hangingPunct="0">
              <a:spcBef>
                <a:spcPct val="30000"/>
              </a:spcBef>
              <a:defRPr sz="1200">
                <a:solidFill>
                  <a:schemeClr val="tx1"/>
                </a:solidFill>
                <a:latin typeface="Arial" charset="0"/>
              </a:defRPr>
            </a:lvl5pPr>
            <a:lvl6pPr marL="2497272" indent="-227999" defTabSz="928827" eaLnBrk="0" fontAlgn="base" hangingPunct="0">
              <a:spcBef>
                <a:spcPct val="30000"/>
              </a:spcBef>
              <a:spcAft>
                <a:spcPct val="0"/>
              </a:spcAft>
              <a:defRPr sz="1200">
                <a:solidFill>
                  <a:schemeClr val="tx1"/>
                </a:solidFill>
                <a:latin typeface="Arial" charset="0"/>
              </a:defRPr>
            </a:lvl6pPr>
            <a:lvl7pPr marL="2937967" indent="-227999" defTabSz="928827" eaLnBrk="0" fontAlgn="base" hangingPunct="0">
              <a:spcBef>
                <a:spcPct val="30000"/>
              </a:spcBef>
              <a:spcAft>
                <a:spcPct val="0"/>
              </a:spcAft>
              <a:defRPr sz="1200">
                <a:solidFill>
                  <a:schemeClr val="tx1"/>
                </a:solidFill>
                <a:latin typeface="Arial" charset="0"/>
              </a:defRPr>
            </a:lvl7pPr>
            <a:lvl8pPr marL="3378662" indent="-227999" defTabSz="928827" eaLnBrk="0" fontAlgn="base" hangingPunct="0">
              <a:spcBef>
                <a:spcPct val="30000"/>
              </a:spcBef>
              <a:spcAft>
                <a:spcPct val="0"/>
              </a:spcAft>
              <a:defRPr sz="1200">
                <a:solidFill>
                  <a:schemeClr val="tx1"/>
                </a:solidFill>
                <a:latin typeface="Arial" charset="0"/>
              </a:defRPr>
            </a:lvl8pPr>
            <a:lvl9pPr marL="3819357" indent="-227999" defTabSz="92882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7D10F7A-0BB2-4C1A-B5E3-8E8F2124B697}" type="slidenum">
              <a:rPr lang="en-US" altLang="en-US" smtClean="0"/>
              <a:pPr eaLnBrk="1" hangingPunct="1">
                <a:spcBef>
                  <a:spcPct val="0"/>
                </a:spcBef>
              </a:pPr>
              <a:t>48</a:t>
            </a:fld>
            <a:endParaRPr lang="en-US" altLang="en-US"/>
          </a:p>
        </p:txBody>
      </p:sp>
    </p:spTree>
    <p:extLst>
      <p:ext uri="{BB962C8B-B14F-4D97-AF65-F5344CB8AC3E}">
        <p14:creationId xmlns:p14="http://schemas.microsoft.com/office/powerpoint/2010/main" val="22096082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Children</a:t>
            </a:r>
            <a:r>
              <a:rPr lang="en-US" sz="1200" kern="1200" baseline="0" dirty="0">
                <a:solidFill>
                  <a:schemeClr val="tx1"/>
                </a:solidFill>
                <a:effectLst/>
                <a:latin typeface="+mn-lt"/>
                <a:ea typeface="+mn-ea"/>
                <a:cs typeface="+mn-cs"/>
              </a:rPr>
              <a:t> are entitled to transportation to preschool if it’s a school of origin</a:t>
            </a:r>
          </a:p>
          <a:p>
            <a:endParaRPr lang="en-US"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dirty="0"/>
              <a:t>State law defines preschool as publicly-funded pre-kindergarten programs administered by the Department or a local educational agency (LEA),Head Start programs administered by an LEA, and/or preschool services under the Individuals with Disabilities Education Act (IDEA) (for example, a program recommended by a committee on preschool special education). </a:t>
            </a:r>
          </a:p>
          <a:p>
            <a:pPr marL="171450" indent="-171450">
              <a:buFont typeface="Arial" panose="020B0604020202020204" pitchFamily="34" charset="0"/>
              <a:buChar char="•"/>
            </a:pPr>
            <a:r>
              <a:rPr lang="en-US" dirty="0"/>
              <a:t>Where a child who is homeless attends a preschool and that preschool is a school of origin, that child is entitled to continued enrollment and transportation to that preschool. For example, if a child was attending a pre-k program in District A, has become homeless, and is temporarily living in District B, that child is entitled to continued enrollment in and transportation to the pre-k program consistent with the best interests of the child, even if transportation is not available to permanently housed children who attend the same program.</a:t>
            </a:r>
          </a:p>
          <a:p>
            <a:pPr marL="171450" indent="-171450">
              <a:buFont typeface="Arial" panose="020B0604020202020204" pitchFamily="34" charset="0"/>
              <a:buChar char="•"/>
            </a:pPr>
            <a:r>
              <a:rPr lang="en-US" dirty="0"/>
              <a:t>If a district does not offer a pre-kindergarten program, it is neither obligated to pay for a child who is homeless to attend a pre-kindergarten program in another district nor to open a pre-kindergarten classroom to serve that child. In such circumstances, McKinney-Vento liaisons must refer families to local Head Start programs (Head Start Locator: http://eclkc.ohs.acf.hhs.gov/hslc/HeadStartOffices) and may also refer such families to subsidized child care programs through the local Child Care Resource and Referral (CCRR) agency (directory of county CCRRs: http://www.ocfs.state.ny.us/main/childcare/referralagencys.asp).</a:t>
            </a:r>
          </a:p>
          <a:p>
            <a:pPr marL="285750" indent="-2857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933B4CC-2740-4492-A32B-39C95FF9AA63}" type="slidenum">
              <a:rPr lang="en-US" smtClean="0"/>
              <a:pPr/>
              <a:t>49</a:t>
            </a:fld>
            <a:endParaRPr lang="en-US"/>
          </a:p>
        </p:txBody>
      </p:sp>
    </p:spTree>
    <p:extLst>
      <p:ext uri="{BB962C8B-B14F-4D97-AF65-F5344CB8AC3E}">
        <p14:creationId xmlns:p14="http://schemas.microsoft.com/office/powerpoint/2010/main" val="11822162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296" eaLnBrk="0" hangingPunct="0">
              <a:spcBef>
                <a:spcPct val="30000"/>
              </a:spcBef>
              <a:defRPr sz="1200">
                <a:solidFill>
                  <a:schemeClr val="tx1"/>
                </a:solidFill>
                <a:latin typeface="Arial" charset="0"/>
              </a:defRPr>
            </a:lvl1pPr>
            <a:lvl2pPr marL="742143" indent="-284616" defTabSz="927296" eaLnBrk="0" hangingPunct="0">
              <a:spcBef>
                <a:spcPct val="30000"/>
              </a:spcBef>
              <a:defRPr sz="1200">
                <a:solidFill>
                  <a:schemeClr val="tx1"/>
                </a:solidFill>
                <a:latin typeface="Arial" charset="0"/>
              </a:defRPr>
            </a:lvl2pPr>
            <a:lvl3pPr marL="1141523" indent="-227999" defTabSz="927296" eaLnBrk="0" hangingPunct="0">
              <a:spcBef>
                <a:spcPct val="30000"/>
              </a:spcBef>
              <a:defRPr sz="1200">
                <a:solidFill>
                  <a:schemeClr val="tx1"/>
                </a:solidFill>
                <a:latin typeface="Arial" charset="0"/>
              </a:defRPr>
            </a:lvl3pPr>
            <a:lvl4pPr marL="1599050" indent="-227999" defTabSz="927296" eaLnBrk="0" hangingPunct="0">
              <a:spcBef>
                <a:spcPct val="30000"/>
              </a:spcBef>
              <a:defRPr sz="1200">
                <a:solidFill>
                  <a:schemeClr val="tx1"/>
                </a:solidFill>
                <a:latin typeface="Arial" charset="0"/>
              </a:defRPr>
            </a:lvl4pPr>
            <a:lvl5pPr marL="2056577" indent="-227999" defTabSz="927296" eaLnBrk="0" hangingPunct="0">
              <a:spcBef>
                <a:spcPct val="30000"/>
              </a:spcBef>
              <a:defRPr sz="1200">
                <a:solidFill>
                  <a:schemeClr val="tx1"/>
                </a:solidFill>
                <a:latin typeface="Arial" charset="0"/>
              </a:defRPr>
            </a:lvl5pPr>
            <a:lvl6pPr marL="2497272" indent="-227999" defTabSz="927296" eaLnBrk="0" fontAlgn="base" hangingPunct="0">
              <a:spcBef>
                <a:spcPct val="30000"/>
              </a:spcBef>
              <a:spcAft>
                <a:spcPct val="0"/>
              </a:spcAft>
              <a:defRPr sz="1200">
                <a:solidFill>
                  <a:schemeClr val="tx1"/>
                </a:solidFill>
                <a:latin typeface="Arial" charset="0"/>
              </a:defRPr>
            </a:lvl6pPr>
            <a:lvl7pPr marL="2937967" indent="-227999" defTabSz="927296" eaLnBrk="0" fontAlgn="base" hangingPunct="0">
              <a:spcBef>
                <a:spcPct val="30000"/>
              </a:spcBef>
              <a:spcAft>
                <a:spcPct val="0"/>
              </a:spcAft>
              <a:defRPr sz="1200">
                <a:solidFill>
                  <a:schemeClr val="tx1"/>
                </a:solidFill>
                <a:latin typeface="Arial" charset="0"/>
              </a:defRPr>
            </a:lvl7pPr>
            <a:lvl8pPr marL="3378662" indent="-227999" defTabSz="927296" eaLnBrk="0" fontAlgn="base" hangingPunct="0">
              <a:spcBef>
                <a:spcPct val="30000"/>
              </a:spcBef>
              <a:spcAft>
                <a:spcPct val="0"/>
              </a:spcAft>
              <a:defRPr sz="1200">
                <a:solidFill>
                  <a:schemeClr val="tx1"/>
                </a:solidFill>
                <a:latin typeface="Arial" charset="0"/>
              </a:defRPr>
            </a:lvl8pPr>
            <a:lvl9pPr marL="3819357" indent="-227999" defTabSz="92729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395C38B-033D-4A44-9AAD-55653A642188}" type="slidenum">
              <a:rPr lang="en-US" altLang="en-US" smtClean="0"/>
              <a:pPr eaLnBrk="1" hangingPunct="1">
                <a:spcBef>
                  <a:spcPct val="0"/>
                </a:spcBef>
              </a:pPr>
              <a:t>50</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3159520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pPr>
              <a:spcAft>
                <a:spcPts val="1220"/>
              </a:spcAft>
            </a:pPr>
            <a:r>
              <a:rPr lang="en-US" dirty="0"/>
              <a:t>These are the 3 main sources of funding for transportation of McKinney-Vento students:</a:t>
            </a:r>
          </a:p>
          <a:p>
            <a:pPr marL="171400" indent="-171400">
              <a:spcAft>
                <a:spcPts val="1220"/>
              </a:spcAft>
              <a:buFont typeface="Arial" pitchFamily="34" charset="0"/>
              <a:buChar char="•"/>
            </a:pPr>
            <a:r>
              <a:rPr lang="en-US" dirty="0"/>
              <a:t>State</a:t>
            </a:r>
            <a:r>
              <a:rPr lang="en-US" baseline="0" dirty="0"/>
              <a:t> Aid: Districts eligible for transportation aid at their district aid rate</a:t>
            </a:r>
          </a:p>
          <a:p>
            <a:pPr marL="171400" indent="-171400">
              <a:spcAft>
                <a:spcPts val="1220"/>
              </a:spcAft>
              <a:buFont typeface="Arial" pitchFamily="34" charset="0"/>
              <a:buChar char="•"/>
            </a:pPr>
            <a:r>
              <a:rPr lang="en-US" baseline="0" dirty="0"/>
              <a:t>RHY reimbursement – full reimbursement any time student staying a RHY shelter (available here: http://www.nysteachs.org/info-topic/transportation.html) </a:t>
            </a:r>
            <a:endParaRPr lang="en-US" dirty="0"/>
          </a:p>
          <a:p>
            <a:pPr marL="171400" indent="-171400">
              <a:spcAft>
                <a:spcPts val="1220"/>
              </a:spcAft>
              <a:buFont typeface="Arial" pitchFamily="34" charset="0"/>
              <a:buChar char="•"/>
            </a:pPr>
            <a:r>
              <a:rPr lang="en-US" dirty="0"/>
              <a:t>Title I,</a:t>
            </a:r>
            <a:r>
              <a:rPr lang="en-US" baseline="0" dirty="0"/>
              <a:t> Part A funds can be used to defray excess costs of transportation homeless students to and from their school of origin.</a:t>
            </a:r>
            <a:endParaRPr lang="en-US" dirty="0"/>
          </a:p>
        </p:txBody>
      </p:sp>
      <p:sp>
        <p:nvSpPr>
          <p:cNvPr id="104452" name="Slide Number Placeholder 3"/>
          <p:cNvSpPr>
            <a:spLocks noGrp="1"/>
          </p:cNvSpPr>
          <p:nvPr>
            <p:ph type="sldNum" sz="quarter" idx="5"/>
          </p:nvPr>
        </p:nvSpPr>
        <p:spPr>
          <a:noFill/>
        </p:spPr>
        <p:txBody>
          <a:bodyPr/>
          <a:lstStyle/>
          <a:p>
            <a:pPr defTabSz="927513"/>
            <a:fld id="{48901808-5772-4C4B-B95F-5115F142D680}" type="slidenum">
              <a:rPr lang="en-US" smtClean="0"/>
              <a:pPr defTabSz="927513"/>
              <a:t>51</a:t>
            </a:fld>
            <a:endParaRPr lang="en-US"/>
          </a:p>
        </p:txBody>
      </p:sp>
    </p:spTree>
    <p:extLst>
      <p:ext uri="{BB962C8B-B14F-4D97-AF65-F5344CB8AC3E}">
        <p14:creationId xmlns:p14="http://schemas.microsoft.com/office/powerpoint/2010/main" val="11337749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District where child is enrolled is responsible for transportation</a:t>
            </a:r>
          </a:p>
          <a:p>
            <a:pPr marL="171450" indent="-171450">
              <a:buFont typeface="Arial" panose="020B0604020202020204" pitchFamily="34" charset="0"/>
              <a:buChar char="•"/>
            </a:pPr>
            <a:r>
              <a:rPr lang="en-US" dirty="0"/>
              <a:t>District where child is enrolled</a:t>
            </a:r>
            <a:r>
              <a:rPr lang="en-US" baseline="0" dirty="0"/>
              <a:t> can bill new district of residence for transportation (and tuition)</a:t>
            </a:r>
          </a:p>
          <a:p>
            <a:pPr marL="171450" indent="-171450">
              <a:buFont typeface="Arial" panose="020B0604020202020204" pitchFamily="34" charset="0"/>
              <a:buChar char="•"/>
            </a:pPr>
            <a:endParaRPr lang="en-US" dirty="0"/>
          </a:p>
          <a:p>
            <a:r>
              <a:rPr lang="en-US" b="1" dirty="0"/>
              <a:t>Transportation requirements for remainder of the school year and terminal grade </a:t>
            </a:r>
          </a:p>
          <a:p>
            <a:pPr marL="171450" indent="-171450">
              <a:buFont typeface="Arial" panose="020B0604020202020204" pitchFamily="34" charset="0"/>
              <a:buChar char="•"/>
            </a:pPr>
            <a:r>
              <a:rPr lang="en-US" dirty="0"/>
              <a:t>Under McKinney-Vento, school districts have been required to provide transportation to the school of origin for the duration of the student’s homelessness. </a:t>
            </a:r>
          </a:p>
          <a:p>
            <a:pPr marL="171450" indent="-171450">
              <a:buFont typeface="Arial" panose="020B0604020202020204" pitchFamily="34" charset="0"/>
              <a:buChar char="•"/>
            </a:pPr>
            <a:r>
              <a:rPr lang="en-US" dirty="0"/>
              <a:t>Because of recent amendments to State and federal law, districts are now also required to provide transportation to the school of origin through the remainder of the school year in which the student becomes permanently housed and possibly an additional year if it is the child’s terminal grade in the school.</a:t>
            </a:r>
          </a:p>
          <a:p>
            <a:pPr marL="171450" indent="-171450">
              <a:buFont typeface="Arial" panose="020B0604020202020204" pitchFamily="34" charset="0"/>
              <a:buChar char="•"/>
            </a:pPr>
            <a:r>
              <a:rPr lang="en-US" dirty="0"/>
              <a:t>Local departments of social services are not obligated to arrange for transportation after students become permanently housed. </a:t>
            </a:r>
          </a:p>
          <a:p>
            <a:pPr marL="171450" indent="-171450">
              <a:buFont typeface="Arial" panose="020B0604020202020204" pitchFamily="34" charset="0"/>
              <a:buChar char="•"/>
            </a:pPr>
            <a:r>
              <a:rPr lang="en-US" dirty="0"/>
              <a:t>If the student is not entitled to transportation from the local department of social services, the designated school district of attendance (i.e., the district where the student is enrolled) is responsible for arranging transportation. The designated district of attendance is eligible for transportation aid for the transportation costs. After the student becomes permanently housed, the designated district of attendance can seek reimbursement for the transportation costs not reimbursable through transportation aid from the school district in which the student is now permanently housed. The designated district of attendance may seek transportation reimbursement for the remainder of the school year in which the student becomes permanently housed and one additional year if that year constitutes the student’s terminal year in the designated school.</a:t>
            </a:r>
          </a:p>
          <a:p>
            <a:pPr marL="171450" indent="-171450">
              <a:buFont typeface="Arial" panose="020B0604020202020204" pitchFamily="34" charset="0"/>
              <a:buChar char="•"/>
            </a:pPr>
            <a:r>
              <a:rPr lang="en-US" dirty="0"/>
              <a:t>If a local department of social services is responsible for arranging for transportation while the student is homeless and the student maintains enrollment in the same school after becoming permanently housed, the responsibility for arranging transportation for the remainder of the school year and possibly one additional year if it is the terminal grade shifts to the designated school district of attendance. The school district of attendance may bill the new district of residence for the cost of the transportation.</a:t>
            </a:r>
            <a:endParaRPr lang="en-US" b="1" dirty="0"/>
          </a:p>
        </p:txBody>
      </p:sp>
      <p:sp>
        <p:nvSpPr>
          <p:cNvPr id="4" name="Slide Number Placeholder 3"/>
          <p:cNvSpPr>
            <a:spLocks noGrp="1"/>
          </p:cNvSpPr>
          <p:nvPr>
            <p:ph type="sldNum" sz="quarter" idx="10"/>
          </p:nvPr>
        </p:nvSpPr>
        <p:spPr/>
        <p:txBody>
          <a:bodyPr/>
          <a:lstStyle/>
          <a:p>
            <a:fld id="{7933B4CC-2740-4492-A32B-39C95FF9AA63}" type="slidenum">
              <a:rPr lang="en-US" smtClean="0"/>
              <a:pPr/>
              <a:t>52</a:t>
            </a:fld>
            <a:endParaRPr lang="en-US"/>
          </a:p>
        </p:txBody>
      </p:sp>
    </p:spTree>
    <p:extLst>
      <p:ext uri="{BB962C8B-B14F-4D97-AF65-F5344CB8AC3E}">
        <p14:creationId xmlns:p14="http://schemas.microsoft.com/office/powerpoint/2010/main" val="33123466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33B4CC-2740-4492-A32B-39C95FF9AA63}" type="slidenum">
              <a:rPr lang="en-US" smtClean="0"/>
              <a:pPr/>
              <a:t>54</a:t>
            </a:fld>
            <a:endParaRPr lang="en-US"/>
          </a:p>
        </p:txBody>
      </p:sp>
    </p:spTree>
    <p:extLst>
      <p:ext uri="{BB962C8B-B14F-4D97-AF65-F5344CB8AC3E}">
        <p14:creationId xmlns:p14="http://schemas.microsoft.com/office/powerpoint/2010/main" val="40390310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Calibri Light" panose="020F0302020204030204" pitchFamily="34" charset="0"/>
              </a:rPr>
              <a:t>Another reason that students in temporary housing may be performing</a:t>
            </a:r>
            <a:r>
              <a:rPr lang="en-US" sz="1200" baseline="0" dirty="0">
                <a:solidFill>
                  <a:srgbClr val="FF0000"/>
                </a:solidFill>
                <a:latin typeface="Calibri Light" panose="020F0302020204030204" pitchFamily="34" charset="0"/>
              </a:rPr>
              <a:t> so poorly is because of the stress and trauma that can accompany housing instability.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latin typeface="Calibri Light" panose="020F03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Calibri Light" panose="020F0302020204030204" pitchFamily="34" charset="0"/>
              </a:rPr>
              <a:t>It is important to remember</a:t>
            </a:r>
            <a:r>
              <a:rPr lang="en-US" sz="1200" baseline="0" dirty="0">
                <a:solidFill>
                  <a:srgbClr val="FF0000"/>
                </a:solidFill>
                <a:latin typeface="Calibri Light" panose="020F0302020204030204" pitchFamily="34" charset="0"/>
              </a:rPr>
              <a:t> that with housing instability in-and-of itself can be traumatic, but it is sometimes also accompanied by family instability.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FF0000"/>
              </a:solidFill>
              <a:latin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FF0000"/>
                </a:solidFill>
                <a:latin typeface="Calibri Light" panose="020F0302020204030204" pitchFamily="34" charset="0"/>
              </a:rPr>
              <a:t>When a child’s housing is unstable, there are many stressors competing for that child’s attention and energy. Additionally, housing instability might be accompanied by other adverse childhood experiences such as abuse, neglect, or family dysfunction which only compounds the challenge of learning.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solidFill>
                <a:srgbClr val="FF0000"/>
              </a:solidFill>
              <a:latin typeface="Calibri Light" panose="020F03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rgbClr val="FF0000"/>
                </a:solidFill>
                <a:latin typeface="Calibri Light" panose="020F0302020204030204" pitchFamily="34" charset="0"/>
              </a:rPr>
              <a:t>Stress and trauma negatively impact a student’s chance of school success.</a:t>
            </a:r>
            <a:endParaRPr lang="en-US" sz="1200" dirty="0">
              <a:solidFill>
                <a:srgbClr val="FF0000"/>
              </a:solidFill>
              <a:latin typeface="Calibri Light" panose="020F03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latin typeface="Calibri Light" panose="020F03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Calibri Light" panose="020F0302020204030204" pitchFamily="34" charset="0"/>
              </a:rPr>
              <a:t>That competition for</a:t>
            </a:r>
            <a:r>
              <a:rPr lang="en-US" sz="1200" baseline="0" dirty="0">
                <a:solidFill>
                  <a:srgbClr val="FF0000"/>
                </a:solidFill>
                <a:latin typeface="Calibri Light" panose="020F0302020204030204" pitchFamily="34" charset="0"/>
              </a:rPr>
              <a:t> energy and attention</a:t>
            </a:r>
            <a:r>
              <a:rPr lang="en-US" sz="1200" dirty="0">
                <a:solidFill>
                  <a:srgbClr val="FF0000"/>
                </a:solidFill>
                <a:latin typeface="Calibri Light" panose="020F0302020204030204" pitchFamily="34" charset="0"/>
              </a:rPr>
              <a:t> can make the child less available to learn. </a:t>
            </a:r>
            <a:r>
              <a:rPr lang="en-US" dirty="0">
                <a:solidFill>
                  <a:srgbClr val="FF0000"/>
                </a:solidFill>
                <a:latin typeface="Calibri Light" panose="020F0302020204030204" pitchFamily="34" charset="0"/>
              </a:rPr>
              <a:t>When students are experiencing chronic stress and trauma, they are</a:t>
            </a:r>
            <a:r>
              <a:rPr lang="en-US" baseline="0" dirty="0">
                <a:solidFill>
                  <a:srgbClr val="FF0000"/>
                </a:solidFill>
                <a:latin typeface="Calibri Light" panose="020F0302020204030204" pitchFamily="34" charset="0"/>
              </a:rPr>
              <a:t> </a:t>
            </a:r>
            <a:r>
              <a:rPr lang="en-US" dirty="0">
                <a:solidFill>
                  <a:srgbClr val="FF0000"/>
                </a:solidFill>
                <a:latin typeface="Calibri Light" panose="020F0302020204030204" pitchFamily="34" charset="0"/>
              </a:rPr>
              <a:t>more at risk for failing academically as well as exhibiting challenging behavior in school such as aggression or extreme</a:t>
            </a:r>
            <a:r>
              <a:rPr lang="en-US" baseline="0" dirty="0">
                <a:solidFill>
                  <a:srgbClr val="FF0000"/>
                </a:solidFill>
                <a:latin typeface="Calibri Light" panose="020F0302020204030204" pitchFamily="34" charset="0"/>
              </a:rPr>
              <a:t> withdrawal. </a:t>
            </a:r>
            <a:endParaRPr lang="en-US" sz="1200" dirty="0">
              <a:solidFill>
                <a:srgbClr val="FF0000"/>
              </a:solidFill>
              <a:latin typeface="Calibri Light" panose="020F03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latin typeface="Calibri Light" panose="020F03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Calibri Light" panose="020F0302020204030204" pitchFamily="34" charset="0"/>
              </a:rPr>
              <a:t>When students are less available to learn, they are more at risk</a:t>
            </a:r>
            <a:r>
              <a:rPr lang="en-US" sz="1200" baseline="0" dirty="0">
                <a:solidFill>
                  <a:srgbClr val="FF0000"/>
                </a:solidFill>
                <a:latin typeface="Calibri Light" panose="020F0302020204030204" pitchFamily="34" charset="0"/>
              </a:rPr>
              <a:t> for not succeeding in school. </a:t>
            </a:r>
            <a:endParaRPr lang="en-US" b="1" dirty="0"/>
          </a:p>
          <a:p>
            <a:pPr defTabSz="914295">
              <a:defRPr/>
            </a:pPr>
            <a:endParaRPr lang="en-US" dirty="0">
              <a:solidFill>
                <a:srgbClr val="FF0000"/>
              </a:solidFill>
              <a:latin typeface="Calibri Light" panose="020F0302020204030204" pitchFamily="34" charset="0"/>
            </a:endParaRPr>
          </a:p>
          <a:p>
            <a:pPr defTabSz="914295">
              <a:defRPr/>
            </a:pPr>
            <a:endParaRPr lang="en-US" dirty="0"/>
          </a:p>
        </p:txBody>
      </p:sp>
      <p:sp>
        <p:nvSpPr>
          <p:cNvPr id="4" name="Slide Number Placeholder 3"/>
          <p:cNvSpPr>
            <a:spLocks noGrp="1"/>
          </p:cNvSpPr>
          <p:nvPr>
            <p:ph type="sldNum" sz="quarter" idx="10"/>
          </p:nvPr>
        </p:nvSpPr>
        <p:spPr/>
        <p:txBody>
          <a:bodyPr/>
          <a:lstStyle/>
          <a:p>
            <a:fld id="{0F406A71-0ABC-489F-82C3-BBF30172F2AA}"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2004974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004"/>
            <a:r>
              <a:rPr lang="en-US" altLang="en-US" dirty="0"/>
              <a:t>School stability is an</a:t>
            </a:r>
            <a:r>
              <a:rPr lang="en-US" altLang="en-US" baseline="0" dirty="0"/>
              <a:t> important factor influencing academic and social/emotional outcomes, especially when students are already vulnerable due to housing instability.</a:t>
            </a:r>
            <a:endParaRPr lang="en-US" altLang="en-US" dirty="0"/>
          </a:p>
          <a:p>
            <a:pPr defTabSz="898004"/>
            <a:endParaRPr lang="en-US" altLang="en-US" dirty="0"/>
          </a:p>
          <a:p>
            <a:pPr defTabSz="898004"/>
            <a:r>
              <a:rPr lang="en-US" altLang="en-US" dirty="0"/>
              <a:t>If a student transfers schools in the middle of the year, or worse</a:t>
            </a:r>
            <a:r>
              <a:rPr lang="en-US" altLang="en-US" baseline="0" dirty="0"/>
              <a:t> yet, transfers multiple times, they are going to fall behind in their coursework. This can often mean missing important building blocks for whole areas of knowledge.</a:t>
            </a:r>
          </a:p>
          <a:p>
            <a:pPr defTabSz="898004"/>
            <a:endParaRPr lang="en-US" baseline="0" dirty="0"/>
          </a:p>
          <a:p>
            <a:pPr defTabSz="898004"/>
            <a:r>
              <a:rPr lang="en-US" baseline="0" dirty="0"/>
              <a:t>When students transfer schools, they also lose important ties to teachers, peers, and their communities. This loss can manifest itself as a drop in academic achievement, certainly, and can also increase toxic stress. Most research on mitigating trauma mentions the importance of keeping up familiar routines, and the classroom routine can be one of those routines.</a:t>
            </a:r>
            <a:endParaRPr lang="en-US" dirty="0"/>
          </a:p>
          <a:p>
            <a:endParaRPr lang="en-US" dirty="0"/>
          </a:p>
          <a:p>
            <a:endParaRPr lang="en-US" dirty="0"/>
          </a:p>
          <a:p>
            <a:endParaRPr lang="en-US" dirty="0"/>
          </a:p>
          <a:p>
            <a:endParaRPr lang="en-US" dirty="0"/>
          </a:p>
          <a:p>
            <a:pPr eaLnBrk="1" hangingPunct="1"/>
            <a:r>
              <a:rPr lang="en-US" altLang="en-US" dirty="0"/>
              <a:t>FROM: Rubin, D. et al. (1996) “Cognitive and Academic Functioning of Homeless Children Compared with Housed Children,”</a:t>
            </a:r>
            <a:r>
              <a:rPr lang="en-US" altLang="en-US" dirty="0">
                <a:cs typeface="Times New Roman" pitchFamily="18" charset="0"/>
              </a:rPr>
              <a:t> </a:t>
            </a:r>
            <a:r>
              <a:rPr lang="en-US" altLang="en-US" i="1" dirty="0">
                <a:cs typeface="Times New Roman" pitchFamily="18" charset="0"/>
              </a:rPr>
              <a:t>Pediatrics, 9</a:t>
            </a:r>
            <a:r>
              <a:rPr lang="en-US" altLang="en-US" dirty="0">
                <a:cs typeface="Times New Roman" pitchFamily="18" charset="0"/>
              </a:rPr>
              <a:t>3, 289-294; Better Homes Fund. </a:t>
            </a:r>
            <a:r>
              <a:rPr lang="en-US" altLang="en-US" i="1" dirty="0">
                <a:cs typeface="Times New Roman" pitchFamily="18" charset="0"/>
              </a:rPr>
              <a:t>Homeless Children:</a:t>
            </a:r>
            <a:r>
              <a:rPr lang="en-US" altLang="en-US" dirty="0">
                <a:cs typeface="Times New Roman" pitchFamily="18" charset="0"/>
              </a:rPr>
              <a:t> </a:t>
            </a:r>
            <a:r>
              <a:rPr lang="en-US" altLang="en-US" i="1" dirty="0">
                <a:cs typeface="Times New Roman" pitchFamily="18" charset="0"/>
              </a:rPr>
              <a:t>America’s New Outcasts</a:t>
            </a:r>
            <a:r>
              <a:rPr lang="en-US" altLang="en-US" dirty="0">
                <a:cs typeface="Times New Roman" pitchFamily="18" charset="0"/>
              </a:rPr>
              <a:t>.</a:t>
            </a:r>
            <a:r>
              <a:rPr lang="en-US" altLang="en-US" i="1" dirty="0">
                <a:cs typeface="Times New Roman" pitchFamily="18" charset="0"/>
              </a:rPr>
              <a:t> </a:t>
            </a:r>
            <a:r>
              <a:rPr lang="en-US" altLang="en-US" dirty="0">
                <a:cs typeface="Times New Roman" pitchFamily="18" charset="0"/>
              </a:rPr>
              <a:t>(Newton, MA: 1999); </a:t>
            </a:r>
            <a:r>
              <a:rPr lang="en-US" altLang="en-US" dirty="0"/>
              <a:t>Lovell, P. &amp; Isaacs, J. (2008), “The Impact of the Mortgage Crisis on Children,” available at https://firstfocus.org/resources/report/impact-mortgage-crisis-children</a:t>
            </a:r>
          </a:p>
          <a:p>
            <a:pPr eaLnBrk="1" hangingPunct="1"/>
            <a:endParaRPr lang="en-US" alt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Harvard’s Center on the Developing Child: https://developingchild.harvard.edu/science/key-concepts/toxic-stress/ </a:t>
            </a:r>
          </a:p>
          <a:p>
            <a:endParaRPr lang="en-US" dirty="0"/>
          </a:p>
        </p:txBody>
      </p:sp>
      <p:sp>
        <p:nvSpPr>
          <p:cNvPr id="4" name="Slide Number Placeholder 3"/>
          <p:cNvSpPr>
            <a:spLocks noGrp="1"/>
          </p:cNvSpPr>
          <p:nvPr>
            <p:ph type="sldNum" sz="quarter" idx="10"/>
          </p:nvPr>
        </p:nvSpPr>
        <p:spPr/>
        <p:txBody>
          <a:bodyPr/>
          <a:lstStyle/>
          <a:p>
            <a:fld id="{4FB4C3A4-39F2-499C-9AC8-C829078170B0}" type="slidenum">
              <a:rPr lang="en-US" smtClean="0"/>
              <a:pPr/>
              <a:t>6</a:t>
            </a:fld>
            <a:endParaRPr lang="en-US"/>
          </a:p>
        </p:txBody>
      </p:sp>
    </p:spTree>
    <p:extLst>
      <p:ext uri="{BB962C8B-B14F-4D97-AF65-F5344CB8AC3E}">
        <p14:creationId xmlns:p14="http://schemas.microsoft.com/office/powerpoint/2010/main" val="20125832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STRESS REACTION:</a:t>
            </a:r>
            <a:r>
              <a:rPr lang="en-US" baseline="0" dirty="0"/>
              <a:t> </a:t>
            </a:r>
            <a:r>
              <a:rPr lang="en-US" dirty="0"/>
              <a:t>In very basic terms, a person’s response to stress involves</a:t>
            </a:r>
            <a:r>
              <a:rPr lang="en-US" baseline="0" dirty="0"/>
              <a:t> the a fight, flight, or freeze response. In most people, stress will cause one of those reactions to happen moving the body’s nervous system from a normal resting state to an elevated state. </a:t>
            </a:r>
            <a:r>
              <a:rPr lang="en-US" b="1" baseline="0" dirty="0"/>
              <a:t>In an elevated state, a person will experience increase adrenaline, a faster heart beat, a hot flash, etc.</a:t>
            </a:r>
            <a:r>
              <a:rPr lang="en-US" baseline="0" dirty="0"/>
              <a:t> When the threat is gone, the body quickly returns to a resting state. The ability to easily vacillate between “normal” and “elevated” is often aided by having a strong support system and individual coping skills. </a:t>
            </a:r>
          </a:p>
          <a:p>
            <a:endParaRPr lang="en-US" baseline="0" dirty="0"/>
          </a:p>
          <a:p>
            <a:r>
              <a:rPr lang="en-US" baseline="0" dirty="0"/>
              <a:t>For people experiencing toxic stress (trauma), </a:t>
            </a:r>
            <a:r>
              <a:rPr lang="en-US" b="1" baseline="0" dirty="0"/>
              <a:t>the biological impact is that their “normal” resting state is actually in the “elevated” position, which means it’s next step (response to stress) is flooded. </a:t>
            </a:r>
            <a:r>
              <a:rPr lang="en-US" baseline="0" dirty="0"/>
              <a:t> This is one explanation for why people experiencing trauma may seemingly over-react or lash-out for no apparent reason. They are constantly in a high state of alertness, which is not healthy either physically or mentally. </a:t>
            </a:r>
          </a:p>
          <a:p>
            <a:endParaRPr lang="en-US" baseline="0" dirty="0"/>
          </a:p>
          <a:p>
            <a:r>
              <a:rPr lang="en-US" i="1" baseline="0" dirty="0"/>
              <a:t>Information from: Harvard Medical School; “understanding-the-stress-response”</a:t>
            </a:r>
            <a:endParaRPr lang="en-US" i="1"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F406A71-0ABC-489F-82C3-BBF30172F2AA}"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10682150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So,</a:t>
            </a:r>
            <a:r>
              <a:rPr lang="en-US" i="0" baseline="0" dirty="0"/>
              <a:t> what is actually triggering a fight, flight, or freeze, response. It is important to remember (especially when working with students), that no action or behavior happens “for no reason.” </a:t>
            </a:r>
          </a:p>
          <a:p>
            <a:endParaRPr lang="en-US" i="0" baseline="0" dirty="0"/>
          </a:p>
          <a:p>
            <a:r>
              <a:rPr lang="en-US" i="0" baseline="0" dirty="0"/>
              <a:t>Sometimes, a student’s reaction may seem outsized or confusing, but for a person who has been through trauma, triggers (or “threat cues”) come in many forms and may even seem innocuous to others. For example….READ LIST</a:t>
            </a:r>
          </a:p>
          <a:p>
            <a:endParaRPr lang="en-US" i="0" baseline="0" dirty="0"/>
          </a:p>
          <a:p>
            <a:r>
              <a:rPr lang="en-US" i="0" baseline="0" dirty="0"/>
              <a:t>For adults working with students who are experiencing trauma, it may be helpful to also be aware of trigger warnings such as….READ LIST. </a:t>
            </a:r>
            <a:endParaRPr lang="en-US" i="0" dirty="0"/>
          </a:p>
          <a:p>
            <a:endParaRPr lang="en-US" i="1" dirty="0"/>
          </a:p>
          <a:p>
            <a:endParaRPr lang="en-US" i="1" dirty="0"/>
          </a:p>
          <a:p>
            <a:r>
              <a:rPr lang="en-US" i="1" dirty="0"/>
              <a:t>From NCHE’s webinar on Trauma: http://center.serve.org/nche/downloads/webinar/trauma.pdf </a:t>
            </a:r>
          </a:p>
          <a:p>
            <a:endParaRPr lang="en-US" dirty="0"/>
          </a:p>
        </p:txBody>
      </p:sp>
      <p:sp>
        <p:nvSpPr>
          <p:cNvPr id="4" name="Slide Number Placeholder 3"/>
          <p:cNvSpPr>
            <a:spLocks noGrp="1"/>
          </p:cNvSpPr>
          <p:nvPr>
            <p:ph type="sldNum" sz="quarter" idx="10"/>
          </p:nvPr>
        </p:nvSpPr>
        <p:spPr/>
        <p:txBody>
          <a:bodyPr/>
          <a:lstStyle/>
          <a:p>
            <a:fld id="{4FB4C3A4-39F2-499C-9AC8-C829078170B0}" type="slidenum">
              <a:rPr lang="en-US" smtClean="0"/>
              <a:pPr/>
              <a:t>57</a:t>
            </a:fld>
            <a:endParaRPr lang="en-US"/>
          </a:p>
        </p:txBody>
      </p:sp>
    </p:spTree>
    <p:extLst>
      <p:ext uri="{BB962C8B-B14F-4D97-AF65-F5344CB8AC3E}">
        <p14:creationId xmlns:p14="http://schemas.microsoft.com/office/powerpoint/2010/main" val="17033617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True. Anyone can practice trauma</a:t>
            </a:r>
            <a:r>
              <a:rPr lang="en-US" baseline="0" dirty="0"/>
              <a:t> sensitivity. However, this does not mean that the person does not need or could not benefit from being seen by a professional. </a:t>
            </a:r>
            <a:endParaRPr lang="en-US" dirty="0"/>
          </a:p>
        </p:txBody>
      </p:sp>
      <p:sp>
        <p:nvSpPr>
          <p:cNvPr id="4" name="Slide Number Placeholder 3"/>
          <p:cNvSpPr>
            <a:spLocks noGrp="1"/>
          </p:cNvSpPr>
          <p:nvPr>
            <p:ph type="sldNum" sz="quarter" idx="10"/>
          </p:nvPr>
        </p:nvSpPr>
        <p:spPr/>
        <p:txBody>
          <a:bodyPr/>
          <a:lstStyle/>
          <a:p>
            <a:fld id="{7933B4CC-2740-4492-A32B-39C95FF9AA63}" type="slidenum">
              <a:rPr lang="en-US" smtClean="0"/>
              <a:pPr/>
              <a:t>58</a:t>
            </a:fld>
            <a:endParaRPr lang="en-US"/>
          </a:p>
        </p:txBody>
      </p:sp>
    </p:spTree>
    <p:extLst>
      <p:ext uri="{BB962C8B-B14F-4D97-AF65-F5344CB8AC3E}">
        <p14:creationId xmlns:p14="http://schemas.microsoft.com/office/powerpoint/2010/main" val="35468048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response that we often hear in conversation</a:t>
            </a:r>
            <a:r>
              <a:rPr lang="en-US" baseline="0" dirty="0"/>
              <a:t> about trauma is “I’m not a trained mental health professional.” That is why it’s important to take a moment and point out the difference between trauma therapy and trauma sensitivity. </a:t>
            </a:r>
          </a:p>
          <a:p>
            <a:endParaRPr lang="en-US" baseline="0" dirty="0"/>
          </a:p>
          <a:p>
            <a:r>
              <a:rPr lang="en-US" baseline="0" dirty="0"/>
              <a:t>So, what does trauma sensitivity look like in practice? </a:t>
            </a:r>
          </a:p>
          <a:p>
            <a:endParaRPr lang="en-US" dirty="0"/>
          </a:p>
        </p:txBody>
      </p:sp>
      <p:sp>
        <p:nvSpPr>
          <p:cNvPr id="4" name="Slide Number Placeholder 3"/>
          <p:cNvSpPr>
            <a:spLocks noGrp="1"/>
          </p:cNvSpPr>
          <p:nvPr>
            <p:ph type="sldNum" sz="quarter" idx="10"/>
          </p:nvPr>
        </p:nvSpPr>
        <p:spPr/>
        <p:txBody>
          <a:bodyPr/>
          <a:lstStyle/>
          <a:p>
            <a:fld id="{4FB4C3A4-39F2-499C-9AC8-C829078170B0}" type="slidenum">
              <a:rPr lang="en-US" smtClean="0"/>
              <a:pPr/>
              <a:t>59</a:t>
            </a:fld>
            <a:endParaRPr lang="en-US"/>
          </a:p>
        </p:txBody>
      </p:sp>
    </p:spTree>
    <p:extLst>
      <p:ext uri="{BB962C8B-B14F-4D97-AF65-F5344CB8AC3E}">
        <p14:creationId xmlns:p14="http://schemas.microsoft.com/office/powerpoint/2010/main" val="27121350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school success framework. </a:t>
            </a:r>
          </a:p>
          <a:p>
            <a:endParaRPr lang="en-US" dirty="0"/>
          </a:p>
          <a:p>
            <a:r>
              <a:rPr lang="en-US" dirty="0"/>
              <a:t>The idea is that if</a:t>
            </a:r>
            <a:r>
              <a:rPr lang="en-US" baseline="0" dirty="0"/>
              <a:t> a student experiencing stress and trauma has access to three key categories of support, then he/she will feel safer, more resilient, and more available to learn. </a:t>
            </a:r>
          </a:p>
          <a:p>
            <a:endParaRPr lang="en-US" baseline="0" dirty="0"/>
          </a:p>
          <a:p>
            <a:r>
              <a:rPr lang="en-US" dirty="0"/>
              <a:t>The three categories of support that have been shown to help</a:t>
            </a:r>
            <a:r>
              <a:rPr lang="en-US" baseline="0" dirty="0"/>
              <a:t> ameliorate the negative impact of toxic stress and trauma are:</a:t>
            </a:r>
          </a:p>
          <a:p>
            <a:pPr marL="228600" indent="-228600">
              <a:buAutoNum type="arabicPeriod"/>
            </a:pPr>
            <a:r>
              <a:rPr lang="en-US" baseline="0" dirty="0"/>
              <a:t>A safe and supportive environment</a:t>
            </a:r>
          </a:p>
          <a:p>
            <a:pPr marL="228600" indent="-228600">
              <a:buAutoNum type="arabicPeriod"/>
            </a:pPr>
            <a:r>
              <a:rPr lang="en-US" baseline="0" dirty="0"/>
              <a:t>Secure attachment to a nurturing adult</a:t>
            </a:r>
          </a:p>
          <a:p>
            <a:pPr marL="228600" indent="-228600">
              <a:buAutoNum type="arabicPeriod"/>
            </a:pPr>
            <a:r>
              <a:rPr lang="en-US" baseline="0" dirty="0"/>
              <a:t>An opportunity to strengthen non-cognitive skills</a:t>
            </a:r>
            <a:endParaRPr lang="en-US" dirty="0"/>
          </a:p>
          <a:p>
            <a:endParaRPr lang="en-US" dirty="0"/>
          </a:p>
        </p:txBody>
      </p:sp>
      <p:sp>
        <p:nvSpPr>
          <p:cNvPr id="4" name="Slide Number Placeholder 3"/>
          <p:cNvSpPr>
            <a:spLocks noGrp="1"/>
          </p:cNvSpPr>
          <p:nvPr>
            <p:ph type="sldNum" sz="quarter" idx="10"/>
          </p:nvPr>
        </p:nvSpPr>
        <p:spPr/>
        <p:txBody>
          <a:bodyPr/>
          <a:lstStyle/>
          <a:p>
            <a:fld id="{4FB4C3A4-39F2-499C-9AC8-C829078170B0}" type="slidenum">
              <a:rPr lang="en-US" smtClean="0"/>
              <a:pPr/>
              <a:t>60</a:t>
            </a:fld>
            <a:endParaRPr lang="en-US"/>
          </a:p>
        </p:txBody>
      </p:sp>
    </p:spTree>
    <p:extLst>
      <p:ext uri="{BB962C8B-B14F-4D97-AF65-F5344CB8AC3E}">
        <p14:creationId xmlns:p14="http://schemas.microsoft.com/office/powerpoint/2010/main" val="29267802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 does a trauma-sensitive approach to creating a safe and supportive environment help a student to learn? It is first important to clarify that creating a safe and supportive environment refers to more than physical safety. It also includes both social and emotional safety. </a:t>
            </a:r>
            <a:r>
              <a:rPr lang="en-US" sz="1200" b="1" kern="1200" dirty="0">
                <a:solidFill>
                  <a:schemeClr val="tx1"/>
                </a:solidFill>
                <a:effectLst/>
                <a:latin typeface="+mn-lt"/>
                <a:ea typeface="+mn-ea"/>
                <a:cs typeface="+mn-cs"/>
              </a:rPr>
              <a:t>Students need to know that they will be listened to, protected, and taken seriously. </a:t>
            </a:r>
          </a:p>
          <a:p>
            <a:endParaRPr lang="en-US" dirty="0"/>
          </a:p>
          <a:p>
            <a:r>
              <a:rPr lang="en-US" sz="1200" kern="1200" dirty="0">
                <a:solidFill>
                  <a:schemeClr val="tx1"/>
                </a:solidFill>
                <a:effectLst/>
                <a:latin typeface="+mn-lt"/>
                <a:ea typeface="+mn-ea"/>
                <a:cs typeface="+mn-cs"/>
              </a:rPr>
              <a:t>When a student feels generally unsafe and unsupported, he/she </a:t>
            </a:r>
            <a:r>
              <a:rPr lang="en-US" sz="1200" b="1" kern="1200" dirty="0">
                <a:solidFill>
                  <a:schemeClr val="tx1"/>
                </a:solidFill>
                <a:effectLst/>
                <a:latin typeface="+mn-lt"/>
                <a:ea typeface="+mn-ea"/>
                <a:cs typeface="+mn-cs"/>
              </a:rPr>
              <a:t>will try to get basic needs met in any way necessary</a:t>
            </a:r>
            <a:r>
              <a:rPr lang="en-US" sz="1200" kern="1200" dirty="0">
                <a:solidFill>
                  <a:schemeClr val="tx1"/>
                </a:solidFill>
                <a:effectLst/>
                <a:latin typeface="+mn-lt"/>
                <a:ea typeface="+mn-ea"/>
                <a:cs typeface="+mn-cs"/>
              </a:rPr>
              <a:t>. If a teacher or staff member </a:t>
            </a:r>
            <a:r>
              <a:rPr lang="en-US" sz="1200" b="1" kern="1200" dirty="0">
                <a:solidFill>
                  <a:schemeClr val="tx1"/>
                </a:solidFill>
                <a:effectLst/>
                <a:latin typeface="+mn-lt"/>
                <a:ea typeface="+mn-ea"/>
                <a:cs typeface="+mn-cs"/>
              </a:rPr>
              <a:t>doesn’t realize that the student has experienced trauma, certain “survival” behaviors may be misread as laziness, apathy, or intentionally defiant </a:t>
            </a:r>
            <a:r>
              <a:rPr lang="en-US" sz="1200" kern="1200" dirty="0">
                <a:solidFill>
                  <a:schemeClr val="tx1"/>
                </a:solidFill>
                <a:effectLst/>
                <a:latin typeface="+mn-lt"/>
                <a:ea typeface="+mn-ea"/>
                <a:cs typeface="+mn-cs"/>
              </a:rPr>
              <a:t>when in fact, the student is reaching out for connection and safety in whatever way he/she knows how.  (</a:t>
            </a:r>
            <a:r>
              <a:rPr lang="en-US" sz="1200" i="1" kern="1200" dirty="0">
                <a:solidFill>
                  <a:schemeClr val="tx1"/>
                </a:solidFill>
                <a:effectLst/>
                <a:latin typeface="+mn-lt"/>
                <a:ea typeface="+mn-ea"/>
                <a:cs typeface="+mn-cs"/>
              </a:rPr>
              <a:t>Trauma Learning and Policy Institute – Massachusetts Advocates For Children</a:t>
            </a:r>
            <a:r>
              <a:rPr lang="en-US" sz="1200" i="1" u="sng" kern="1200" dirty="0">
                <a:solidFill>
                  <a:schemeClr val="tx1"/>
                </a:solidFill>
                <a:effectLst/>
                <a:latin typeface="+mn-lt"/>
                <a:ea typeface="+mn-ea"/>
                <a:cs typeface="+mn-cs"/>
              </a:rPr>
              <a:t>, 2014</a:t>
            </a:r>
            <a:r>
              <a:rPr lang="en-US" sz="1200" u="sng" kern="1200" dirty="0">
                <a:solidFill>
                  <a:schemeClr val="tx1"/>
                </a:solidFill>
                <a:effectLst/>
                <a:latin typeface="+mn-lt"/>
                <a:ea typeface="+mn-ea"/>
                <a:cs typeface="+mn-cs"/>
              </a:rPr>
              <a:t>)</a:t>
            </a:r>
          </a:p>
          <a:p>
            <a:endParaRPr lang="en-US" sz="1200" u="sng" kern="1200" dirty="0">
              <a:solidFill>
                <a:schemeClr val="tx1"/>
              </a:solidFill>
              <a:effectLst/>
              <a:latin typeface="+mn-lt"/>
              <a:ea typeface="+mn-ea"/>
              <a:cs typeface="+mn-cs"/>
            </a:endParaRPr>
          </a:p>
          <a:p>
            <a:r>
              <a:rPr lang="en-US" sz="1200" u="none" kern="1200" dirty="0">
                <a:solidFill>
                  <a:schemeClr val="tx1"/>
                </a:solidFill>
                <a:effectLst/>
                <a:latin typeface="+mn-lt"/>
                <a:ea typeface="+mn-ea"/>
                <a:cs typeface="+mn-cs"/>
              </a:rPr>
              <a:t>So, how can</a:t>
            </a:r>
            <a:r>
              <a:rPr lang="en-US" sz="1200" u="none" kern="1200" baseline="0" dirty="0">
                <a:solidFill>
                  <a:schemeClr val="tx1"/>
                </a:solidFill>
                <a:effectLst/>
                <a:latin typeface="+mn-lt"/>
                <a:ea typeface="+mn-ea"/>
                <a:cs typeface="+mn-cs"/>
              </a:rPr>
              <a:t> you create that sense of safety? Examples on the slide.</a:t>
            </a:r>
            <a:endParaRPr 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Helping Traumatized Children Learn (Vol. 2): Creating and Advocating for Trauma-Sensitive Schools</a:t>
            </a:r>
            <a:r>
              <a:rPr lang="en-US" sz="1200" kern="1200" dirty="0">
                <a:solidFill>
                  <a:schemeClr val="tx1"/>
                </a:solidFill>
                <a:effectLst/>
                <a:latin typeface="+mn-lt"/>
                <a:ea typeface="+mn-ea"/>
                <a:cs typeface="+mn-cs"/>
              </a:rPr>
              <a:t>”; Trauma and Learning Policy Institute in collaboration with Massachusetts Advocates For Children; Pg. 21)</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F406A71-0ABC-489F-82C3-BBF30172F2AA}" type="slidenum">
              <a:rPr lang="en-US" smtClean="0"/>
              <a:t>61</a:t>
            </a:fld>
            <a:endParaRPr lang="en-US"/>
          </a:p>
        </p:txBody>
      </p:sp>
    </p:spTree>
    <p:extLst>
      <p:ext uri="{BB962C8B-B14F-4D97-AF65-F5344CB8AC3E}">
        <p14:creationId xmlns:p14="http://schemas.microsoft.com/office/powerpoint/2010/main" val="26693867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Throughout childhood and adolescence, </a:t>
            </a:r>
            <a:r>
              <a:rPr lang="en-US" sz="1200" b="1" kern="1200" dirty="0">
                <a:solidFill>
                  <a:schemeClr val="tx1"/>
                </a:solidFill>
                <a:effectLst/>
                <a:latin typeface="+mn-lt"/>
                <a:ea typeface="+mn-ea"/>
                <a:cs typeface="+mn-cs"/>
              </a:rPr>
              <a:t>children benefit tremendously from the secure attachments they have with adults</a:t>
            </a:r>
            <a:r>
              <a:rPr lang="en-US" sz="1200" kern="1200" dirty="0">
                <a:solidFill>
                  <a:schemeClr val="tx1"/>
                </a:solidFill>
                <a:effectLst/>
                <a:latin typeface="+mn-lt"/>
                <a:ea typeface="+mn-ea"/>
                <a:cs typeface="+mn-cs"/>
              </a:rPr>
              <a:t>. Healthy attachments help children learn to…(READ SLIDE). These</a:t>
            </a:r>
            <a:r>
              <a:rPr lang="en-US" sz="1200" kern="1200" baseline="0" dirty="0">
                <a:solidFill>
                  <a:schemeClr val="tx1"/>
                </a:solidFill>
                <a:effectLst/>
                <a:latin typeface="+mn-lt"/>
                <a:ea typeface="+mn-ea"/>
                <a:cs typeface="+mn-cs"/>
              </a:rPr>
              <a:t> skills are imperative for success both in life and in school.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many cases, the adult is a parent or caregiver, but it doesn’t necessarily have to be. Children</a:t>
            </a:r>
            <a:r>
              <a:rPr lang="en-US" sz="1200" kern="1200" baseline="0" dirty="0">
                <a:solidFill>
                  <a:schemeClr val="tx1"/>
                </a:solidFill>
                <a:effectLst/>
                <a:latin typeface="+mn-lt"/>
                <a:ea typeface="+mn-ea"/>
                <a:cs typeface="+mn-cs"/>
              </a:rPr>
              <a:t> who may have challenging home lives can benefit greatly from a secure attachment at school (</a:t>
            </a:r>
            <a:r>
              <a:rPr lang="en-US" sz="1200" b="1" kern="1200" baseline="0" dirty="0">
                <a:solidFill>
                  <a:schemeClr val="tx1"/>
                </a:solidFill>
                <a:effectLst/>
                <a:latin typeface="+mn-lt"/>
                <a:ea typeface="+mn-ea"/>
                <a:cs typeface="+mn-cs"/>
              </a:rPr>
              <a:t>this also ties into our NYS-TEACHS message of school stability</a:t>
            </a:r>
            <a:r>
              <a:rPr lang="en-US" sz="1200" kern="1200" baseline="0" dirty="0">
                <a:solidFill>
                  <a:schemeClr val="tx1"/>
                </a:solidFill>
                <a:effectLst/>
                <a:latin typeface="+mn-lt"/>
                <a:ea typeface="+mn-ea"/>
                <a:cs typeface="+mn-cs"/>
              </a:rPr>
              <a:t>!). Our toolkit and strategy matrix list many ways in which you (or any adult in the school) can foster a secure attachment with a student, but here are a few examples </a:t>
            </a:r>
          </a:p>
          <a:p>
            <a:endParaRPr lang="en-US" sz="1200" kern="1200" baseline="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How:</a:t>
            </a:r>
          </a:p>
          <a:p>
            <a:r>
              <a:rPr lang="en-US" sz="1200" b="1" kern="1200" baseline="0" dirty="0">
                <a:solidFill>
                  <a:schemeClr val="tx1"/>
                </a:solidFill>
                <a:effectLst/>
                <a:latin typeface="+mn-lt"/>
                <a:ea typeface="+mn-ea"/>
                <a:cs typeface="+mn-cs"/>
              </a:rPr>
              <a:t>Be Patient and Consistent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Students experiencing on-going trauma or toxic stress have often grown accustomed to being let down or disappointed by the adults in their lives. Their defiant, challenging, or seemingly rude behavior can actually be a “test” to see how far your support will really go. In other words, will you keep your word that you are there to help? When building a secure attachment, it is incredibly important to be patient and consistent even in the face of resistance.”</a:t>
            </a:r>
          </a:p>
          <a:p>
            <a:endParaRPr lang="en-US" sz="1200"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Help students set goals: “</a:t>
            </a:r>
            <a:r>
              <a:rPr lang="en-US" sz="1200" kern="1200" dirty="0">
                <a:solidFill>
                  <a:schemeClr val="tx1"/>
                </a:solidFill>
                <a:effectLst/>
                <a:latin typeface="+mn-lt"/>
                <a:ea typeface="+mn-ea"/>
                <a:cs typeface="+mn-cs"/>
              </a:rPr>
              <a:t>Using empathy and a strengths-based approach, talk to the student about what she wants to achieve and come up with strategies for how to get there. Be sure the student knows that if she doesn’t meet the goal on the first try, it is okay. You will work with her to come up with new strategies until she does meet the goal. “</a:t>
            </a:r>
          </a:p>
          <a:p>
            <a:endParaRPr lang="en-US" sz="1200" b="1"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Let students know who the “safe adults” are in the school and how to contact them: </a:t>
            </a:r>
            <a:r>
              <a:rPr lang="en-US" sz="1200" b="0" kern="1200" baseline="0" dirty="0">
                <a:solidFill>
                  <a:schemeClr val="tx1"/>
                </a:solidFill>
                <a:effectLst/>
                <a:latin typeface="+mn-lt"/>
                <a:ea typeface="+mn-ea"/>
                <a:cs typeface="+mn-cs"/>
              </a:rPr>
              <a:t>Are there specific people that students can/should go to in various situations? How would a student contact that person. Consider having posters around the school or for really young kids, posters on specific doors that have a huge smiley face or something simple.</a:t>
            </a:r>
            <a:endParaRPr lang="en-US" sz="1200" b="1"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F406A71-0ABC-489F-82C3-BBF30172F2AA}" type="slidenum">
              <a:rPr lang="en-US" smtClean="0"/>
              <a:t>62</a:t>
            </a:fld>
            <a:endParaRPr lang="en-US"/>
          </a:p>
        </p:txBody>
      </p:sp>
    </p:spTree>
    <p:extLst>
      <p:ext uri="{BB962C8B-B14F-4D97-AF65-F5344CB8AC3E}">
        <p14:creationId xmlns:p14="http://schemas.microsoft.com/office/powerpoint/2010/main" val="25433734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the Matrix of School</a:t>
            </a:r>
            <a:r>
              <a:rPr lang="en-US" baseline="0" dirty="0"/>
              <a:t> Success Strategies, which is available on our website.</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Light" panose="020F0302020204030204" pitchFamily="34" charset="0"/>
              </a:rPr>
              <a:t>The final element is the </a:t>
            </a:r>
            <a:r>
              <a:rPr lang="en-US" sz="1200" b="1" dirty="0">
                <a:latin typeface="Calibri Light" panose="020F0302020204030204" pitchFamily="34" charset="0"/>
              </a:rPr>
              <a:t>opportunity to strengthen non-cognitive skills</a:t>
            </a:r>
            <a:r>
              <a:rPr lang="en-US" sz="1200" dirty="0">
                <a:latin typeface="Calibri Light" panose="020F030202020403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Light" panose="020F03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Light" panose="020F0302020204030204" pitchFamily="34" charset="0"/>
              </a:rPr>
              <a:t>Why</a:t>
            </a:r>
            <a:r>
              <a:rPr lang="en-US" sz="1200" baseline="0" dirty="0">
                <a:latin typeface="Calibri Light" panose="020F0302020204030204" pitchFamily="34" charset="0"/>
              </a:rPr>
              <a:t> is this important? </a:t>
            </a:r>
            <a:r>
              <a:rPr lang="en-US" sz="1200" dirty="0">
                <a:latin typeface="Calibri Light" panose="020F0302020204030204" pitchFamily="34" charset="0"/>
              </a:rPr>
              <a:t>Non-cognitive skills help students be ready and available to learn. </a:t>
            </a:r>
            <a:r>
              <a:rPr lang="en-US" sz="1200" b="1" dirty="0">
                <a:latin typeface="Calibri Light" panose="020F0302020204030204" pitchFamily="34" charset="0"/>
              </a:rPr>
              <a:t>They include skills such as</a:t>
            </a:r>
            <a:r>
              <a:rPr lang="en-US" sz="1200" dirty="0">
                <a:latin typeface="Calibri Light" panose="020F0302020204030204" pitchFamily="34" charset="0"/>
              </a:rPr>
              <a:t>:</a:t>
            </a:r>
          </a:p>
          <a:p>
            <a:pPr lvl="0"/>
            <a:r>
              <a:rPr lang="en-US" sz="1200" kern="1200" dirty="0">
                <a:solidFill>
                  <a:schemeClr val="tx1"/>
                </a:solidFill>
                <a:effectLst/>
                <a:latin typeface="+mn-lt"/>
                <a:ea typeface="+mn-ea"/>
                <a:cs typeface="+mn-cs"/>
              </a:rPr>
              <a:t> - self-management</a:t>
            </a:r>
          </a:p>
          <a:p>
            <a:pPr lvl="0"/>
            <a:r>
              <a:rPr lang="en-US" sz="1200" kern="1200" dirty="0">
                <a:solidFill>
                  <a:schemeClr val="tx1"/>
                </a:solidFill>
                <a:effectLst/>
                <a:latin typeface="+mn-lt"/>
                <a:ea typeface="+mn-ea"/>
                <a:cs typeface="+mn-cs"/>
              </a:rPr>
              <a:t> - self-soothing or coping skills</a:t>
            </a:r>
          </a:p>
          <a:p>
            <a:pPr lvl="0"/>
            <a:r>
              <a:rPr lang="en-US" sz="1200" kern="1200" baseline="0" dirty="0">
                <a:solidFill>
                  <a:schemeClr val="tx1"/>
                </a:solidFill>
                <a:effectLst/>
                <a:latin typeface="+mn-lt"/>
                <a:ea typeface="+mn-ea"/>
                <a:cs typeface="+mn-cs"/>
              </a:rPr>
              <a:t> - resilience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 responsible decision-making</a:t>
            </a:r>
          </a:p>
          <a:p>
            <a:pPr lvl="0"/>
            <a:r>
              <a:rPr lang="en-US" sz="1200" kern="1200" dirty="0">
                <a:solidFill>
                  <a:schemeClr val="tx1"/>
                </a:solidFill>
                <a:effectLst/>
                <a:latin typeface="+mn-lt"/>
                <a:ea typeface="+mn-ea"/>
                <a:cs typeface="+mn-cs"/>
              </a:rPr>
              <a:t> - relationship skills</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Why is this an important</a:t>
            </a:r>
            <a:r>
              <a:rPr lang="en-US" sz="1200" baseline="0" dirty="0"/>
              <a:t> trauma-sensitive strategy? Remember that c</a:t>
            </a:r>
            <a:r>
              <a:rPr lang="en-US" sz="1200" dirty="0"/>
              <a:t>hildren who have experienced </a:t>
            </a:r>
            <a:r>
              <a:rPr lang="en-US" sz="1200" b="1" dirty="0"/>
              <a:t>trauma and/or toxic stress have nervous systems that are permanently on “high alert.” </a:t>
            </a:r>
            <a:r>
              <a:rPr lang="en-US" sz="1200" dirty="0"/>
              <a:t>This can make it much more difficult for a student to self-manage his emotions, to calm down</a:t>
            </a:r>
            <a:r>
              <a:rPr lang="en-US" sz="1200" baseline="0" dirty="0"/>
              <a:t> and concentrate.</a:t>
            </a:r>
            <a:r>
              <a:rPr lang="en-US" sz="1200" dirty="0"/>
              <a:t> Being on </a:t>
            </a:r>
            <a:r>
              <a:rPr lang="en-US" sz="1200" b="1" dirty="0"/>
              <a:t>high alert, a student may be more prone to “acting out” in class when provoked by a seemingly small trigger.</a:t>
            </a:r>
            <a:r>
              <a:rPr lang="en-US" sz="1200" dirty="0"/>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a:t>
            </a:r>
            <a:r>
              <a:rPr lang="en-US" sz="1200" kern="1200" baseline="0" dirty="0">
                <a:solidFill>
                  <a:schemeClr val="tx1"/>
                </a:solidFill>
                <a:effectLst/>
                <a:latin typeface="+mn-lt"/>
                <a:ea typeface="+mn-ea"/>
                <a:cs typeface="+mn-cs"/>
              </a:rPr>
              <a:t> do you help a student develop these non-cognitive coping skills? A few examples include: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CLICK:</a:t>
            </a:r>
            <a:r>
              <a:rPr lang="en-US" sz="1200" b="0"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Help the student identify triggers and strategies</a:t>
            </a:r>
            <a:r>
              <a:rPr lang="en-US" sz="1200" kern="1200" dirty="0">
                <a:solidFill>
                  <a:schemeClr val="tx1"/>
                </a:solidFill>
                <a:effectLst/>
                <a:latin typeface="+mn-lt"/>
                <a:ea typeface="+mn-ea"/>
                <a:cs typeface="+mn-cs"/>
              </a:rPr>
              <a:t> – We’ve mentioned this one before, but it is worth reiterating. If a student understands his/her triggers and has strategies at hand to calm-down, many behavior problems can be avoided all together. Take the time talk about patterns in behavior with the student and come up with strategies to calm down together. Revisit those strategies periodically to make sure they are working.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Praise effort, not just outcomes</a:t>
            </a:r>
            <a:r>
              <a:rPr lang="en-US" sz="1200" kern="1200" dirty="0">
                <a:solidFill>
                  <a:schemeClr val="tx1"/>
                </a:solidFill>
                <a:effectLst/>
                <a:latin typeface="+mn-lt"/>
                <a:ea typeface="+mn-ea"/>
                <a:cs typeface="+mn-cs"/>
              </a:rPr>
              <a:t> – If we want students to “keep trying,” we have to praise their effort. Positive reinforcement works at all ages, but it is the positive reinforcement of effort than encourages resiliency. A student needs to see the connection between the effort he puts in now and future outcomes. He also needs to know that he can improve, bounce-back, make it through, etc.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Focus on “should” rather than “should not”</a:t>
            </a:r>
            <a:r>
              <a:rPr lang="en-US" sz="1200" kern="1200" dirty="0">
                <a:solidFill>
                  <a:schemeClr val="tx1"/>
                </a:solidFill>
                <a:effectLst/>
                <a:latin typeface="+mn-lt"/>
                <a:ea typeface="+mn-ea"/>
                <a:cs typeface="+mn-cs"/>
              </a:rPr>
              <a:t> – Similar to prevention rather than punishment, adults should help students understand what they “should” do rather than only pointing out what the student “should not” do. Students are much more likely to “do the right thing” when they know what that “right thing” is. As the student begins to improve, she should receive praise for that behavior or action and subsequently, her confidence and resiliency will continue to grow. </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Show students where/how they have control</a:t>
            </a:r>
            <a:r>
              <a:rPr lang="en-US" sz="1200" kern="1200" dirty="0">
                <a:solidFill>
                  <a:schemeClr val="tx1"/>
                </a:solidFill>
                <a:effectLst/>
                <a:latin typeface="+mn-lt"/>
                <a:ea typeface="+mn-ea"/>
                <a:cs typeface="+mn-cs"/>
              </a:rPr>
              <a:t> – Sensing that you have zero control is one of the most stressful feelings anyone can have. Students who are experiencing trauma usually feel no sense of control or order in their lives, which is why you want to give them opportunities to have control in a variety of ways. “Control” can range from small to large choices such as choosing a snack to getting an after-school job. The important thing is to show the student where, how, and when he has a chance to control his own situation, behavior, and reaction.   </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F406A71-0ABC-489F-82C3-BBF30172F2AA}" type="slidenum">
              <a:rPr lang="en-US" smtClean="0"/>
              <a:t>63</a:t>
            </a:fld>
            <a:endParaRPr lang="en-US"/>
          </a:p>
        </p:txBody>
      </p:sp>
    </p:spTree>
    <p:extLst>
      <p:ext uri="{BB962C8B-B14F-4D97-AF65-F5344CB8AC3E}">
        <p14:creationId xmlns:p14="http://schemas.microsoft.com/office/powerpoint/2010/main" val="28311509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33B4CC-2740-4492-A32B-39C95FF9AA63}" type="slidenum">
              <a:rPr lang="en-US" smtClean="0"/>
              <a:pPr/>
              <a:t>65</a:t>
            </a:fld>
            <a:endParaRPr lang="en-US"/>
          </a:p>
        </p:txBody>
      </p:sp>
    </p:spTree>
    <p:extLst>
      <p:ext uri="{BB962C8B-B14F-4D97-AF65-F5344CB8AC3E}">
        <p14:creationId xmlns:p14="http://schemas.microsoft.com/office/powerpoint/2010/main" val="11415214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The McKinney-Vento program must work with all of these programs to ensure that students experiencing homelessness have access to comparable services to their permanently housed peers. Your McKinney-Vento Program does not end with school selection, immediate enrollment, and transportation to school, though these are very important rights for students in temporary housing. We will be reviewing many of these items in more detail in the following slides. </a:t>
            </a:r>
            <a:r>
              <a:rPr lang="en-US" sz="1200" b="1" baseline="0" dirty="0"/>
              <a:t>Also, please note that we have presented separate, stand-alone webinars on some of these topics. </a:t>
            </a:r>
          </a:p>
          <a:p>
            <a:r>
              <a:rPr lang="en-US" sz="1200" dirty="0">
                <a:solidFill>
                  <a:srgbClr val="FF0000"/>
                </a:solidFill>
              </a:rPr>
              <a:t>Required collaborations</a:t>
            </a:r>
          </a:p>
          <a:p>
            <a:pPr lvl="1"/>
            <a:r>
              <a:rPr lang="en-US" sz="1200" dirty="0">
                <a:solidFill>
                  <a:srgbClr val="FF0000"/>
                </a:solidFill>
              </a:rPr>
              <a:t>School nutrition, special education, G&amp;T, Vocational Ed, Alternative Ed</a:t>
            </a:r>
          </a:p>
          <a:p>
            <a:pPr lvl="1"/>
            <a:r>
              <a:rPr lang="en-US" sz="1200" dirty="0">
                <a:solidFill>
                  <a:srgbClr val="FF0000"/>
                </a:solidFill>
              </a:rPr>
              <a:t>Removal of barriers to full participation in school – athletics and other extra-</a:t>
            </a:r>
            <a:r>
              <a:rPr lang="en-US" sz="1200" dirty="0" err="1">
                <a:solidFill>
                  <a:srgbClr val="FF0000"/>
                </a:solidFill>
              </a:rPr>
              <a:t>curriculars</a:t>
            </a:r>
            <a:endParaRPr lang="en-US" sz="1200" dirty="0">
              <a:solidFill>
                <a:srgbClr val="FF0000"/>
              </a:solidFill>
            </a:endParaRPr>
          </a:p>
          <a:p>
            <a:pPr lvl="1"/>
            <a:r>
              <a:rPr lang="en-US" sz="1200" dirty="0">
                <a:solidFill>
                  <a:srgbClr val="FF0000"/>
                </a:solidFill>
              </a:rPr>
              <a:t>Title 1, Part A</a:t>
            </a:r>
          </a:p>
          <a:p>
            <a:r>
              <a:rPr lang="en-US" sz="1200" dirty="0">
                <a:solidFill>
                  <a:srgbClr val="FF0000"/>
                </a:solidFill>
              </a:rPr>
              <a:t>Pre-K (including for siblings of STH)</a:t>
            </a:r>
          </a:p>
          <a:p>
            <a:endParaRPr lang="en-US" sz="1200" dirty="0">
              <a:solidFill>
                <a:srgbClr val="FF0000"/>
              </a:solidFill>
            </a:endParaRPr>
          </a:p>
          <a:p>
            <a:endParaRPr lang="en-US" sz="1200" dirty="0"/>
          </a:p>
          <a:p>
            <a:endParaRPr lang="en-US" sz="1200" dirty="0"/>
          </a:p>
          <a:p>
            <a:endParaRPr lang="en-US" sz="1200" dirty="0"/>
          </a:p>
        </p:txBody>
      </p:sp>
      <p:sp>
        <p:nvSpPr>
          <p:cNvPr id="4" name="Slide Number Placeholder 3"/>
          <p:cNvSpPr>
            <a:spLocks noGrp="1"/>
          </p:cNvSpPr>
          <p:nvPr>
            <p:ph type="sldNum" sz="quarter" idx="10"/>
          </p:nvPr>
        </p:nvSpPr>
        <p:spPr/>
        <p:txBody>
          <a:bodyPr/>
          <a:lstStyle/>
          <a:p>
            <a:fld id="{7933B4CC-2740-4492-A32B-39C95FF9AA63}" type="slidenum">
              <a:rPr lang="en-US" smtClean="0"/>
              <a:pPr/>
              <a:t>66</a:t>
            </a:fld>
            <a:endParaRPr lang="en-US"/>
          </a:p>
        </p:txBody>
      </p:sp>
    </p:spTree>
    <p:extLst>
      <p:ext uri="{BB962C8B-B14F-4D97-AF65-F5344CB8AC3E}">
        <p14:creationId xmlns:p14="http://schemas.microsoft.com/office/powerpoint/2010/main" val="3975022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What is the McKinney-Vento Homeless Education Assistance Act? It is a federal law which was enacted in 1987 and recently reauthorized in 2015 as part of the Every Student Succeeds Act (ESSA). </a:t>
            </a:r>
          </a:p>
          <a:p>
            <a:endParaRPr lang="en-US" dirty="0"/>
          </a:p>
          <a:p>
            <a:r>
              <a:rPr lang="en-US" dirty="0"/>
              <a:t>The McKinney-Vento Act entitles children who are in temporary housing to </a:t>
            </a:r>
            <a:r>
              <a:rPr lang="en-US" b="0" dirty="0"/>
              <a:t>access a free and appropriate public education, and requires schools to remove barriers to their enrollment, attendance, and success in school. The purpose of the McKinney-Vento Act is to promote school stability for children who are experiencing instability with their housing. </a:t>
            </a:r>
          </a:p>
          <a:p>
            <a:endParaRPr lang="en-US" b="0" dirty="0"/>
          </a:p>
          <a:p>
            <a:r>
              <a:rPr lang="en-US" dirty="0"/>
              <a:t>The</a:t>
            </a:r>
            <a:r>
              <a:rPr lang="en-US" baseline="0" dirty="0"/>
              <a:t> services listed – free meals, Title I, Immediate enrollment, transportation – are core services under McKinney-Vento but not an exhaustive list of requirements.</a:t>
            </a:r>
          </a:p>
        </p:txBody>
      </p:sp>
      <p:sp>
        <p:nvSpPr>
          <p:cNvPr id="4" name="Slide Number Placeholder 3"/>
          <p:cNvSpPr>
            <a:spLocks noGrp="1"/>
          </p:cNvSpPr>
          <p:nvPr>
            <p:ph type="sldNum" sz="quarter" idx="10"/>
          </p:nvPr>
        </p:nvSpPr>
        <p:spPr/>
        <p:txBody>
          <a:bodyPr/>
          <a:lstStyle/>
          <a:p>
            <a:fld id="{4FB4C3A4-39F2-499C-9AC8-C829078170B0}" type="slidenum">
              <a:rPr lang="en-US" smtClean="0"/>
              <a:pPr/>
              <a:t>7</a:t>
            </a:fld>
            <a:endParaRPr lang="en-US"/>
          </a:p>
        </p:txBody>
      </p:sp>
    </p:spTree>
    <p:extLst>
      <p:ext uri="{BB962C8B-B14F-4D97-AF65-F5344CB8AC3E}">
        <p14:creationId xmlns:p14="http://schemas.microsoft.com/office/powerpoint/2010/main" val="1720274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167">
              <a:defRPr sz="1300">
                <a:solidFill>
                  <a:schemeClr val="tx1"/>
                </a:solidFill>
                <a:latin typeface="Arial" charset="0"/>
              </a:defRPr>
            </a:lvl1pPr>
            <a:lvl2pPr marL="753976" indent="-290479" defTabSz="930167">
              <a:defRPr sz="1300">
                <a:solidFill>
                  <a:schemeClr val="tx1"/>
                </a:solidFill>
                <a:latin typeface="Arial" charset="0"/>
              </a:defRPr>
            </a:lvl2pPr>
            <a:lvl3pPr marL="1161916" indent="-231749" defTabSz="930167">
              <a:defRPr sz="1300">
                <a:solidFill>
                  <a:schemeClr val="tx1"/>
                </a:solidFill>
                <a:latin typeface="Arial" charset="0"/>
              </a:defRPr>
            </a:lvl3pPr>
            <a:lvl4pPr marL="1625412" indent="-231749" defTabSz="930167">
              <a:defRPr sz="1300">
                <a:solidFill>
                  <a:schemeClr val="tx1"/>
                </a:solidFill>
                <a:latin typeface="Arial" charset="0"/>
              </a:defRPr>
            </a:lvl4pPr>
            <a:lvl5pPr marL="2090497" indent="-231749" defTabSz="930167">
              <a:defRPr sz="1300">
                <a:solidFill>
                  <a:schemeClr val="tx1"/>
                </a:solidFill>
                <a:latin typeface="Arial" charset="0"/>
              </a:defRPr>
            </a:lvl5pPr>
            <a:lvl6pPr marL="2547645" indent="-231749" defTabSz="930167" eaLnBrk="0" fontAlgn="base" hangingPunct="0">
              <a:spcBef>
                <a:spcPct val="30000"/>
              </a:spcBef>
              <a:spcAft>
                <a:spcPct val="0"/>
              </a:spcAft>
              <a:defRPr sz="1300">
                <a:solidFill>
                  <a:schemeClr val="tx1"/>
                </a:solidFill>
                <a:latin typeface="Arial" charset="0"/>
              </a:defRPr>
            </a:lvl6pPr>
            <a:lvl7pPr marL="3004791" indent="-231749" defTabSz="930167" eaLnBrk="0" fontAlgn="base" hangingPunct="0">
              <a:spcBef>
                <a:spcPct val="30000"/>
              </a:spcBef>
              <a:spcAft>
                <a:spcPct val="0"/>
              </a:spcAft>
              <a:defRPr sz="1300">
                <a:solidFill>
                  <a:schemeClr val="tx1"/>
                </a:solidFill>
                <a:latin typeface="Arial" charset="0"/>
              </a:defRPr>
            </a:lvl7pPr>
            <a:lvl8pPr marL="3461938" indent="-231749" defTabSz="930167" eaLnBrk="0" fontAlgn="base" hangingPunct="0">
              <a:spcBef>
                <a:spcPct val="30000"/>
              </a:spcBef>
              <a:spcAft>
                <a:spcPct val="0"/>
              </a:spcAft>
              <a:defRPr sz="1300">
                <a:solidFill>
                  <a:schemeClr val="tx1"/>
                </a:solidFill>
                <a:latin typeface="Arial" charset="0"/>
              </a:defRPr>
            </a:lvl8pPr>
            <a:lvl9pPr marL="3919085" indent="-231749" defTabSz="930167" eaLnBrk="0" fontAlgn="base" hangingPunct="0">
              <a:spcBef>
                <a:spcPct val="30000"/>
              </a:spcBef>
              <a:spcAft>
                <a:spcPct val="0"/>
              </a:spcAft>
              <a:defRPr sz="1300">
                <a:solidFill>
                  <a:schemeClr val="tx1"/>
                </a:solidFill>
                <a:latin typeface="Arial" charset="0"/>
              </a:defRPr>
            </a:lvl9pPr>
          </a:lstStyle>
          <a:p>
            <a:fld id="{E89BA0F6-FB91-403C-8DB7-FAF80431A63D}" type="slidenum">
              <a:rPr lang="en-US" altLang="en-US" smtClean="0"/>
              <a:pPr/>
              <a:t>67</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Aft>
                <a:spcPct val="55000"/>
              </a:spcAft>
            </a:pPr>
            <a:r>
              <a:rPr lang="en-US" altLang="en-US" sz="1200" dirty="0"/>
              <a:t>In addition to immediate enrollment without records and transportation, all students identified as temporarily housed are entitled to free meals. There is no application required for students in temporary housing to receive free meals, and they do not need to meet income requirements. Liaisons and shelter directors should submit a list of students in temporary housing to school district Food Service staff.</a:t>
            </a:r>
          </a:p>
          <a:p>
            <a:pPr eaLnBrk="1" hangingPunct="1">
              <a:spcAft>
                <a:spcPct val="55000"/>
              </a:spcAft>
            </a:pPr>
            <a:endParaRPr lang="en-US" altLang="en-US" sz="1200" dirty="0"/>
          </a:p>
          <a:p>
            <a:pPr algn="l" eaLnBrk="1" hangingPunct="1">
              <a:spcBef>
                <a:spcPct val="0"/>
              </a:spcBef>
            </a:pPr>
            <a:r>
              <a:rPr lang="en-US" altLang="en-US" sz="1200" dirty="0"/>
              <a:t>U.S.D.A. Memo (July 19, 2004), </a:t>
            </a:r>
            <a:r>
              <a:rPr lang="en-US" altLang="en-US" sz="1200" dirty="0">
                <a:hlinkClick r:id="rId3"/>
              </a:rPr>
              <a:t>www.naehcy.org/dl/usda_sp4.pdf</a:t>
            </a:r>
            <a:r>
              <a:rPr lang="en-US" altLang="en-US" sz="1200" dirty="0"/>
              <a:t>; </a:t>
            </a:r>
          </a:p>
          <a:p>
            <a:pPr algn="l" eaLnBrk="1" hangingPunct="1">
              <a:spcBef>
                <a:spcPct val="0"/>
              </a:spcBef>
            </a:pPr>
            <a:r>
              <a:rPr lang="en-US" altLang="en-US" sz="1200" dirty="0"/>
              <a:t>U.S.D.A. Memo (April 4, 2002), </a:t>
            </a:r>
            <a:r>
              <a:rPr lang="en-US" altLang="en-US" sz="1200" dirty="0">
                <a:hlinkClick r:id="rId4"/>
              </a:rPr>
              <a:t>www.naehcy.org/dl/usda_04_04_02.pdf</a:t>
            </a:r>
            <a:endParaRPr lang="en-US" altLang="en-US" sz="1200" dirty="0"/>
          </a:p>
          <a:p>
            <a:pPr eaLnBrk="1" hangingPunct="1"/>
            <a:endParaRPr lang="en-US" altLang="en-US" sz="1200" dirty="0"/>
          </a:p>
          <a:p>
            <a:pPr eaLnBrk="1" hangingPunct="1"/>
            <a:endParaRPr lang="en-US" altLang="en-US" dirty="0"/>
          </a:p>
        </p:txBody>
      </p:sp>
    </p:spTree>
    <p:extLst>
      <p:ext uri="{BB962C8B-B14F-4D97-AF65-F5344CB8AC3E}">
        <p14:creationId xmlns:p14="http://schemas.microsoft.com/office/powerpoint/2010/main" val="4072891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solidFill>
              </a:rPr>
              <a:t>20 U.S.C. § 6313(c)(3)</a:t>
            </a:r>
          </a:p>
          <a:p>
            <a:endParaRPr lang="en-US" dirty="0"/>
          </a:p>
          <a:p>
            <a:r>
              <a:rPr lang="en-US" dirty="0"/>
              <a:t>Reservation must happen before any other</a:t>
            </a:r>
            <a:r>
              <a:rPr lang="en-US" baseline="0" dirty="0"/>
              <a:t> reserves.</a:t>
            </a:r>
            <a:endParaRPr lang="en-US" dirty="0"/>
          </a:p>
        </p:txBody>
      </p:sp>
      <p:sp>
        <p:nvSpPr>
          <p:cNvPr id="4" name="Slide Number Placeholder 3"/>
          <p:cNvSpPr>
            <a:spLocks noGrp="1"/>
          </p:cNvSpPr>
          <p:nvPr>
            <p:ph type="sldNum" sz="quarter" idx="10"/>
          </p:nvPr>
        </p:nvSpPr>
        <p:spPr/>
        <p:txBody>
          <a:bodyPr/>
          <a:lstStyle/>
          <a:p>
            <a:fld id="{7933B4CC-2740-4492-A32B-39C95FF9AA63}" type="slidenum">
              <a:rPr lang="en-US" smtClean="0"/>
              <a:pPr/>
              <a:t>68</a:t>
            </a:fld>
            <a:endParaRPr lang="en-US"/>
          </a:p>
        </p:txBody>
      </p:sp>
    </p:spTree>
    <p:extLst>
      <p:ext uri="{BB962C8B-B14F-4D97-AF65-F5344CB8AC3E}">
        <p14:creationId xmlns:p14="http://schemas.microsoft.com/office/powerpoint/2010/main" val="37945520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358">
              <a:defRPr>
                <a:solidFill>
                  <a:schemeClr val="tx1"/>
                </a:solidFill>
                <a:latin typeface="Arial" panose="020B0604020202020204" pitchFamily="34" charset="0"/>
              </a:defRPr>
            </a:lvl1pPr>
            <a:lvl2pPr marL="770686" indent="-296417" defTabSz="963358">
              <a:defRPr>
                <a:solidFill>
                  <a:schemeClr val="tx1"/>
                </a:solidFill>
                <a:latin typeface="Arial" panose="020B0604020202020204" pitchFamily="34" charset="0"/>
              </a:defRPr>
            </a:lvl2pPr>
            <a:lvl3pPr marL="1185671" indent="-237134" defTabSz="963358">
              <a:defRPr>
                <a:solidFill>
                  <a:schemeClr val="tx1"/>
                </a:solidFill>
                <a:latin typeface="Arial" panose="020B0604020202020204" pitchFamily="34" charset="0"/>
              </a:defRPr>
            </a:lvl3pPr>
            <a:lvl4pPr marL="1659939" indent="-237134" defTabSz="963358">
              <a:defRPr>
                <a:solidFill>
                  <a:schemeClr val="tx1"/>
                </a:solidFill>
                <a:latin typeface="Arial" panose="020B0604020202020204" pitchFamily="34" charset="0"/>
              </a:defRPr>
            </a:lvl4pPr>
            <a:lvl5pPr marL="2134208" indent="-237134" defTabSz="963358">
              <a:defRPr>
                <a:solidFill>
                  <a:schemeClr val="tx1"/>
                </a:solidFill>
                <a:latin typeface="Arial" panose="020B0604020202020204" pitchFamily="34" charset="0"/>
              </a:defRPr>
            </a:lvl5pPr>
            <a:lvl6pPr marL="2608476" indent="-237134" defTabSz="963358" eaLnBrk="0" fontAlgn="base" hangingPunct="0">
              <a:spcBef>
                <a:spcPct val="0"/>
              </a:spcBef>
              <a:spcAft>
                <a:spcPct val="0"/>
              </a:spcAft>
              <a:defRPr>
                <a:solidFill>
                  <a:schemeClr val="tx1"/>
                </a:solidFill>
                <a:latin typeface="Arial" panose="020B0604020202020204" pitchFamily="34" charset="0"/>
              </a:defRPr>
            </a:lvl6pPr>
            <a:lvl7pPr marL="3082744" indent="-237134" defTabSz="963358" eaLnBrk="0" fontAlgn="base" hangingPunct="0">
              <a:spcBef>
                <a:spcPct val="0"/>
              </a:spcBef>
              <a:spcAft>
                <a:spcPct val="0"/>
              </a:spcAft>
              <a:defRPr>
                <a:solidFill>
                  <a:schemeClr val="tx1"/>
                </a:solidFill>
                <a:latin typeface="Arial" panose="020B0604020202020204" pitchFamily="34" charset="0"/>
              </a:defRPr>
            </a:lvl7pPr>
            <a:lvl8pPr marL="3557013" indent="-237134" defTabSz="963358" eaLnBrk="0" fontAlgn="base" hangingPunct="0">
              <a:spcBef>
                <a:spcPct val="0"/>
              </a:spcBef>
              <a:spcAft>
                <a:spcPct val="0"/>
              </a:spcAft>
              <a:defRPr>
                <a:solidFill>
                  <a:schemeClr val="tx1"/>
                </a:solidFill>
                <a:latin typeface="Arial" panose="020B0604020202020204" pitchFamily="34" charset="0"/>
              </a:defRPr>
            </a:lvl8pPr>
            <a:lvl9pPr marL="4031280" indent="-237134" defTabSz="963358" eaLnBrk="0" fontAlgn="base" hangingPunct="0">
              <a:spcBef>
                <a:spcPct val="0"/>
              </a:spcBef>
              <a:spcAft>
                <a:spcPct val="0"/>
              </a:spcAft>
              <a:defRPr>
                <a:solidFill>
                  <a:schemeClr val="tx1"/>
                </a:solidFill>
                <a:latin typeface="Arial" panose="020B0604020202020204" pitchFamily="34" charset="0"/>
              </a:defRPr>
            </a:lvl9pPr>
          </a:lstStyle>
          <a:p>
            <a:fld id="{495C8478-D973-4E1C-8D3B-081261597A4E}" type="slidenum">
              <a:rPr lang="en-US" altLang="en-US"/>
              <a:pPr/>
              <a:t>69</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dirty="0">
              <a:latin typeface="Times New Roman" panose="02020603050405020304" pitchFamily="18" charset="0"/>
            </a:endParaRPr>
          </a:p>
        </p:txBody>
      </p:sp>
    </p:spTree>
    <p:extLst>
      <p:ext uri="{BB962C8B-B14F-4D97-AF65-F5344CB8AC3E}">
        <p14:creationId xmlns:p14="http://schemas.microsoft.com/office/powerpoint/2010/main" val="4439753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 Education programs </a:t>
            </a:r>
          </a:p>
          <a:p>
            <a:pPr lvl="1"/>
            <a:r>
              <a:rPr lang="en-US" dirty="0"/>
              <a:t>Coordination between McKinney-Vento and the Individuals with Disabilities Act (IDEA)</a:t>
            </a:r>
          </a:p>
          <a:p>
            <a:pPr lvl="1"/>
            <a:r>
              <a:rPr lang="en-US" dirty="0"/>
              <a:t>Students experiencing homelessness have same rights to evaluation and special education programming as permanently housed peers.</a:t>
            </a:r>
          </a:p>
          <a:p>
            <a:pPr lvl="1"/>
            <a:r>
              <a:rPr lang="en-US" dirty="0"/>
              <a:t>When changing districts, new school must</a:t>
            </a:r>
            <a:r>
              <a:rPr lang="en-US" baseline="0" dirty="0"/>
              <a:t> provide comparable services to what is listed on current IEP. Home instruction is not sufficient.</a:t>
            </a:r>
            <a:endParaRPr lang="en-US" dirty="0"/>
          </a:p>
          <a:p>
            <a:endParaRPr lang="en-US" dirty="0"/>
          </a:p>
          <a:p>
            <a:r>
              <a:rPr lang="en-US" dirty="0"/>
              <a:t>What is the process for having a </a:t>
            </a:r>
            <a:r>
              <a:rPr lang="en-US" b="1" dirty="0"/>
              <a:t>student evaluated</a:t>
            </a:r>
            <a:r>
              <a:rPr lang="en-US" dirty="0"/>
              <a:t> for special education services?</a:t>
            </a:r>
          </a:p>
          <a:p>
            <a:r>
              <a:rPr lang="en-US" dirty="0"/>
              <a:t>The person who would like to have a student evaluated must make a referral to the district Committee on Special Education (CSE), explaining that they'd like an evaluation for the student. </a:t>
            </a:r>
            <a:r>
              <a:rPr lang="en-US" i="1" dirty="0"/>
              <a:t>(8 N.Y.C.R.R. § 200.4(a)(6)).</a:t>
            </a:r>
            <a:endParaRPr lang="en-US" dirty="0"/>
          </a:p>
          <a:p>
            <a:r>
              <a:rPr lang="en-US" b="1" dirty="0"/>
              <a:t>Initial evaluations</a:t>
            </a:r>
            <a:r>
              <a:rPr lang="en-US" dirty="0"/>
              <a:t> must be completed within </a:t>
            </a:r>
            <a:r>
              <a:rPr lang="en-US" b="1" dirty="0"/>
              <a:t>60 calendar days</a:t>
            </a:r>
            <a:r>
              <a:rPr lang="en-US" dirty="0"/>
              <a:t> of the date a parent gave consent for the evaluation. </a:t>
            </a:r>
            <a:r>
              <a:rPr lang="en-US" i="1" dirty="0"/>
              <a:t>(8 N.Y.C.R.R. § 200.4(b)(7)).</a:t>
            </a:r>
            <a:endParaRPr lang="en-US" dirty="0"/>
          </a:p>
          <a:p>
            <a:r>
              <a:rPr lang="en-US" dirty="0"/>
              <a:t>Students must be provided </a:t>
            </a:r>
            <a:r>
              <a:rPr lang="en-US" b="1" dirty="0"/>
              <a:t>appropriate special education services</a:t>
            </a:r>
            <a:r>
              <a:rPr lang="en-US" dirty="0"/>
              <a:t> within </a:t>
            </a:r>
            <a:r>
              <a:rPr lang="en-US" b="1" dirty="0"/>
              <a:t>60 school days</a:t>
            </a:r>
            <a:r>
              <a:rPr lang="en-US" dirty="0"/>
              <a:t> of when parental consent to evaluate was given. </a:t>
            </a:r>
            <a:r>
              <a:rPr lang="en-US" i="1" dirty="0"/>
              <a:t>(8 N.Y.C.R.R. § 200.4(d)).</a:t>
            </a:r>
            <a:endParaRPr lang="en-US" dirty="0"/>
          </a:p>
          <a:p>
            <a:pPr marL="0" lvl="2" defTabSz="948537">
              <a:defRPr/>
            </a:pPr>
            <a:endParaRPr lang="en-US" b="0" dirty="0"/>
          </a:p>
          <a:p>
            <a:pPr marL="0" lvl="2" defTabSz="948537">
              <a:defRPr/>
            </a:pPr>
            <a:r>
              <a:rPr lang="en-US" b="0" dirty="0"/>
              <a:t>Best practice: Eligibility process for identifying special needs expedited to avoid delays in services caused by frequent mobility of students experiencing homelessness.</a:t>
            </a:r>
          </a:p>
          <a:p>
            <a:endParaRPr lang="en-US" dirty="0"/>
          </a:p>
          <a:p>
            <a:endParaRPr lang="en-US" dirty="0"/>
          </a:p>
        </p:txBody>
      </p:sp>
      <p:sp>
        <p:nvSpPr>
          <p:cNvPr id="4" name="Slide Number Placeholder 3"/>
          <p:cNvSpPr>
            <a:spLocks noGrp="1"/>
          </p:cNvSpPr>
          <p:nvPr>
            <p:ph type="sldNum" sz="quarter" idx="10"/>
          </p:nvPr>
        </p:nvSpPr>
        <p:spPr/>
        <p:txBody>
          <a:bodyPr/>
          <a:lstStyle/>
          <a:p>
            <a:fld id="{7933B4CC-2740-4492-A32B-39C95FF9AA63}" type="slidenum">
              <a:rPr lang="en-US" smtClean="0"/>
              <a:pPr/>
              <a:t>70</a:t>
            </a:fld>
            <a:endParaRPr lang="en-US"/>
          </a:p>
        </p:txBody>
      </p:sp>
    </p:spTree>
    <p:extLst>
      <p:ext uri="{BB962C8B-B14F-4D97-AF65-F5344CB8AC3E}">
        <p14:creationId xmlns:p14="http://schemas.microsoft.com/office/powerpoint/2010/main" val="20736637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33B4CC-2740-4492-A32B-39C95FF9AA63}" type="slidenum">
              <a:rPr lang="en-US" smtClean="0"/>
              <a:pPr/>
              <a:t>71</a:t>
            </a:fld>
            <a:endParaRPr lang="en-US"/>
          </a:p>
        </p:txBody>
      </p:sp>
    </p:spTree>
    <p:extLst>
      <p:ext uri="{BB962C8B-B14F-4D97-AF65-F5344CB8AC3E}">
        <p14:creationId xmlns:p14="http://schemas.microsoft.com/office/powerpoint/2010/main" val="20107207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33B4CC-2740-4492-A32B-39C95FF9AA63}" type="slidenum">
              <a:rPr lang="en-US" smtClean="0"/>
              <a:pPr/>
              <a:t>73</a:t>
            </a:fld>
            <a:endParaRPr lang="en-US"/>
          </a:p>
        </p:txBody>
      </p:sp>
    </p:spTree>
    <p:extLst>
      <p:ext uri="{BB962C8B-B14F-4D97-AF65-F5344CB8AC3E}">
        <p14:creationId xmlns:p14="http://schemas.microsoft.com/office/powerpoint/2010/main" val="20370909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2900" y="4400550"/>
            <a:ext cx="6118860" cy="4453890"/>
          </a:xfrm>
        </p:spPr>
        <p:txBody>
          <a:bodyPr/>
          <a:lstStyle/>
          <a:p>
            <a:r>
              <a:rPr lang="en-US" sz="1100" dirty="0"/>
              <a:t>From Federal</a:t>
            </a:r>
            <a:r>
              <a:rPr lang="en-US" sz="1100" baseline="0" dirty="0"/>
              <a:t> Non-Regulatory Guidance:</a:t>
            </a:r>
            <a:endParaRPr lang="en-US" sz="1100" dirty="0"/>
          </a:p>
          <a:p>
            <a:r>
              <a:rPr lang="en-US" sz="1100" dirty="0"/>
              <a:t>Access to Postsecondary Education </a:t>
            </a:r>
          </a:p>
          <a:p>
            <a:r>
              <a:rPr lang="en-US" sz="1100" b="1" dirty="0"/>
              <a:t>Q-1. What are the responsibilities of LEAs with regard to preparing homeless students for college? </a:t>
            </a:r>
            <a:r>
              <a:rPr lang="en-US" sz="1100" dirty="0"/>
              <a:t>Homeless youths may sometimes face barriers in accessing and completing postsecondary education, such as difficulties in applying for, receiving financial aid, and lacking a support network. LEAs must ensure that counselors provide advice to homeless youths to prepare and improve the readiness of such youths for college. (See section 722(g)(1)(K)). The local liaison, along with guidance counselors and other LEA staff tasked with college preparation, should ensure that all homeless high school students receive information and individualized counseling regarding college readiness, college selection, the application process, financial aid, and the availability of on-campus supports. </a:t>
            </a:r>
          </a:p>
          <a:p>
            <a:endParaRPr lang="en-US" sz="1100" dirty="0"/>
          </a:p>
        </p:txBody>
      </p:sp>
      <p:sp>
        <p:nvSpPr>
          <p:cNvPr id="4" name="Slide Number Placeholder 3"/>
          <p:cNvSpPr>
            <a:spLocks noGrp="1"/>
          </p:cNvSpPr>
          <p:nvPr>
            <p:ph type="sldNum" sz="quarter" idx="10"/>
          </p:nvPr>
        </p:nvSpPr>
        <p:spPr/>
        <p:txBody>
          <a:bodyPr/>
          <a:lstStyle/>
          <a:p>
            <a:fld id="{7933B4CC-2740-4492-A32B-39C95FF9AA63}" type="slidenum">
              <a:rPr lang="en-US" smtClean="0"/>
              <a:pPr/>
              <a:t>74</a:t>
            </a:fld>
            <a:endParaRPr lang="en-US"/>
          </a:p>
        </p:txBody>
      </p:sp>
    </p:spTree>
    <p:extLst>
      <p:ext uri="{BB962C8B-B14F-4D97-AF65-F5344CB8AC3E}">
        <p14:creationId xmlns:p14="http://schemas.microsoft.com/office/powerpoint/2010/main" val="27032692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xfrm>
            <a:off x="327660" y="4400550"/>
            <a:ext cx="6149340" cy="4438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en-US" sz="1100" dirty="0"/>
              <a:t>Part of individualized college counseling that students who are homeless should receives includes sharing information about fee waivers with students and helping students secure them.</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en-US" sz="1100" dirty="0"/>
              <a:t>SAT and ACT waivers only available when a student is enrolled in high school</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en-US" sz="1100" dirty="0"/>
              <a:t>Students should request assistance from their school counselor</a:t>
            </a:r>
            <a:endParaRPr lang="en-US" sz="1100" b="1" i="0" kern="1200" dirty="0">
              <a:solidFill>
                <a:schemeClr val="tx1"/>
              </a:solidFill>
              <a:effectLst/>
              <a:latin typeface="+mn-lt"/>
              <a:ea typeface="+mn-ea"/>
              <a:cs typeface="+mn-cs"/>
            </a:endParaRPr>
          </a:p>
          <a:p>
            <a:r>
              <a:rPr lang="en-US" sz="1100" b="1" i="0" kern="1200" dirty="0">
                <a:solidFill>
                  <a:schemeClr val="tx1"/>
                </a:solidFill>
                <a:effectLst/>
                <a:latin typeface="+mn-lt"/>
                <a:ea typeface="+mn-ea"/>
                <a:cs typeface="+mn-cs"/>
              </a:rPr>
              <a:t>SAT - What Fee Waivers Cover</a:t>
            </a:r>
          </a:p>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The registration fee for up to two SATs, with or without the SAT Essay</a:t>
            </a:r>
          </a:p>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The registration fee for up to two SAT Subject Test administrations (take up to three individual SAT Subject Tests on a single test day)</a:t>
            </a:r>
          </a:p>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Four limited-time score reports plus four to use at any time: </a:t>
            </a:r>
            <a:r>
              <a:rPr lang="en-US" sz="1100" dirty="0">
                <a:hlinkClick r:id="rId3"/>
              </a:rPr>
              <a:t>https://collegereadiness.collegeboard.org/about/benefits/college-application-fee-waivers</a:t>
            </a:r>
            <a:endParaRPr lang="en-US" sz="1100" b="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100" b="0" i="0" kern="1200" dirty="0">
                <a:solidFill>
                  <a:schemeClr val="tx1"/>
                </a:solidFill>
                <a:effectLst/>
                <a:latin typeface="+mn-lt"/>
                <a:ea typeface="+mn-ea"/>
                <a:cs typeface="+mn-cs"/>
              </a:rPr>
              <a:t>Question-and-Answer Service (QAS) or Student Answer Service (SAS) if ordered at the time of registration (QAS and SAS aren’t available for SAT Subject Tests)</a:t>
            </a:r>
          </a:p>
          <a:p>
            <a:pPr marL="628650" lvl="1" indent="-171450">
              <a:buFont typeface="Arial" panose="020B0604020202020204" pitchFamily="34" charset="0"/>
              <a:buChar char="•"/>
            </a:pPr>
            <a:r>
              <a:rPr lang="en-US" sz="1100" b="0" i="0" kern="1200" dirty="0">
                <a:solidFill>
                  <a:schemeClr val="tx1"/>
                </a:solidFill>
                <a:effectLst/>
                <a:ea typeface="+mn-ea"/>
                <a:cs typeface="+mn-cs"/>
              </a:rPr>
              <a:t>A fee reduction for multiple-choice score verification or essay score verification</a:t>
            </a:r>
          </a:p>
          <a:p>
            <a:pPr marL="171450" indent="-171450">
              <a:buFont typeface="Arial" panose="020B0604020202020204" pitchFamily="34" charset="0"/>
              <a:buChar char="•"/>
            </a:pPr>
            <a:r>
              <a:rPr lang="en-US" sz="1100" b="0" i="0" kern="1200" dirty="0">
                <a:solidFill>
                  <a:schemeClr val="tx1"/>
                </a:solidFill>
                <a:effectLst/>
                <a:ea typeface="+mn-ea"/>
                <a:cs typeface="+mn-cs"/>
              </a:rPr>
              <a:t>Coverage of the SAT Essay if you are an SAT School Day tester whose school or district covers only the SAT but supports essay testing</a:t>
            </a:r>
          </a:p>
          <a:p>
            <a:pPr marL="171450" indent="-171450">
              <a:buFont typeface="Arial" panose="020B0604020202020204" pitchFamily="34" charset="0"/>
              <a:buChar char="•"/>
            </a:pPr>
            <a:r>
              <a:rPr lang="en-US" sz="1100" b="0" i="0" kern="1200" dirty="0">
                <a:solidFill>
                  <a:schemeClr val="tx1"/>
                </a:solidFill>
                <a:effectLst/>
                <a:ea typeface="+mn-ea"/>
                <a:cs typeface="+mn-cs"/>
              </a:rPr>
              <a:t>Coverage of the non-U.S. regional fee for fee-waiver-eligible U.S. students who are testing abroad</a:t>
            </a:r>
          </a:p>
          <a:p>
            <a:pPr marL="171450" indent="-171450">
              <a:buFont typeface="Arial" panose="020B0604020202020204" pitchFamily="34" charset="0"/>
              <a:buChar char="•"/>
            </a:pPr>
            <a:r>
              <a:rPr lang="en-US" sz="1100" b="0" i="0" kern="1200" dirty="0">
                <a:solidFill>
                  <a:schemeClr val="tx1"/>
                </a:solidFill>
                <a:effectLst/>
                <a:ea typeface="+mn-ea"/>
                <a:cs typeface="+mn-cs"/>
              </a:rPr>
              <a:t>Up to eight </a:t>
            </a:r>
            <a:r>
              <a:rPr lang="en-US" sz="1100" b="0" i="0" u="none" strike="noStrike" kern="1200" dirty="0">
                <a:solidFill>
                  <a:schemeClr val="tx1"/>
                </a:solidFill>
                <a:effectLst/>
                <a:ea typeface="+mn-ea"/>
                <a:cs typeface="+mn-cs"/>
                <a:hlinkClick r:id="rId4" tooltip="[Opens in New Window] "/>
              </a:rPr>
              <a:t>CSS/Financial Aid PROFILE</a:t>
            </a:r>
            <a:r>
              <a:rPr lang="en-US" sz="1100" b="0" i="0" u="none" strike="noStrike" kern="1200" baseline="30000" dirty="0">
                <a:solidFill>
                  <a:schemeClr val="tx1"/>
                </a:solidFill>
                <a:effectLst/>
                <a:ea typeface="+mn-ea"/>
                <a:cs typeface="+mn-cs"/>
                <a:hlinkClick r:id="rId4" tooltip="[Opens in New Window] "/>
              </a:rPr>
              <a:t>®</a:t>
            </a:r>
            <a:r>
              <a:rPr lang="en-US" sz="1100" b="0" i="0" kern="1200" dirty="0">
                <a:solidFill>
                  <a:schemeClr val="tx1"/>
                </a:solidFill>
                <a:effectLst/>
                <a:ea typeface="+mn-ea"/>
                <a:cs typeface="+mn-cs"/>
              </a:rPr>
              <a:t> fee waivers to use to apply online for nonfederal financial aid from colleges, universities, professional schools, and scholarship programs, for free.</a:t>
            </a:r>
          </a:p>
          <a:p>
            <a:pPr marL="171450" indent="-171450">
              <a:spcAft>
                <a:spcPts val="600"/>
              </a:spcAft>
              <a:buFont typeface="Arial" panose="020B0604020202020204" pitchFamily="34" charset="0"/>
              <a:buChar char="•"/>
            </a:pPr>
            <a:r>
              <a:rPr lang="en-US" sz="1100" b="0" i="0" kern="1200" dirty="0">
                <a:solidFill>
                  <a:schemeClr val="tx1"/>
                </a:solidFill>
                <a:effectLst/>
                <a:ea typeface="+mn-ea"/>
                <a:cs typeface="+mn-cs"/>
              </a:rPr>
              <a:t>Note: If you didn’t register for the SAT with Essay, but want to switch later, you can add it for free until the registration deadline. After that, you can still add it until the late registration deadline, but you’ll have to pay a fee. You can’t add the essay after late registration ends. But if you decide to add the essay on test day, and if materials are available at the test center, you can take the SAT with Essay for no additional fee.</a:t>
            </a:r>
            <a:endParaRPr lang="en-US" altLang="en-US" sz="1100" dirty="0"/>
          </a:p>
          <a:p>
            <a:r>
              <a:rPr lang="en-US" altLang="en-US" sz="1100" b="1" dirty="0"/>
              <a:t>AP fee waiver: </a:t>
            </a:r>
            <a:r>
              <a:rPr lang="en-US" altLang="en-US" sz="1100" dirty="0"/>
              <a:t>students are eligible if they receive free or reduced school lunch, family receives TANF, or student eligible to receive Medicaid.</a:t>
            </a:r>
            <a:endParaRPr lang="en-US" altLang="en-US" sz="1100" b="1" dirty="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B69712CC-AFDD-4A2A-A1F6-98B822ADA161}" type="slidenum">
              <a:rPr lang="en-US" altLang="en-US"/>
              <a:pPr/>
              <a:t>75</a:t>
            </a:fld>
            <a:endParaRPr lang="en-US" altLang="en-US"/>
          </a:p>
        </p:txBody>
      </p:sp>
    </p:spTree>
    <p:extLst>
      <p:ext uri="{BB962C8B-B14F-4D97-AF65-F5344CB8AC3E}">
        <p14:creationId xmlns:p14="http://schemas.microsoft.com/office/powerpoint/2010/main" val="27326473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572292" rtl="0" eaLnBrk="1" fontAlgn="auto" latinLnBrk="0" hangingPunct="1">
              <a:lnSpc>
                <a:spcPct val="100000"/>
              </a:lnSpc>
              <a:spcBef>
                <a:spcPts val="0"/>
              </a:spcBef>
              <a:spcAft>
                <a:spcPts val="0"/>
              </a:spcAft>
              <a:buClrTx/>
              <a:buSzTx/>
              <a:buFontTx/>
              <a:buNone/>
              <a:tabLst/>
              <a:defRPr/>
            </a:pPr>
            <a:r>
              <a:rPr lang="en-US" sz="1200" dirty="0"/>
              <a:t>Homeless unaccompanied youth have all of the rights of students who are homeless who are living with their parents:</a:t>
            </a:r>
          </a:p>
          <a:p>
            <a:pPr marL="171450" marR="0" lvl="0" indent="-171450" algn="l" defTabSz="5722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Immediate enrollment. And in the case of unaccompanied youth, they are entitled to immediate enrollment without a parent or legal guardian. (If asked: Unaccompanied youth, either permanently housed or homeless do NOT need a parent or guardian to enroll in school.)</a:t>
            </a:r>
          </a:p>
          <a:p>
            <a:pPr marL="171450" marR="0" lvl="0" indent="-171450" algn="l" defTabSz="5722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Title I services</a:t>
            </a:r>
          </a:p>
          <a:p>
            <a:pPr marL="171450" marR="0" lvl="0" indent="-171450" algn="l" defTabSz="5722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Free transportation</a:t>
            </a:r>
          </a:p>
          <a:p>
            <a:pPr marL="171450" marR="0" lvl="0" indent="-171450" algn="l" defTabSz="5722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Free meals</a:t>
            </a:r>
          </a:p>
          <a:p>
            <a:pPr marL="171450" marR="0" lvl="0" indent="-171450" algn="l" defTabSz="5722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Schools have to ensure that they receive full or partial credit for coursework successfully completed</a:t>
            </a:r>
          </a:p>
          <a:p>
            <a:pPr marL="171450" marR="0" lvl="0" indent="-171450" algn="l" defTabSz="5722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Access to college counseling</a:t>
            </a:r>
          </a:p>
          <a:p>
            <a:pPr marL="0" marR="0" lvl="0" indent="0" algn="l" defTabSz="572292"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572292" rtl="0" eaLnBrk="1" fontAlgn="auto" latinLnBrk="0" hangingPunct="1">
              <a:lnSpc>
                <a:spcPct val="100000"/>
              </a:lnSpc>
              <a:spcBef>
                <a:spcPts val="0"/>
              </a:spcBef>
              <a:spcAft>
                <a:spcPts val="0"/>
              </a:spcAft>
              <a:buClrTx/>
              <a:buSzTx/>
              <a:buFontTx/>
              <a:buNone/>
              <a:tabLst/>
              <a:defRPr/>
            </a:pPr>
            <a:r>
              <a:rPr lang="en-US" sz="1200" dirty="0"/>
              <a:t>In addition, homeless unaccompanied youth qualify as independent students for purposes of federal financial aid.</a:t>
            </a:r>
          </a:p>
          <a:p>
            <a:pPr marL="0" marR="0" lvl="0" indent="0" algn="l" defTabSz="572292" rtl="0" eaLnBrk="1" fontAlgn="auto" latinLnBrk="0" hangingPunct="1">
              <a:lnSpc>
                <a:spcPct val="100000"/>
              </a:lnSpc>
              <a:spcBef>
                <a:spcPts val="0"/>
              </a:spcBef>
              <a:spcAft>
                <a:spcPts val="0"/>
              </a:spcAft>
              <a:buClrTx/>
              <a:buSzTx/>
              <a:buFontTx/>
              <a:buNone/>
              <a:tabLst/>
              <a:defRPr/>
            </a:pPr>
            <a:endParaRPr lang="en-US" sz="1200" dirty="0"/>
          </a:p>
          <a:p>
            <a:pPr lvl="1"/>
            <a:r>
              <a:rPr lang="en-US" altLang="en-US" sz="1200" dirty="0"/>
              <a:t>Independent Student Status must be verified in the year in which student applies for aid.</a:t>
            </a:r>
          </a:p>
          <a:p>
            <a:pPr lvl="1"/>
            <a:r>
              <a:rPr lang="en-US" altLang="en-US" sz="1200" dirty="0"/>
              <a:t>Who can verify? </a:t>
            </a:r>
          </a:p>
          <a:p>
            <a:pPr lvl="2"/>
            <a:r>
              <a:rPr lang="en-US" altLang="en-US" sz="1200" b="1" dirty="0"/>
              <a:t>STH School-Based Liaisons </a:t>
            </a:r>
            <a:r>
              <a:rPr lang="en-US" altLang="en-US" sz="1200" dirty="0"/>
              <a:t>or STH Content Expert (for graduating seniors)</a:t>
            </a:r>
            <a:endParaRPr lang="en-US" altLang="en-US" sz="1200" i="1" dirty="0"/>
          </a:p>
          <a:p>
            <a:pPr lvl="2"/>
            <a:r>
              <a:rPr lang="en-US" altLang="en-US" sz="1200" b="1" dirty="0"/>
              <a:t>Runaway and Homeless Youth  (RHY) shelter director </a:t>
            </a:r>
            <a:r>
              <a:rPr lang="en-US" altLang="en-US" sz="1200" dirty="0"/>
              <a:t>(for youth who have received RHY shelter services)</a:t>
            </a:r>
          </a:p>
          <a:p>
            <a:pPr lvl="2"/>
            <a:r>
              <a:rPr lang="en-US" altLang="en-US" sz="1200" b="1" dirty="0"/>
              <a:t>U.S. Department of Housing and Urban Development (HUD) shelter director </a:t>
            </a:r>
            <a:r>
              <a:rPr lang="en-US" altLang="en-US" sz="1200" dirty="0"/>
              <a:t>(for youth who have received HUD shelter services)</a:t>
            </a:r>
          </a:p>
          <a:p>
            <a:pPr lvl="2"/>
            <a:r>
              <a:rPr lang="en-US" altLang="en-US" sz="1200" b="1" dirty="0"/>
              <a:t>Financial Aid Administrator </a:t>
            </a:r>
            <a:r>
              <a:rPr lang="en-US" altLang="en-US" sz="1200" dirty="0"/>
              <a:t>(for youth who can’t get verification from any of the above)</a:t>
            </a:r>
            <a:endParaRPr lang="en-US" altLang="en-US" sz="1200" b="1" dirty="0"/>
          </a:p>
          <a:p>
            <a:pPr marL="0" marR="0" lvl="0" indent="0" algn="l" defTabSz="572292" rtl="0" eaLnBrk="1" fontAlgn="auto" latinLnBrk="0" hangingPunct="1">
              <a:lnSpc>
                <a:spcPct val="100000"/>
              </a:lnSpc>
              <a:spcBef>
                <a:spcPts val="0"/>
              </a:spcBef>
              <a:spcAft>
                <a:spcPts val="0"/>
              </a:spcAft>
              <a:buClrTx/>
              <a:buSzTx/>
              <a:buFontTx/>
              <a:buNone/>
              <a:tabLst/>
              <a:defRPr/>
            </a:pPr>
            <a:r>
              <a:rPr lang="en-US" sz="1200" dirty="0"/>
              <a:t>Fed Non-Regulatory</a:t>
            </a:r>
            <a:r>
              <a:rPr lang="en-US" sz="1200" baseline="0" dirty="0"/>
              <a:t> Guidance </a:t>
            </a:r>
            <a:endParaRPr lang="en-US" sz="1200" dirty="0"/>
          </a:p>
          <a:p>
            <a:r>
              <a:rPr lang="en-US" sz="1200" b="1" dirty="0"/>
              <a:t>Q-2. How can local liaisons support unaccompanied homeless youths in applying for Federal financial aid for postsecondary education?</a:t>
            </a:r>
            <a:r>
              <a:rPr lang="en-US" sz="1200" dirty="0"/>
              <a:t> </a:t>
            </a:r>
          </a:p>
          <a:p>
            <a:r>
              <a:rPr lang="en-US" sz="1200" dirty="0"/>
              <a:t>Local liaisons must ensure that unaccompanied homeless youths are informed of their status as independent students under section 480 of the HEA (20 U.S.C. 1087vv). (Section 722(g)(6)(A)(x)(III)). Local liaisons also must assist youths with receiving verification of such status for federal student aid purposes. (Section 722(g)(6)(A)(x)(III)). This status is important because independent students do not need to provide parent information on the FAFSA, and an independent student’s Federal financial aid package is calculated without the expectation of parental financial support. A local liaison may continue to provide verification of a youth’s status as either unaccompanied and homeless, or as self-supporting and at risk of being homeless, for federal student aid purposes for as long as the liaison has access to the information necessary to make such a determination for a particular youth. Visit NCHE’s website for sample forms for documenting independent student status for unaccompanied homeless youths. 41 For more information on independent student status, please visit the Department’s student aid website. </a:t>
            </a:r>
          </a:p>
          <a:p>
            <a:endParaRPr lang="en-US" sz="1200" dirty="0"/>
          </a:p>
          <a:p>
            <a:r>
              <a:rPr lang="en-US" altLang="en-US" sz="1200" dirty="0"/>
              <a:t>FAFSA= Free Application for Federal Student Aid. You must fill this out each school year for which you are seeking federal aid. Most students must apply as Dependent Students and include information about their parents’ income. This is used to calculate the Expected Family Contribution. Independent Students do NOT report parent financial information. The student’s Expected Family Contribution is based on the student’s incomes and assets.</a:t>
            </a:r>
          </a:p>
          <a:p>
            <a:endParaRPr lang="en-US" altLang="en-US" sz="1200" dirty="0"/>
          </a:p>
          <a:p>
            <a:r>
              <a:rPr lang="en-US" altLang="en-US" sz="1200" dirty="0"/>
              <a:t>Student is Independent if ANY of these are true:</a:t>
            </a:r>
          </a:p>
          <a:p>
            <a:pPr marL="171450" indent="-171450">
              <a:buFont typeface="Arial" panose="020B0604020202020204" pitchFamily="34" charset="0"/>
              <a:buChar char="•"/>
            </a:pPr>
            <a:r>
              <a:rPr lang="en-US" altLang="en-US" sz="1200" dirty="0"/>
              <a:t>Married</a:t>
            </a:r>
          </a:p>
          <a:p>
            <a:pPr marL="171450" indent="-171450">
              <a:buFont typeface="Arial" panose="020B0604020202020204" pitchFamily="34" charset="0"/>
              <a:buChar char="•"/>
            </a:pPr>
            <a:r>
              <a:rPr lang="en-US" altLang="en-US" sz="1200" dirty="0"/>
              <a:t>24 Years Old</a:t>
            </a:r>
          </a:p>
          <a:p>
            <a:pPr marL="171450" indent="-171450">
              <a:buFont typeface="Arial" panose="020B0604020202020204" pitchFamily="34" charset="0"/>
              <a:buChar char="•"/>
            </a:pPr>
            <a:r>
              <a:rPr lang="en-US" altLang="en-US" sz="1200" dirty="0"/>
              <a:t>Veteran Or On Active Duty</a:t>
            </a:r>
          </a:p>
          <a:p>
            <a:pPr marL="171450" indent="-171450">
              <a:buFont typeface="Arial" panose="020B0604020202020204" pitchFamily="34" charset="0"/>
              <a:buChar char="•"/>
            </a:pPr>
            <a:r>
              <a:rPr lang="en-US" altLang="en-US" sz="1200" dirty="0"/>
              <a:t>Graduate Student</a:t>
            </a:r>
          </a:p>
          <a:p>
            <a:pPr marL="171450" indent="-171450">
              <a:buFont typeface="Arial" panose="020B0604020202020204" pitchFamily="34" charset="0"/>
              <a:buChar char="•"/>
            </a:pPr>
            <a:r>
              <a:rPr lang="en-US" altLang="en-US" sz="1200" dirty="0"/>
              <a:t>Has a Legal Dependent (child/other)</a:t>
            </a:r>
          </a:p>
          <a:p>
            <a:pPr marL="171450" indent="-171450">
              <a:buFont typeface="Arial" panose="020B0604020202020204" pitchFamily="34" charset="0"/>
              <a:buChar char="•"/>
            </a:pPr>
            <a:r>
              <a:rPr lang="en-US" altLang="en-US" sz="1200" dirty="0"/>
              <a:t>Orphan/Ward of the Court/Legal Guardian</a:t>
            </a:r>
          </a:p>
          <a:p>
            <a:pPr marL="171450" indent="-171450">
              <a:buFont typeface="Arial" panose="020B0604020202020204" pitchFamily="34" charset="0"/>
              <a:buChar char="•"/>
            </a:pPr>
            <a:r>
              <a:rPr lang="en-US" altLang="en-US" sz="1200" dirty="0"/>
              <a:t>Legally Emancipated Minor</a:t>
            </a:r>
          </a:p>
          <a:p>
            <a:pPr marL="171450" indent="-171450">
              <a:buFont typeface="Arial" panose="020B0604020202020204" pitchFamily="34" charset="0"/>
              <a:buChar char="•"/>
            </a:pPr>
            <a:r>
              <a:rPr lang="en-US" altLang="en-US" sz="1200" dirty="0"/>
              <a:t>In foster care at age 13 or older</a:t>
            </a:r>
          </a:p>
          <a:p>
            <a:pPr marL="171450" indent="-171450">
              <a:buFont typeface="Arial" panose="020B0604020202020204" pitchFamily="34" charset="0"/>
              <a:buChar char="•"/>
            </a:pPr>
            <a:r>
              <a:rPr lang="en-US" altLang="en-US" sz="1200" dirty="0"/>
              <a:t>Unaccompanied Homeless Youth</a:t>
            </a:r>
          </a:p>
          <a:p>
            <a:endParaRPr lang="en-US" altLang="en-US" sz="1200" dirty="0"/>
          </a:p>
          <a:p>
            <a:r>
              <a:rPr lang="en-US" sz="1200" dirty="0"/>
              <a:t>Determination of Independent Student Status must be made by:</a:t>
            </a:r>
          </a:p>
          <a:p>
            <a:pPr marL="171450" indent="-171450">
              <a:buFont typeface="Arial" panose="020B0604020202020204" pitchFamily="34" charset="0"/>
              <a:buChar char="•"/>
            </a:pPr>
            <a:r>
              <a:rPr lang="en-US" sz="1200" dirty="0"/>
              <a:t>McKinney-Vento school district liaison (while student is in high school and after, for as long as liaison has information necessary to make the determination),</a:t>
            </a:r>
          </a:p>
          <a:p>
            <a:pPr marL="171450" indent="-171450">
              <a:buFont typeface="Arial" panose="020B0604020202020204" pitchFamily="34" charset="0"/>
              <a:buChar char="•"/>
            </a:pPr>
            <a:r>
              <a:rPr lang="en-US" sz="1200" dirty="0"/>
              <a:t>HUD homeless assistance program director/designee</a:t>
            </a:r>
          </a:p>
          <a:p>
            <a:pPr marL="171450" indent="-171450">
              <a:buFont typeface="Arial" panose="020B0604020202020204" pitchFamily="34" charset="0"/>
              <a:buChar char="•"/>
            </a:pPr>
            <a:r>
              <a:rPr lang="en-US" sz="1200" dirty="0"/>
              <a:t>Runaway and Homeless Youth Act program director or designee, or a financial aid administrator.</a:t>
            </a:r>
          </a:p>
          <a:p>
            <a:pPr marL="171450" indent="-171450">
              <a:buFont typeface="Arial" panose="020B0604020202020204" pitchFamily="34" charset="0"/>
              <a:buChar char="•"/>
            </a:pPr>
            <a:endParaRPr lang="en-US" sz="1200" dirty="0"/>
          </a:p>
          <a:p>
            <a:r>
              <a:rPr lang="en-US" sz="1200" dirty="0"/>
              <a:t>Youth who are:</a:t>
            </a:r>
          </a:p>
          <a:p>
            <a:pPr lvl="1"/>
            <a:r>
              <a:rPr lang="en-US" sz="1200" b="1" dirty="0"/>
              <a:t>Unaccompanied</a:t>
            </a:r>
            <a:r>
              <a:rPr lang="en-US" sz="1200" dirty="0"/>
              <a:t>: not in the physical custody of a parent or legal guardian</a:t>
            </a:r>
          </a:p>
          <a:p>
            <a:pPr lvl="1"/>
            <a:r>
              <a:rPr lang="en-US" sz="1200" b="1" dirty="0"/>
              <a:t>At risk of homelessness</a:t>
            </a:r>
            <a:r>
              <a:rPr lang="en-US" sz="1200" dirty="0"/>
              <a:t> (e.g., a student who is being evicted and hasn’t found another permanent place to live), and </a:t>
            </a:r>
          </a:p>
          <a:p>
            <a:pPr lvl="1"/>
            <a:r>
              <a:rPr lang="en-US" sz="1200" b="1" dirty="0"/>
              <a:t>Self-supporting</a:t>
            </a:r>
            <a:r>
              <a:rPr lang="en-US" sz="1200" dirty="0"/>
              <a:t> </a:t>
            </a:r>
          </a:p>
          <a:p>
            <a:pPr marL="0" indent="0">
              <a:buNone/>
            </a:pPr>
            <a:r>
              <a:rPr lang="en-US" sz="1200" dirty="0"/>
              <a:t>	are also considered </a:t>
            </a:r>
            <a:r>
              <a:rPr lang="en-US" sz="1200" b="1" dirty="0"/>
              <a:t>independent</a:t>
            </a:r>
            <a:r>
              <a:rPr lang="en-US" sz="1200" dirty="0"/>
              <a:t> </a:t>
            </a:r>
            <a:r>
              <a:rPr lang="en-US" sz="1200" b="1" dirty="0"/>
              <a:t>students</a:t>
            </a:r>
            <a:r>
              <a:rPr lang="en-US" sz="1200" dirty="0"/>
              <a:t>.</a:t>
            </a:r>
          </a:p>
          <a:p>
            <a:pPr marL="171450" indent="-171450">
              <a:buFont typeface="Arial" panose="020B0604020202020204" pitchFamily="34" charset="0"/>
              <a:buChar char="•"/>
            </a:pPr>
            <a:endParaRPr lang="en-US" sz="1200" dirty="0"/>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dirty="0"/>
          </a:p>
          <a:p>
            <a:endParaRPr lang="en-US" sz="1200" dirty="0"/>
          </a:p>
          <a:p>
            <a:pPr defTabSz="572292"/>
            <a:endParaRPr lang="en-US" altLang="en-US" dirty="0"/>
          </a:p>
        </p:txBody>
      </p:sp>
      <p:sp>
        <p:nvSpPr>
          <p:cNvPr id="7885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8827">
              <a:defRPr>
                <a:solidFill>
                  <a:schemeClr val="tx1"/>
                </a:solidFill>
                <a:latin typeface="Arial" charset="0"/>
                <a:ea typeface="ＭＳ Ｐゴシック" pitchFamily="1" charset="-128"/>
              </a:defRPr>
            </a:lvl1pPr>
            <a:lvl2pPr marL="742143" indent="-284616" defTabSz="928827">
              <a:defRPr>
                <a:solidFill>
                  <a:schemeClr val="tx1"/>
                </a:solidFill>
                <a:latin typeface="Arial" charset="0"/>
                <a:ea typeface="ＭＳ Ｐゴシック" pitchFamily="1" charset="-128"/>
              </a:defRPr>
            </a:lvl2pPr>
            <a:lvl3pPr marL="1141523" indent="-227999" defTabSz="928827">
              <a:defRPr>
                <a:solidFill>
                  <a:schemeClr val="tx1"/>
                </a:solidFill>
                <a:latin typeface="Arial" charset="0"/>
                <a:ea typeface="ＭＳ Ｐゴシック" pitchFamily="1" charset="-128"/>
              </a:defRPr>
            </a:lvl3pPr>
            <a:lvl4pPr marL="1599050" indent="-227999" defTabSz="928827">
              <a:defRPr>
                <a:solidFill>
                  <a:schemeClr val="tx1"/>
                </a:solidFill>
                <a:latin typeface="Arial" charset="0"/>
                <a:ea typeface="ＭＳ Ｐゴシック" pitchFamily="1" charset="-128"/>
              </a:defRPr>
            </a:lvl4pPr>
            <a:lvl5pPr marL="2056577" indent="-227999" defTabSz="928827">
              <a:defRPr>
                <a:solidFill>
                  <a:schemeClr val="tx1"/>
                </a:solidFill>
                <a:latin typeface="Arial" charset="0"/>
                <a:ea typeface="ＭＳ Ｐゴシック" pitchFamily="1" charset="-128"/>
              </a:defRPr>
            </a:lvl5pPr>
            <a:lvl6pPr marL="2497272" indent="-227999" defTabSz="928827" eaLnBrk="0" fontAlgn="base" hangingPunct="0">
              <a:spcBef>
                <a:spcPct val="0"/>
              </a:spcBef>
              <a:spcAft>
                <a:spcPct val="0"/>
              </a:spcAft>
              <a:defRPr>
                <a:solidFill>
                  <a:schemeClr val="tx1"/>
                </a:solidFill>
                <a:latin typeface="Arial" charset="0"/>
                <a:ea typeface="ＭＳ Ｐゴシック" pitchFamily="1" charset="-128"/>
              </a:defRPr>
            </a:lvl6pPr>
            <a:lvl7pPr marL="2937967" indent="-227999" defTabSz="928827" eaLnBrk="0" fontAlgn="base" hangingPunct="0">
              <a:spcBef>
                <a:spcPct val="0"/>
              </a:spcBef>
              <a:spcAft>
                <a:spcPct val="0"/>
              </a:spcAft>
              <a:defRPr>
                <a:solidFill>
                  <a:schemeClr val="tx1"/>
                </a:solidFill>
                <a:latin typeface="Arial" charset="0"/>
                <a:ea typeface="ＭＳ Ｐゴシック" pitchFamily="1" charset="-128"/>
              </a:defRPr>
            </a:lvl7pPr>
            <a:lvl8pPr marL="3378662" indent="-227999" defTabSz="928827" eaLnBrk="0" fontAlgn="base" hangingPunct="0">
              <a:spcBef>
                <a:spcPct val="0"/>
              </a:spcBef>
              <a:spcAft>
                <a:spcPct val="0"/>
              </a:spcAft>
              <a:defRPr>
                <a:solidFill>
                  <a:schemeClr val="tx1"/>
                </a:solidFill>
                <a:latin typeface="Arial" charset="0"/>
                <a:ea typeface="ＭＳ Ｐゴシック" pitchFamily="1" charset="-128"/>
              </a:defRPr>
            </a:lvl8pPr>
            <a:lvl9pPr marL="3819357" indent="-227999" defTabSz="928827" eaLnBrk="0" fontAlgn="base" hangingPunct="0">
              <a:spcBef>
                <a:spcPct val="0"/>
              </a:spcBef>
              <a:spcAft>
                <a:spcPct val="0"/>
              </a:spcAft>
              <a:defRPr>
                <a:solidFill>
                  <a:schemeClr val="tx1"/>
                </a:solidFill>
                <a:latin typeface="Arial" charset="0"/>
                <a:ea typeface="ＭＳ Ｐゴシック" pitchFamily="1" charset="-128"/>
              </a:defRPr>
            </a:lvl9pPr>
          </a:lstStyle>
          <a:p>
            <a:fld id="{746A2A1D-2D7B-46FB-BC88-DD33747DD4E8}" type="slidenum">
              <a:rPr lang="en-US" altLang="en-US" smtClean="0"/>
              <a:pPr/>
              <a:t>76</a:t>
            </a:fld>
            <a:endParaRPr lang="en-US" altLang="en-US"/>
          </a:p>
        </p:txBody>
      </p:sp>
    </p:spTree>
    <p:extLst>
      <p:ext uri="{BB962C8B-B14F-4D97-AF65-F5344CB8AC3E}">
        <p14:creationId xmlns:p14="http://schemas.microsoft.com/office/powerpoint/2010/main" val="12885170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a:solidFill>
                  <a:schemeClr val="tx1"/>
                </a:solidFill>
                <a:latin typeface="Arial" panose="020B0604020202020204" pitchFamily="34" charset="0"/>
              </a:defRPr>
            </a:lvl1pPr>
            <a:lvl2pPr marL="742950" indent="-285750" defTabSz="915988" eaLnBrk="0" hangingPunct="0">
              <a:defRPr>
                <a:solidFill>
                  <a:schemeClr val="tx1"/>
                </a:solidFill>
                <a:latin typeface="Arial" panose="020B0604020202020204" pitchFamily="34" charset="0"/>
              </a:defRPr>
            </a:lvl2pPr>
            <a:lvl3pPr marL="1143000" indent="-228600" defTabSz="915988" eaLnBrk="0" hangingPunct="0">
              <a:defRPr>
                <a:solidFill>
                  <a:schemeClr val="tx1"/>
                </a:solidFill>
                <a:latin typeface="Arial" panose="020B0604020202020204" pitchFamily="34" charset="0"/>
              </a:defRPr>
            </a:lvl3pPr>
            <a:lvl4pPr marL="1600200" indent="-228600" defTabSz="915988" eaLnBrk="0" hangingPunct="0">
              <a:defRPr>
                <a:solidFill>
                  <a:schemeClr val="tx1"/>
                </a:solidFill>
                <a:latin typeface="Arial" panose="020B0604020202020204" pitchFamily="34" charset="0"/>
              </a:defRPr>
            </a:lvl4pPr>
            <a:lvl5pPr marL="2057400" indent="-228600" defTabSz="915988" eaLnBrk="0" hangingPunct="0">
              <a:defRPr>
                <a:solidFill>
                  <a:schemeClr val="tx1"/>
                </a:solidFill>
                <a:latin typeface="Arial" panose="020B0604020202020204" pitchFamily="34" charset="0"/>
              </a:defRPr>
            </a:lvl5pPr>
            <a:lvl6pPr marL="2514600" indent="-228600" defTabSz="915988" eaLnBrk="0" fontAlgn="base" hangingPunct="0">
              <a:spcBef>
                <a:spcPct val="0"/>
              </a:spcBef>
              <a:spcAft>
                <a:spcPct val="0"/>
              </a:spcAft>
              <a:defRPr>
                <a:solidFill>
                  <a:schemeClr val="tx1"/>
                </a:solidFill>
                <a:latin typeface="Arial" panose="020B0604020202020204" pitchFamily="34" charset="0"/>
              </a:defRPr>
            </a:lvl6pPr>
            <a:lvl7pPr marL="2971800" indent="-228600" defTabSz="915988" eaLnBrk="0" fontAlgn="base" hangingPunct="0">
              <a:spcBef>
                <a:spcPct val="0"/>
              </a:spcBef>
              <a:spcAft>
                <a:spcPct val="0"/>
              </a:spcAft>
              <a:defRPr>
                <a:solidFill>
                  <a:schemeClr val="tx1"/>
                </a:solidFill>
                <a:latin typeface="Arial" panose="020B0604020202020204" pitchFamily="34" charset="0"/>
              </a:defRPr>
            </a:lvl7pPr>
            <a:lvl8pPr marL="3429000" indent="-228600" defTabSz="915988" eaLnBrk="0" fontAlgn="base" hangingPunct="0">
              <a:spcBef>
                <a:spcPct val="0"/>
              </a:spcBef>
              <a:spcAft>
                <a:spcPct val="0"/>
              </a:spcAft>
              <a:defRPr>
                <a:solidFill>
                  <a:schemeClr val="tx1"/>
                </a:solidFill>
                <a:latin typeface="Arial" panose="020B0604020202020204" pitchFamily="34" charset="0"/>
              </a:defRPr>
            </a:lvl8pPr>
            <a:lvl9pPr marL="3886200" indent="-228600" defTabSz="9159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593468-4E72-4096-80AF-891BAD61F90F}" type="slidenum">
              <a:rPr lang="en-US" altLang="en-US"/>
              <a:pPr eaLnBrk="1" hangingPunct="1"/>
              <a:t>77</a:t>
            </a:fld>
            <a:endParaRPr lang="en-US" altLang="en-US"/>
          </a:p>
        </p:txBody>
      </p:sp>
    </p:spTree>
    <p:extLst>
      <p:ext uri="{BB962C8B-B14F-4D97-AF65-F5344CB8AC3E}">
        <p14:creationId xmlns:p14="http://schemas.microsoft.com/office/powerpoint/2010/main" val="1012864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All LEAs, whether or not they receive a</a:t>
            </a:r>
            <a:r>
              <a:rPr lang="en-US" baseline="0" dirty="0"/>
              <a:t> MV grant, must designate a liaison. (Section 42 U.S.C. §  11432(g)(1)(J)(ii). </a:t>
            </a:r>
          </a:p>
          <a:p>
            <a:pPr marL="171450" indent="-171450">
              <a:buFont typeface="Arial" panose="020B0604020202020204" pitchFamily="34" charset="0"/>
              <a:buChar char="•"/>
            </a:pPr>
            <a:r>
              <a:rPr lang="en-US" baseline="0" dirty="0"/>
              <a:t>This was previously true, not a change from ESSA.</a:t>
            </a:r>
          </a:p>
          <a:p>
            <a:pPr marL="171450" indent="-171450">
              <a:buFont typeface="Arial" panose="020B0604020202020204" pitchFamily="34" charset="0"/>
              <a:buChar char="•"/>
            </a:pPr>
            <a:r>
              <a:rPr lang="en-US" baseline="0" dirty="0"/>
              <a:t>Local liaisons must be able to carry out these duties. The blue highlighted items are new requirements and details added under ESSA.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bg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solidFill>
              </a:rPr>
              <a:t>Also</a:t>
            </a:r>
            <a:r>
              <a:rPr lang="en-US" sz="1200" baseline="0" dirty="0">
                <a:solidFill>
                  <a:schemeClr val="bg2"/>
                </a:solidFill>
              </a:rPr>
              <a:t> see U.S. DOE </a:t>
            </a:r>
            <a:r>
              <a:rPr lang="en-US" sz="1200" dirty="0">
                <a:solidFill>
                  <a:schemeClr val="bg2"/>
                </a:solidFill>
              </a:rPr>
              <a:t>Non-Regulatory Guidance, Section F &amp; Questions L-3, Q-2</a:t>
            </a:r>
            <a:endParaRPr lang="en-US" sz="1200" b="1" dirty="0">
              <a:solidFill>
                <a:schemeClr val="bg2"/>
              </a:solidFill>
            </a:endParaRPr>
          </a:p>
          <a:p>
            <a:endParaRPr lang="en-US" dirty="0"/>
          </a:p>
          <a:p>
            <a:endParaRPr lang="en-US" dirty="0"/>
          </a:p>
          <a:p>
            <a:endParaRPr lang="en-US" b="1" dirty="0">
              <a:solidFill>
                <a:schemeClr val="accent6"/>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fld id="{7933B4CC-2740-4492-A32B-39C95FF9AA63}" type="slidenum">
              <a:rPr lang="en-US" smtClean="0"/>
              <a:pPr/>
              <a:t>8</a:t>
            </a:fld>
            <a:endParaRPr lang="en-US"/>
          </a:p>
        </p:txBody>
      </p:sp>
    </p:spTree>
    <p:extLst>
      <p:ext uri="{BB962C8B-B14F-4D97-AF65-F5344CB8AC3E}">
        <p14:creationId xmlns:p14="http://schemas.microsoft.com/office/powerpoint/2010/main" val="38466862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NY’s largest grant program for college</a:t>
            </a:r>
          </a:p>
          <a:p>
            <a:pPr marL="171450" indent="-171450">
              <a:buFont typeface="Arial" panose="020B0604020202020204" pitchFamily="34" charset="0"/>
              <a:buChar char="•"/>
            </a:pPr>
            <a:r>
              <a:rPr lang="en-US" dirty="0"/>
              <a:t>Helps eligible NY residents attending in-state postsecondary schools pay for tuition</a:t>
            </a:r>
          </a:p>
          <a:p>
            <a:pPr marL="171450" indent="-171450">
              <a:buFont typeface="Arial" panose="020B0604020202020204" pitchFamily="34" charset="0"/>
              <a:buChar char="•"/>
            </a:pPr>
            <a:r>
              <a:rPr lang="en-US" sz="1200" dirty="0"/>
              <a:t>In some cases, it may be financially beneficial for an unaccompanied homeless youth to apply as a dependent student IF THEIR PARENTS ARE WILLING TO PROVIDE THEIR FINANCIAL INFO AND IT IS SAFE FOR THE YOUTH TO BE IN CONTACT WITH THEIR PARENTS, rather than to apply as an independent student. Dependent students can get a maximum award of $5,165 whereas independent students can only get a maximum award of $3,025, a difference of over $2,000. </a:t>
            </a:r>
            <a:r>
              <a:rPr lang="en-US" sz="1200" dirty="0">
                <a:hlinkClick r:id="rId3"/>
              </a:rPr>
              <a:t>https://www.hesc.ny.gov/pay-for-college/financial-aid/types-of-financial-aid/grants/estimate-your-tap-award.html</a:t>
            </a:r>
            <a:r>
              <a:rPr lang="en-US" sz="1200" dirty="0"/>
              <a:t> Remember that TAP awards do not need to be paid back where as student loans do need to be paid back.</a:t>
            </a:r>
          </a:p>
          <a:p>
            <a:endParaRPr lang="en-US" sz="1200" dirty="0"/>
          </a:p>
          <a:p>
            <a:pPr marL="171450" indent="-171450">
              <a:buFont typeface="Arial" panose="020B0604020202020204" pitchFamily="34" charset="0"/>
              <a:buChar char="•"/>
            </a:pPr>
            <a:endParaRPr lang="en-US" dirty="0"/>
          </a:p>
          <a:p>
            <a:endParaRPr lang="en-US" altLang="en-US" dirty="0">
              <a:latin typeface="Arial" panose="020B0604020202020204" pitchFamily="34" charset="0"/>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a:solidFill>
                  <a:schemeClr val="tx1"/>
                </a:solidFill>
                <a:latin typeface="Arial" panose="020B0604020202020204" pitchFamily="34" charset="0"/>
              </a:defRPr>
            </a:lvl1pPr>
            <a:lvl2pPr marL="742950" indent="-285750" defTabSz="915988" eaLnBrk="0" hangingPunct="0">
              <a:defRPr>
                <a:solidFill>
                  <a:schemeClr val="tx1"/>
                </a:solidFill>
                <a:latin typeface="Arial" panose="020B0604020202020204" pitchFamily="34" charset="0"/>
              </a:defRPr>
            </a:lvl2pPr>
            <a:lvl3pPr marL="1143000" indent="-228600" defTabSz="915988" eaLnBrk="0" hangingPunct="0">
              <a:defRPr>
                <a:solidFill>
                  <a:schemeClr val="tx1"/>
                </a:solidFill>
                <a:latin typeface="Arial" panose="020B0604020202020204" pitchFamily="34" charset="0"/>
              </a:defRPr>
            </a:lvl3pPr>
            <a:lvl4pPr marL="1600200" indent="-228600" defTabSz="915988" eaLnBrk="0" hangingPunct="0">
              <a:defRPr>
                <a:solidFill>
                  <a:schemeClr val="tx1"/>
                </a:solidFill>
                <a:latin typeface="Arial" panose="020B0604020202020204" pitchFamily="34" charset="0"/>
              </a:defRPr>
            </a:lvl4pPr>
            <a:lvl5pPr marL="2057400" indent="-228600" defTabSz="915988" eaLnBrk="0" hangingPunct="0">
              <a:defRPr>
                <a:solidFill>
                  <a:schemeClr val="tx1"/>
                </a:solidFill>
                <a:latin typeface="Arial" panose="020B0604020202020204" pitchFamily="34" charset="0"/>
              </a:defRPr>
            </a:lvl5pPr>
            <a:lvl6pPr marL="2514600" indent="-228600" defTabSz="915988" eaLnBrk="0" fontAlgn="base" hangingPunct="0">
              <a:spcBef>
                <a:spcPct val="0"/>
              </a:spcBef>
              <a:spcAft>
                <a:spcPct val="0"/>
              </a:spcAft>
              <a:defRPr>
                <a:solidFill>
                  <a:schemeClr val="tx1"/>
                </a:solidFill>
                <a:latin typeface="Arial" panose="020B0604020202020204" pitchFamily="34" charset="0"/>
              </a:defRPr>
            </a:lvl6pPr>
            <a:lvl7pPr marL="2971800" indent="-228600" defTabSz="915988" eaLnBrk="0" fontAlgn="base" hangingPunct="0">
              <a:spcBef>
                <a:spcPct val="0"/>
              </a:spcBef>
              <a:spcAft>
                <a:spcPct val="0"/>
              </a:spcAft>
              <a:defRPr>
                <a:solidFill>
                  <a:schemeClr val="tx1"/>
                </a:solidFill>
                <a:latin typeface="Arial" panose="020B0604020202020204" pitchFamily="34" charset="0"/>
              </a:defRPr>
            </a:lvl7pPr>
            <a:lvl8pPr marL="3429000" indent="-228600" defTabSz="915988" eaLnBrk="0" fontAlgn="base" hangingPunct="0">
              <a:spcBef>
                <a:spcPct val="0"/>
              </a:spcBef>
              <a:spcAft>
                <a:spcPct val="0"/>
              </a:spcAft>
              <a:defRPr>
                <a:solidFill>
                  <a:schemeClr val="tx1"/>
                </a:solidFill>
                <a:latin typeface="Arial" panose="020B0604020202020204" pitchFamily="34" charset="0"/>
              </a:defRPr>
            </a:lvl8pPr>
            <a:lvl9pPr marL="3886200" indent="-228600" defTabSz="9159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99A05FC-26A9-4F7B-A405-F60B73E963ED}" type="slidenum">
              <a:rPr lang="en-US" altLang="en-US"/>
              <a:pPr eaLnBrk="1" hangingPunct="1"/>
              <a:t>78</a:t>
            </a:fld>
            <a:endParaRPr lang="en-US" altLang="en-US"/>
          </a:p>
        </p:txBody>
      </p:sp>
    </p:spTree>
    <p:extLst>
      <p:ext uri="{BB962C8B-B14F-4D97-AF65-F5344CB8AC3E}">
        <p14:creationId xmlns:p14="http://schemas.microsoft.com/office/powerpoint/2010/main" val="34336985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order for a student under 22 to apply as an </a:t>
            </a:r>
            <a:r>
              <a:rPr lang="en-US" i="1" dirty="0"/>
              <a:t>Independent </a:t>
            </a:r>
            <a:r>
              <a:rPr lang="en-US" dirty="0"/>
              <a:t>Student, she/he must meet eligibility requirements and + 1</a:t>
            </a:r>
            <a:r>
              <a:rPr lang="en-US" i="1" dirty="0"/>
              <a:t> special condition</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latin typeface="Arial" panose="020B0604020202020204" pitchFamily="34" charset="0"/>
              </a:rPr>
              <a:t>Special conditions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latin typeface="Arial" panose="020B0604020202020204" pitchFamily="34" charset="0"/>
              </a:rPr>
              <a:t>Involuntary dissolution of family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latin typeface="Arial" panose="020B0604020202020204" pitchFamily="34" charset="0"/>
              </a:rPr>
              <a:t>Ward of the court (not an inmate)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latin typeface="Arial" panose="020B0604020202020204" pitchFamily="34" charset="0"/>
              </a:rPr>
              <a:t>Receiving public assistance on own, NOT as a dependent on your parents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latin typeface="Arial" panose="020B0604020202020204" pitchFamily="34" charset="0"/>
              </a:rPr>
              <a:t>Parents are deceased or have been declared incompetent by judicial action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latin typeface="Arial" panose="020B0604020202020204" pitchFamily="34" charset="0"/>
              </a:rPr>
              <a:t>Veterans</a:t>
            </a:r>
          </a:p>
          <a:p>
            <a:endParaRPr lang="en-US" sz="1200" dirty="0"/>
          </a:p>
          <a:p>
            <a:r>
              <a:rPr lang="en-US" sz="1200" dirty="0"/>
              <a:t>Income limit for dependent students (total family income) is $80,000; income limit for single independent students with no tax dependents is $10,000. </a:t>
            </a:r>
            <a:r>
              <a:rPr lang="en-US" sz="1200" dirty="0">
                <a:hlinkClick r:id="rId3"/>
              </a:rPr>
              <a:t>https://www.hesc.ny.gov/pay-for-college/financial-aid/types-of-financial-aid/grants/tap-eligibility.html</a:t>
            </a:r>
            <a:r>
              <a:rPr lang="en-US" sz="1200" dirty="0"/>
              <a:t> </a:t>
            </a:r>
          </a:p>
          <a:p>
            <a:endParaRPr lang="en-US" sz="1200" dirty="0"/>
          </a:p>
          <a:p>
            <a:endParaRPr lang="en-US" altLang="en-US" dirty="0">
              <a:latin typeface="Arial" panose="020B0604020202020204" pitchFamily="34" charset="0"/>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a:solidFill>
                  <a:schemeClr val="tx1"/>
                </a:solidFill>
                <a:latin typeface="Arial" panose="020B0604020202020204" pitchFamily="34" charset="0"/>
              </a:defRPr>
            </a:lvl1pPr>
            <a:lvl2pPr marL="742950" indent="-285750" defTabSz="915988" eaLnBrk="0" hangingPunct="0">
              <a:defRPr>
                <a:solidFill>
                  <a:schemeClr val="tx1"/>
                </a:solidFill>
                <a:latin typeface="Arial" panose="020B0604020202020204" pitchFamily="34" charset="0"/>
              </a:defRPr>
            </a:lvl2pPr>
            <a:lvl3pPr marL="1143000" indent="-228600" defTabSz="915988" eaLnBrk="0" hangingPunct="0">
              <a:defRPr>
                <a:solidFill>
                  <a:schemeClr val="tx1"/>
                </a:solidFill>
                <a:latin typeface="Arial" panose="020B0604020202020204" pitchFamily="34" charset="0"/>
              </a:defRPr>
            </a:lvl3pPr>
            <a:lvl4pPr marL="1600200" indent="-228600" defTabSz="915988" eaLnBrk="0" hangingPunct="0">
              <a:defRPr>
                <a:solidFill>
                  <a:schemeClr val="tx1"/>
                </a:solidFill>
                <a:latin typeface="Arial" panose="020B0604020202020204" pitchFamily="34" charset="0"/>
              </a:defRPr>
            </a:lvl4pPr>
            <a:lvl5pPr marL="2057400" indent="-228600" defTabSz="915988" eaLnBrk="0" hangingPunct="0">
              <a:defRPr>
                <a:solidFill>
                  <a:schemeClr val="tx1"/>
                </a:solidFill>
                <a:latin typeface="Arial" panose="020B0604020202020204" pitchFamily="34" charset="0"/>
              </a:defRPr>
            </a:lvl5pPr>
            <a:lvl6pPr marL="2514600" indent="-228600" defTabSz="915988" eaLnBrk="0" fontAlgn="base" hangingPunct="0">
              <a:spcBef>
                <a:spcPct val="0"/>
              </a:spcBef>
              <a:spcAft>
                <a:spcPct val="0"/>
              </a:spcAft>
              <a:defRPr>
                <a:solidFill>
                  <a:schemeClr val="tx1"/>
                </a:solidFill>
                <a:latin typeface="Arial" panose="020B0604020202020204" pitchFamily="34" charset="0"/>
              </a:defRPr>
            </a:lvl6pPr>
            <a:lvl7pPr marL="2971800" indent="-228600" defTabSz="915988" eaLnBrk="0" fontAlgn="base" hangingPunct="0">
              <a:spcBef>
                <a:spcPct val="0"/>
              </a:spcBef>
              <a:spcAft>
                <a:spcPct val="0"/>
              </a:spcAft>
              <a:defRPr>
                <a:solidFill>
                  <a:schemeClr val="tx1"/>
                </a:solidFill>
                <a:latin typeface="Arial" panose="020B0604020202020204" pitchFamily="34" charset="0"/>
              </a:defRPr>
            </a:lvl7pPr>
            <a:lvl8pPr marL="3429000" indent="-228600" defTabSz="915988" eaLnBrk="0" fontAlgn="base" hangingPunct="0">
              <a:spcBef>
                <a:spcPct val="0"/>
              </a:spcBef>
              <a:spcAft>
                <a:spcPct val="0"/>
              </a:spcAft>
              <a:defRPr>
                <a:solidFill>
                  <a:schemeClr val="tx1"/>
                </a:solidFill>
                <a:latin typeface="Arial" panose="020B0604020202020204" pitchFamily="34" charset="0"/>
              </a:defRPr>
            </a:lvl8pPr>
            <a:lvl9pPr marL="3886200" indent="-228600" defTabSz="9159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F35F74D-BECB-47CE-8836-5ED39A4AD3B5}" type="slidenum">
              <a:rPr lang="en-US" altLang="en-US"/>
              <a:pPr eaLnBrk="1" hangingPunct="1"/>
              <a:t>79</a:t>
            </a:fld>
            <a:endParaRPr lang="en-US" altLang="en-US"/>
          </a:p>
        </p:txBody>
      </p:sp>
    </p:spTree>
    <p:extLst>
      <p:ext uri="{BB962C8B-B14F-4D97-AF65-F5344CB8AC3E}">
        <p14:creationId xmlns:p14="http://schemas.microsoft.com/office/powerpoint/2010/main" val="275333991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a:t>
            </a:r>
            <a:r>
              <a:rPr lang="en-US" baseline="0" dirty="0"/>
              <a:t> NYS-TEACHS’ College Access Checklist: http://www.nysteachs.org/media/CollegeAccessChecklist.pdf </a:t>
            </a:r>
            <a:endParaRPr lang="en-US" dirty="0"/>
          </a:p>
        </p:txBody>
      </p:sp>
      <p:sp>
        <p:nvSpPr>
          <p:cNvPr id="4" name="Slide Number Placeholder 3"/>
          <p:cNvSpPr>
            <a:spLocks noGrp="1"/>
          </p:cNvSpPr>
          <p:nvPr>
            <p:ph type="sldNum" sz="quarter" idx="10"/>
          </p:nvPr>
        </p:nvSpPr>
        <p:spPr/>
        <p:txBody>
          <a:bodyPr/>
          <a:lstStyle/>
          <a:p>
            <a:fld id="{7933B4CC-2740-4492-A32B-39C95FF9AA63}" type="slidenum">
              <a:rPr lang="en-US" smtClean="0"/>
              <a:pPr/>
              <a:t>80</a:t>
            </a:fld>
            <a:endParaRPr lang="en-US"/>
          </a:p>
        </p:txBody>
      </p:sp>
    </p:spTree>
    <p:extLst>
      <p:ext uri="{BB962C8B-B14F-4D97-AF65-F5344CB8AC3E}">
        <p14:creationId xmlns:p14="http://schemas.microsoft.com/office/powerpoint/2010/main" val="317547668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 Assessment</a:t>
            </a:r>
            <a:r>
              <a:rPr lang="en-US" baseline="0" dirty="0"/>
              <a:t> Tool for Early Childhood Programs Serving Families Experiencing Homelessness, a guide from the Administration for Children and Families: https://www.acf.hhs.gov/sites/default/files/ecd/final_self_assessment_tool_for_early_childhood_programs_serving.pdf </a:t>
            </a:r>
            <a:endParaRPr lang="en-US" dirty="0"/>
          </a:p>
        </p:txBody>
      </p:sp>
      <p:sp>
        <p:nvSpPr>
          <p:cNvPr id="4" name="Slide Number Placeholder 3"/>
          <p:cNvSpPr>
            <a:spLocks noGrp="1"/>
          </p:cNvSpPr>
          <p:nvPr>
            <p:ph type="sldNum" sz="quarter" idx="10"/>
          </p:nvPr>
        </p:nvSpPr>
        <p:spPr/>
        <p:txBody>
          <a:bodyPr/>
          <a:lstStyle/>
          <a:p>
            <a:fld id="{7933B4CC-2740-4492-A32B-39C95FF9AA63}" type="slidenum">
              <a:rPr lang="en-US" smtClean="0"/>
              <a:pPr/>
              <a:t>81</a:t>
            </a:fld>
            <a:endParaRPr lang="en-US"/>
          </a:p>
        </p:txBody>
      </p:sp>
    </p:spTree>
    <p:extLst>
      <p:ext uri="{BB962C8B-B14F-4D97-AF65-F5344CB8AC3E}">
        <p14:creationId xmlns:p14="http://schemas.microsoft.com/office/powerpoint/2010/main" val="74822424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60B292-5F1C-45F0-8D98-7AAD82238891}" type="slidenum">
              <a:rPr lang="en-US" smtClean="0">
                <a:solidFill>
                  <a:prstClr val="black"/>
                </a:solidFill>
              </a:rPr>
              <a:pPr>
                <a:defRPr/>
              </a:pPr>
              <a:t>82</a:t>
            </a:fld>
            <a:endParaRPr lang="en-US">
              <a:solidFill>
                <a:prstClr val="black"/>
              </a:solidFill>
            </a:endParaRPr>
          </a:p>
        </p:txBody>
      </p:sp>
    </p:spTree>
    <p:extLst>
      <p:ext uri="{BB962C8B-B14F-4D97-AF65-F5344CB8AC3E}">
        <p14:creationId xmlns:p14="http://schemas.microsoft.com/office/powerpoint/2010/main" val="184066532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Any student who is</a:t>
            </a:r>
            <a:r>
              <a:rPr lang="en-US" altLang="en-US" baseline="0" dirty="0"/>
              <a:t> identified as homeless at any point during the school year receives Y for their Homeless Indicator. The default is N, which means that a student has not experienced homelessness at any point during the year.</a:t>
            </a:r>
          </a:p>
          <a:p>
            <a:r>
              <a:rPr lang="en-US" altLang="en-US" baseline="0" dirty="0"/>
              <a:t>	Students who are identified as homeless have important rights, including immediate enrollment, school selection, free meals</a:t>
            </a:r>
          </a:p>
          <a:p>
            <a:endParaRPr lang="en-US" altLang="en-US" baseline="0" dirty="0"/>
          </a:p>
          <a:p>
            <a:r>
              <a:rPr lang="en-US" altLang="en-US" baseline="0" dirty="0"/>
              <a:t>Importing point about Awaiting Foster Care –</a:t>
            </a:r>
          </a:p>
          <a:p>
            <a:r>
              <a:rPr lang="en-US" altLang="en-US" baseline="0" dirty="0"/>
              <a:t>As of December 2016, due to the reauthorization of the MV Act under the Every Student Succeeds Act, Awaiting Foster Care will be removed from the list of MV-eligible housing situations.</a:t>
            </a:r>
          </a:p>
          <a:p>
            <a:endParaRPr lang="en-US" altLang="en-US" dirty="0"/>
          </a:p>
        </p:txBody>
      </p:sp>
      <p:sp>
        <p:nvSpPr>
          <p:cNvPr id="49156" name="Slide Number Placeholder 3"/>
          <p:cNvSpPr txBox="1">
            <a:spLocks noGrp="1"/>
          </p:cNvSpPr>
          <p:nvPr/>
        </p:nvSpPr>
        <p:spPr bwMode="auto">
          <a:xfrm>
            <a:off x="4142963" y="9119173"/>
            <a:ext cx="3170583" cy="480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6616" tIns="48308" rIns="96616" bIns="48308" anchor="b"/>
          <a:lstStyle>
            <a:lvl1pPr algn="l" defTabSz="930275" eaLnBrk="0" hangingPunct="0">
              <a:spcBef>
                <a:spcPct val="30000"/>
              </a:spcBef>
              <a:defRPr sz="1200">
                <a:solidFill>
                  <a:schemeClr val="tx1"/>
                </a:solidFill>
                <a:latin typeface="Arial" charset="0"/>
              </a:defRPr>
            </a:lvl1pPr>
            <a:lvl2pPr marL="742950" indent="-285750" algn="l" defTabSz="930275" eaLnBrk="0" hangingPunct="0">
              <a:spcBef>
                <a:spcPct val="30000"/>
              </a:spcBef>
              <a:defRPr sz="1200">
                <a:solidFill>
                  <a:schemeClr val="tx1"/>
                </a:solidFill>
                <a:latin typeface="Arial" charset="0"/>
              </a:defRPr>
            </a:lvl2pPr>
            <a:lvl3pPr marL="1143000" indent="-228600" algn="l" defTabSz="930275" eaLnBrk="0" hangingPunct="0">
              <a:spcBef>
                <a:spcPct val="30000"/>
              </a:spcBef>
              <a:defRPr sz="1200">
                <a:solidFill>
                  <a:schemeClr val="tx1"/>
                </a:solidFill>
                <a:latin typeface="Arial" charset="0"/>
              </a:defRPr>
            </a:lvl3pPr>
            <a:lvl4pPr marL="1600200" indent="-228600" algn="l" defTabSz="930275" eaLnBrk="0" hangingPunct="0">
              <a:spcBef>
                <a:spcPct val="30000"/>
              </a:spcBef>
              <a:defRPr sz="1200">
                <a:solidFill>
                  <a:schemeClr val="tx1"/>
                </a:solidFill>
                <a:latin typeface="Arial" charset="0"/>
              </a:defRPr>
            </a:lvl4pPr>
            <a:lvl5pPr marL="2057400" indent="-228600" algn="l" defTabSz="930275" eaLnBrk="0" hangingPunct="0">
              <a:spcBef>
                <a:spcPct val="30000"/>
              </a:spcBef>
              <a:defRPr sz="1200">
                <a:solidFill>
                  <a:schemeClr val="tx1"/>
                </a:solidFill>
                <a:latin typeface="Arial" charset="0"/>
              </a:defRPr>
            </a:lvl5pPr>
            <a:lvl6pPr marL="2514600" indent="-228600" defTabSz="930275" eaLnBrk="0" fontAlgn="base" hangingPunct="0">
              <a:spcBef>
                <a:spcPct val="30000"/>
              </a:spcBef>
              <a:spcAft>
                <a:spcPct val="0"/>
              </a:spcAft>
              <a:defRPr sz="1200">
                <a:solidFill>
                  <a:schemeClr val="tx1"/>
                </a:solidFill>
                <a:latin typeface="Arial" charset="0"/>
              </a:defRPr>
            </a:lvl6pPr>
            <a:lvl7pPr marL="2971800" indent="-228600" defTabSz="930275" eaLnBrk="0" fontAlgn="base" hangingPunct="0">
              <a:spcBef>
                <a:spcPct val="30000"/>
              </a:spcBef>
              <a:spcAft>
                <a:spcPct val="0"/>
              </a:spcAft>
              <a:defRPr sz="1200">
                <a:solidFill>
                  <a:schemeClr val="tx1"/>
                </a:solidFill>
                <a:latin typeface="Arial" charset="0"/>
              </a:defRPr>
            </a:lvl7pPr>
            <a:lvl8pPr marL="3429000" indent="-228600" defTabSz="930275" eaLnBrk="0" fontAlgn="base" hangingPunct="0">
              <a:spcBef>
                <a:spcPct val="30000"/>
              </a:spcBef>
              <a:spcAft>
                <a:spcPct val="0"/>
              </a:spcAft>
              <a:defRPr sz="1200">
                <a:solidFill>
                  <a:schemeClr val="tx1"/>
                </a:solidFill>
                <a:latin typeface="Arial" charset="0"/>
              </a:defRPr>
            </a:lvl8pPr>
            <a:lvl9pPr marL="3886200" indent="-228600" defTabSz="930275"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7211081-C73F-44F4-A79D-8442AE3A92DF}" type="slidenum">
              <a:rPr lang="en-US" altLang="en-US"/>
              <a:pPr algn="r" eaLnBrk="1" hangingPunct="1">
                <a:spcBef>
                  <a:spcPct val="0"/>
                </a:spcBef>
              </a:pPr>
              <a:t>84</a:t>
            </a:fld>
            <a:endParaRPr lang="en-US" altLang="en-US"/>
          </a:p>
        </p:txBody>
      </p:sp>
    </p:spTree>
    <p:extLst>
      <p:ext uri="{BB962C8B-B14F-4D97-AF65-F5344CB8AC3E}">
        <p14:creationId xmlns:p14="http://schemas.microsoft.com/office/powerpoint/2010/main" val="370802040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i="0" dirty="0"/>
          </a:p>
        </p:txBody>
      </p:sp>
      <p:sp>
        <p:nvSpPr>
          <p:cNvPr id="49156" name="Slide Number Placeholder 3"/>
          <p:cNvSpPr txBox="1">
            <a:spLocks noGrp="1"/>
          </p:cNvSpPr>
          <p:nvPr/>
        </p:nvSpPr>
        <p:spPr bwMode="auto">
          <a:xfrm>
            <a:off x="4142963" y="9119173"/>
            <a:ext cx="3170583" cy="480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6616" tIns="48308" rIns="96616" bIns="48308" anchor="b"/>
          <a:lstStyle>
            <a:lvl1pPr algn="l" defTabSz="930275" eaLnBrk="0" hangingPunct="0">
              <a:spcBef>
                <a:spcPct val="30000"/>
              </a:spcBef>
              <a:defRPr sz="1200">
                <a:solidFill>
                  <a:schemeClr val="tx1"/>
                </a:solidFill>
                <a:latin typeface="Arial" charset="0"/>
              </a:defRPr>
            </a:lvl1pPr>
            <a:lvl2pPr marL="742950" indent="-285750" algn="l" defTabSz="930275" eaLnBrk="0" hangingPunct="0">
              <a:spcBef>
                <a:spcPct val="30000"/>
              </a:spcBef>
              <a:defRPr sz="1200">
                <a:solidFill>
                  <a:schemeClr val="tx1"/>
                </a:solidFill>
                <a:latin typeface="Arial" charset="0"/>
              </a:defRPr>
            </a:lvl2pPr>
            <a:lvl3pPr marL="1143000" indent="-228600" algn="l" defTabSz="930275" eaLnBrk="0" hangingPunct="0">
              <a:spcBef>
                <a:spcPct val="30000"/>
              </a:spcBef>
              <a:defRPr sz="1200">
                <a:solidFill>
                  <a:schemeClr val="tx1"/>
                </a:solidFill>
                <a:latin typeface="Arial" charset="0"/>
              </a:defRPr>
            </a:lvl3pPr>
            <a:lvl4pPr marL="1600200" indent="-228600" algn="l" defTabSz="930275" eaLnBrk="0" hangingPunct="0">
              <a:spcBef>
                <a:spcPct val="30000"/>
              </a:spcBef>
              <a:defRPr sz="1200">
                <a:solidFill>
                  <a:schemeClr val="tx1"/>
                </a:solidFill>
                <a:latin typeface="Arial" charset="0"/>
              </a:defRPr>
            </a:lvl4pPr>
            <a:lvl5pPr marL="2057400" indent="-228600" algn="l" defTabSz="930275" eaLnBrk="0" hangingPunct="0">
              <a:spcBef>
                <a:spcPct val="30000"/>
              </a:spcBef>
              <a:defRPr sz="1200">
                <a:solidFill>
                  <a:schemeClr val="tx1"/>
                </a:solidFill>
                <a:latin typeface="Arial" charset="0"/>
              </a:defRPr>
            </a:lvl5pPr>
            <a:lvl6pPr marL="2514600" indent="-228600" defTabSz="930275" eaLnBrk="0" fontAlgn="base" hangingPunct="0">
              <a:spcBef>
                <a:spcPct val="30000"/>
              </a:spcBef>
              <a:spcAft>
                <a:spcPct val="0"/>
              </a:spcAft>
              <a:defRPr sz="1200">
                <a:solidFill>
                  <a:schemeClr val="tx1"/>
                </a:solidFill>
                <a:latin typeface="Arial" charset="0"/>
              </a:defRPr>
            </a:lvl6pPr>
            <a:lvl7pPr marL="2971800" indent="-228600" defTabSz="930275" eaLnBrk="0" fontAlgn="base" hangingPunct="0">
              <a:spcBef>
                <a:spcPct val="30000"/>
              </a:spcBef>
              <a:spcAft>
                <a:spcPct val="0"/>
              </a:spcAft>
              <a:defRPr sz="1200">
                <a:solidFill>
                  <a:schemeClr val="tx1"/>
                </a:solidFill>
                <a:latin typeface="Arial" charset="0"/>
              </a:defRPr>
            </a:lvl7pPr>
            <a:lvl8pPr marL="3429000" indent="-228600" defTabSz="930275" eaLnBrk="0" fontAlgn="base" hangingPunct="0">
              <a:spcBef>
                <a:spcPct val="30000"/>
              </a:spcBef>
              <a:spcAft>
                <a:spcPct val="0"/>
              </a:spcAft>
              <a:defRPr sz="1200">
                <a:solidFill>
                  <a:schemeClr val="tx1"/>
                </a:solidFill>
                <a:latin typeface="Arial" charset="0"/>
              </a:defRPr>
            </a:lvl8pPr>
            <a:lvl9pPr marL="3886200" indent="-228600" defTabSz="930275"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7211081-C73F-44F4-A79D-8442AE3A92DF}" type="slidenum">
              <a:rPr lang="en-US" altLang="en-US"/>
              <a:pPr algn="r" eaLnBrk="1" hangingPunct="1">
                <a:spcBef>
                  <a:spcPct val="0"/>
                </a:spcBef>
              </a:pPr>
              <a:t>85</a:t>
            </a:fld>
            <a:endParaRPr lang="en-US" altLang="en-US"/>
          </a:p>
        </p:txBody>
      </p:sp>
    </p:spTree>
    <p:extLst>
      <p:ext uri="{BB962C8B-B14F-4D97-AF65-F5344CB8AC3E}">
        <p14:creationId xmlns:p14="http://schemas.microsoft.com/office/powerpoint/2010/main" val="419721718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33B4CC-2740-4492-A32B-39C95FF9AA63}" type="slidenum">
              <a:rPr lang="en-US" smtClean="0"/>
              <a:pPr/>
              <a:t>86</a:t>
            </a:fld>
            <a:endParaRPr lang="en-US"/>
          </a:p>
        </p:txBody>
      </p:sp>
    </p:spTree>
    <p:extLst>
      <p:ext uri="{BB962C8B-B14F-4D97-AF65-F5344CB8AC3E}">
        <p14:creationId xmlns:p14="http://schemas.microsoft.com/office/powerpoint/2010/main" val="316093630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030" eaLnBrk="0" hangingPunct="0">
              <a:defRPr>
                <a:solidFill>
                  <a:schemeClr val="tx1"/>
                </a:solidFill>
                <a:latin typeface="Arial" charset="0"/>
              </a:defRPr>
            </a:lvl1pPr>
            <a:lvl2pPr marL="742755" indent="-285675" defTabSz="930030" eaLnBrk="0" hangingPunct="0">
              <a:defRPr>
                <a:solidFill>
                  <a:schemeClr val="tx1"/>
                </a:solidFill>
                <a:latin typeface="Arial" charset="0"/>
              </a:defRPr>
            </a:lvl2pPr>
            <a:lvl3pPr marL="1142701" indent="-228541" defTabSz="930030" eaLnBrk="0" hangingPunct="0">
              <a:defRPr>
                <a:solidFill>
                  <a:schemeClr val="tx1"/>
                </a:solidFill>
                <a:latin typeface="Arial" charset="0"/>
              </a:defRPr>
            </a:lvl3pPr>
            <a:lvl4pPr marL="1599781" indent="-228541" defTabSz="930030" eaLnBrk="0" hangingPunct="0">
              <a:defRPr>
                <a:solidFill>
                  <a:schemeClr val="tx1"/>
                </a:solidFill>
                <a:latin typeface="Arial" charset="0"/>
              </a:defRPr>
            </a:lvl4pPr>
            <a:lvl5pPr marL="2056861" indent="-228541" defTabSz="930030" eaLnBrk="0" hangingPunct="0">
              <a:defRPr>
                <a:solidFill>
                  <a:schemeClr val="tx1"/>
                </a:solidFill>
                <a:latin typeface="Arial" charset="0"/>
              </a:defRPr>
            </a:lvl5pPr>
            <a:lvl6pPr marL="2513942" indent="-228541" defTabSz="930030" eaLnBrk="0" fontAlgn="base" hangingPunct="0">
              <a:spcBef>
                <a:spcPct val="0"/>
              </a:spcBef>
              <a:spcAft>
                <a:spcPct val="0"/>
              </a:spcAft>
              <a:defRPr>
                <a:solidFill>
                  <a:schemeClr val="tx1"/>
                </a:solidFill>
                <a:latin typeface="Arial" charset="0"/>
              </a:defRPr>
            </a:lvl6pPr>
            <a:lvl7pPr marL="2971020" indent="-228541" defTabSz="930030" eaLnBrk="0" fontAlgn="base" hangingPunct="0">
              <a:spcBef>
                <a:spcPct val="0"/>
              </a:spcBef>
              <a:spcAft>
                <a:spcPct val="0"/>
              </a:spcAft>
              <a:defRPr>
                <a:solidFill>
                  <a:schemeClr val="tx1"/>
                </a:solidFill>
                <a:latin typeface="Arial" charset="0"/>
              </a:defRPr>
            </a:lvl7pPr>
            <a:lvl8pPr marL="3428102" indent="-228541" defTabSz="930030" eaLnBrk="0" fontAlgn="base" hangingPunct="0">
              <a:spcBef>
                <a:spcPct val="0"/>
              </a:spcBef>
              <a:spcAft>
                <a:spcPct val="0"/>
              </a:spcAft>
              <a:defRPr>
                <a:solidFill>
                  <a:schemeClr val="tx1"/>
                </a:solidFill>
                <a:latin typeface="Arial" charset="0"/>
              </a:defRPr>
            </a:lvl8pPr>
            <a:lvl9pPr marL="3885182" indent="-228541" defTabSz="930030" eaLnBrk="0" fontAlgn="base" hangingPunct="0">
              <a:spcBef>
                <a:spcPct val="0"/>
              </a:spcBef>
              <a:spcAft>
                <a:spcPct val="0"/>
              </a:spcAft>
              <a:defRPr>
                <a:solidFill>
                  <a:schemeClr val="tx1"/>
                </a:solidFill>
                <a:latin typeface="Arial" charset="0"/>
              </a:defRPr>
            </a:lvl9pPr>
          </a:lstStyle>
          <a:p>
            <a:pPr eaLnBrk="1" hangingPunct="1"/>
            <a:fld id="{E9E4AAEE-EE1C-48D5-8AB8-B18A29DEE0C5}" type="slidenum">
              <a:rPr lang="en-US" altLang="en-US" smtClean="0"/>
              <a:pPr eaLnBrk="1" hangingPunct="1"/>
              <a:t>87</a:t>
            </a:fld>
            <a:endParaRPr lang="en-US" alt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28016113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030">
              <a:defRPr sz="1300">
                <a:solidFill>
                  <a:schemeClr val="tx1"/>
                </a:solidFill>
                <a:latin typeface="Arial" charset="0"/>
              </a:defRPr>
            </a:lvl1pPr>
            <a:lvl2pPr marL="753865" indent="-290437" defTabSz="930030">
              <a:defRPr sz="1300">
                <a:solidFill>
                  <a:schemeClr val="tx1"/>
                </a:solidFill>
                <a:latin typeface="Arial" charset="0"/>
              </a:defRPr>
            </a:lvl2pPr>
            <a:lvl3pPr marL="1161745" indent="-231715" defTabSz="930030">
              <a:defRPr sz="1300">
                <a:solidFill>
                  <a:schemeClr val="tx1"/>
                </a:solidFill>
                <a:latin typeface="Arial" charset="0"/>
              </a:defRPr>
            </a:lvl3pPr>
            <a:lvl4pPr marL="1625174" indent="-231715" defTabSz="930030">
              <a:defRPr sz="1300">
                <a:solidFill>
                  <a:schemeClr val="tx1"/>
                </a:solidFill>
                <a:latin typeface="Arial" charset="0"/>
              </a:defRPr>
            </a:lvl4pPr>
            <a:lvl5pPr marL="2090191" indent="-231715" defTabSz="930030">
              <a:defRPr sz="1300">
                <a:solidFill>
                  <a:schemeClr val="tx1"/>
                </a:solidFill>
                <a:latin typeface="Arial" charset="0"/>
              </a:defRPr>
            </a:lvl5pPr>
            <a:lvl6pPr marL="2547272" indent="-231715" defTabSz="930030" eaLnBrk="0" fontAlgn="base" hangingPunct="0">
              <a:spcBef>
                <a:spcPct val="30000"/>
              </a:spcBef>
              <a:spcAft>
                <a:spcPct val="0"/>
              </a:spcAft>
              <a:defRPr sz="1300">
                <a:solidFill>
                  <a:schemeClr val="tx1"/>
                </a:solidFill>
                <a:latin typeface="Arial" charset="0"/>
              </a:defRPr>
            </a:lvl6pPr>
            <a:lvl7pPr marL="3004351" indent="-231715" defTabSz="930030" eaLnBrk="0" fontAlgn="base" hangingPunct="0">
              <a:spcBef>
                <a:spcPct val="30000"/>
              </a:spcBef>
              <a:spcAft>
                <a:spcPct val="0"/>
              </a:spcAft>
              <a:defRPr sz="1300">
                <a:solidFill>
                  <a:schemeClr val="tx1"/>
                </a:solidFill>
                <a:latin typeface="Arial" charset="0"/>
              </a:defRPr>
            </a:lvl7pPr>
            <a:lvl8pPr marL="3461430" indent="-231715" defTabSz="930030" eaLnBrk="0" fontAlgn="base" hangingPunct="0">
              <a:spcBef>
                <a:spcPct val="30000"/>
              </a:spcBef>
              <a:spcAft>
                <a:spcPct val="0"/>
              </a:spcAft>
              <a:defRPr sz="1300">
                <a:solidFill>
                  <a:schemeClr val="tx1"/>
                </a:solidFill>
                <a:latin typeface="Arial" charset="0"/>
              </a:defRPr>
            </a:lvl8pPr>
            <a:lvl9pPr marL="3918511" indent="-231715" defTabSz="930030" eaLnBrk="0" fontAlgn="base" hangingPunct="0">
              <a:spcBef>
                <a:spcPct val="30000"/>
              </a:spcBef>
              <a:spcAft>
                <a:spcPct val="0"/>
              </a:spcAft>
              <a:defRPr sz="1300">
                <a:solidFill>
                  <a:schemeClr val="tx1"/>
                </a:solidFill>
                <a:latin typeface="Arial" charset="0"/>
              </a:defRPr>
            </a:lvl9pPr>
          </a:lstStyle>
          <a:p>
            <a:fld id="{9365577F-1BC1-45C2-977D-73D9C73B292D}" type="slidenum">
              <a:rPr lang="en-US" altLang="en-US" smtClean="0"/>
              <a:pPr/>
              <a:t>88</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91134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chemeClr val="accent6"/>
                </a:solidFill>
              </a:rPr>
              <a:t>In addition,</a:t>
            </a:r>
          </a:p>
          <a:p>
            <a:pPr marL="171450" indent="-171450">
              <a:buFont typeface="Arial" panose="020B0604020202020204" pitchFamily="34" charset="0"/>
              <a:buChar char="•"/>
            </a:pPr>
            <a:r>
              <a:rPr lang="en-US" b="0" dirty="0">
                <a:solidFill>
                  <a:schemeClr val="accent6"/>
                </a:solidFill>
              </a:rPr>
              <a:t>Liaisons must also inform 1) parents and guardians of students who are homeless and 2) children and youth experiencing homelessness of the duties of the McKinney-Vento Liaisons</a:t>
            </a:r>
          </a:p>
          <a:p>
            <a:pPr marL="171450" indent="-171450">
              <a:buFont typeface="Arial" panose="020B0604020202020204" pitchFamily="34" charset="0"/>
              <a:buChar char="•"/>
            </a:pPr>
            <a:r>
              <a:rPr lang="en-US" dirty="0"/>
              <a:t>Liaisons must inform school personnel, services providers, and advocates working with families who are homeless of the duties of the McKinney-Vento Liaisons.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solidFill>
              </a:rPr>
              <a:t>42 U.S.C. § 11432[g][6][B]</a:t>
            </a:r>
          </a:p>
        </p:txBody>
      </p:sp>
      <p:sp>
        <p:nvSpPr>
          <p:cNvPr id="4" name="Slide Number Placeholder 3"/>
          <p:cNvSpPr>
            <a:spLocks noGrp="1"/>
          </p:cNvSpPr>
          <p:nvPr>
            <p:ph type="sldNum" sz="quarter" idx="10"/>
          </p:nvPr>
        </p:nvSpPr>
        <p:spPr/>
        <p:txBody>
          <a:bodyPr/>
          <a:lstStyle/>
          <a:p>
            <a:fld id="{7933B4CC-2740-4492-A32B-39C95FF9AA63}" type="slidenum">
              <a:rPr lang="en-US" smtClean="0"/>
              <a:pPr/>
              <a:t>9</a:t>
            </a:fld>
            <a:endParaRPr lang="en-US"/>
          </a:p>
        </p:txBody>
      </p:sp>
    </p:spTree>
    <p:extLst>
      <p:ext uri="{BB962C8B-B14F-4D97-AF65-F5344CB8AC3E}">
        <p14:creationId xmlns:p14="http://schemas.microsoft.com/office/powerpoint/2010/main" val="2476493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“Awaiting</a:t>
            </a:r>
            <a:r>
              <a:rPr lang="en-US" baseline="0" dirty="0"/>
              <a:t> foster care placement” removed from definition as of DEC 10, 2016.  This should not be a big change in New York.  For questions about students in foster care, call Student Support Services at 518-486-6090. There are foster care points of contact at local and state levels. See: http://www.nysteachs.org/info-topic/foster-care.html. </a:t>
            </a:r>
            <a:endParaRPr lang="en-US" dirty="0"/>
          </a:p>
        </p:txBody>
      </p:sp>
      <p:sp>
        <p:nvSpPr>
          <p:cNvPr id="4" name="Slide Number Placeholder 3"/>
          <p:cNvSpPr>
            <a:spLocks noGrp="1"/>
          </p:cNvSpPr>
          <p:nvPr>
            <p:ph type="sldNum" sz="quarter" idx="10"/>
          </p:nvPr>
        </p:nvSpPr>
        <p:spPr/>
        <p:txBody>
          <a:bodyPr/>
          <a:lstStyle/>
          <a:p>
            <a:fld id="{4FB4C3A4-39F2-499C-9AC8-C829078170B0}" type="slidenum">
              <a:rPr lang="en-US" smtClean="0"/>
              <a:pPr/>
              <a:t>11</a:t>
            </a:fld>
            <a:endParaRPr lang="en-US"/>
          </a:p>
        </p:txBody>
      </p:sp>
    </p:spTree>
    <p:extLst>
      <p:ext uri="{BB962C8B-B14F-4D97-AF65-F5344CB8AC3E}">
        <p14:creationId xmlns:p14="http://schemas.microsoft.com/office/powerpoint/2010/main" val="505854737"/>
      </p:ext>
    </p:extLst>
  </p:cSld>
  <p:clrMapOvr>
    <a:masterClrMapping/>
  </p:clrMapOvr>
</p:notes>
</file>

<file path=ppt/slideLayouts/_rels/slideLayout1.xml.rels><?xml version="1.0" encoding="UTF-8" ?><Relationships xmlns="http://schemas.openxmlformats.org/package/2006/relationships"><Relationship Target="../media/image3.png" Type="http://schemas.openxmlformats.org/officeDocument/2006/relationships/image" Id="rId3"></Relationship><Relationship Target="../media/image2.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3" name="Subtitle 2"/>
          <p:cNvSpPr>
            <a:spLocks noGrp="1"/>
          </p:cNvSpPr>
          <p:nvPr>
            <p:ph type="subTitle" idx="1"/>
          </p:nvPr>
        </p:nvSpPr>
        <p:spPr>
          <a:xfrm>
            <a:off x="810001" y="5280846"/>
            <a:ext cx="10572000" cy="1003839"/>
          </a:xfrm>
          <a:effectLst/>
        </p:spPr>
        <p:txBody>
          <a:bodyPr anchor="t"/>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p:cNvPicPr>
            <a:picLocks noChangeAspect="1"/>
          </p:cNvPicPr>
          <p:nvPr userDrawn="1"/>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874792" y="1390650"/>
            <a:ext cx="3293768" cy="3619500"/>
          </a:xfrm>
          <a:prstGeom prst="rect">
            <a:avLst/>
          </a:prstGeom>
          <a:noFill/>
          <a:ln>
            <a:noFill/>
          </a:ln>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3487" y="129360"/>
            <a:ext cx="4669401" cy="1661340"/>
          </a:xfrm>
          <a:prstGeom prst="rect">
            <a:avLst/>
          </a:prstGeom>
        </p:spPr>
      </p:pic>
      <p:sp>
        <p:nvSpPr>
          <p:cNvPr id="2" name="Title 1"/>
          <p:cNvSpPr>
            <a:spLocks noGrp="1"/>
          </p:cNvSpPr>
          <p:nvPr>
            <p:ph type="ctrTitle"/>
          </p:nvPr>
        </p:nvSpPr>
        <p:spPr>
          <a:xfrm>
            <a:off x="798280" y="1524345"/>
            <a:ext cx="10572000" cy="2971051"/>
          </a:xfrm>
        </p:spPr>
        <p:txBody>
          <a:bodyPr/>
          <a:lstStyle>
            <a:lvl1pPr>
              <a:defRPr sz="5400"/>
            </a:lvl1pPr>
          </a:lstStyle>
          <a:p>
            <a:r>
              <a:rPr lang="en-US"/>
              <a:t>Click to edit Master title style</a:t>
            </a:r>
            <a:endParaRPr lang="en-US" dirty="0"/>
          </a:p>
        </p:txBody>
      </p:sp>
      <p:sp>
        <p:nvSpPr>
          <p:cNvPr id="19" name="Rectangle 18"/>
          <p:cNvSpPr/>
          <p:nvPr userDrawn="1"/>
        </p:nvSpPr>
        <p:spPr>
          <a:xfrm>
            <a:off x="8874792" y="4978400"/>
            <a:ext cx="3293768" cy="11194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10750550" y="4933950"/>
            <a:ext cx="1418010" cy="762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a:solidFill>
            <a:schemeClr val="accent3"/>
          </a:solidFill>
          <a:effectLst/>
        </p:spPr>
        <p:txBody>
          <a:bodyPr anchor="b">
            <a:normAutofit/>
          </a:bodyPr>
          <a:lstStyle>
            <a:lvl1pPr algn="l">
              <a:defRPr sz="2400" b="0"/>
            </a:lvl1pPr>
          </a:lstStyle>
          <a:p>
            <a:r>
              <a:rPr lang="en-US" dirty="0"/>
              <a:t>Click to edit Master title style</a:t>
            </a:r>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a:effectLst/>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r>
              <a:rPr lang="en-US"/>
              <a:t>September 20, 2016</a:t>
            </a:r>
            <a:endParaRPr lang="en-US" dirty="0"/>
          </a:p>
        </p:txBody>
      </p:sp>
      <p:sp>
        <p:nvSpPr>
          <p:cNvPr id="6" name="Footer Placeholder 5"/>
          <p:cNvSpPr>
            <a:spLocks noGrp="1"/>
          </p:cNvSpPr>
          <p:nvPr>
            <p:ph type="ftr" sz="quarter" idx="11"/>
          </p:nvPr>
        </p:nvSpPr>
        <p:spPr>
          <a:xfrm>
            <a:off x="590396" y="6041362"/>
            <a:ext cx="3295413" cy="365125"/>
          </a:xfrm>
        </p:spPr>
        <p:txBody>
          <a:bodyPr/>
          <a:lstStyle/>
          <a:p>
            <a:r>
              <a:rPr lang="en-US"/>
              <a:t>NYS-TEACHS - (800) 388-2014</a:t>
            </a:r>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5181600"/>
            <a:ext cx="10561418" cy="977900"/>
          </a:xfrm>
        </p:spPr>
        <p:txBody>
          <a:bodyPr anchor="b">
            <a:normAutofit/>
          </a:bodyPr>
          <a:lstStyle>
            <a:lvl1pPr algn="l">
              <a:defRPr sz="2400" b="0"/>
            </a:lvl1pPr>
          </a:lstStyle>
          <a:p>
            <a:r>
              <a:rPr lang="en-US" dirty="0"/>
              <a:t>Click to edit Master title style</a:t>
            </a:r>
          </a:p>
        </p:txBody>
      </p:sp>
      <p:sp>
        <p:nvSpPr>
          <p:cNvPr id="15" name="Picture Placeholder 14"/>
          <p:cNvSpPr>
            <a:spLocks noGrp="1" noChangeAspect="1"/>
          </p:cNvSpPr>
          <p:nvPr>
            <p:ph type="pic" sz="quarter" idx="13"/>
          </p:nvPr>
        </p:nvSpPr>
        <p:spPr bwMode="auto">
          <a:xfrm>
            <a:off x="0" y="-1"/>
            <a:ext cx="12192000" cy="5423161"/>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5" name="Date Placeholder 4"/>
          <p:cNvSpPr>
            <a:spLocks noGrp="1"/>
          </p:cNvSpPr>
          <p:nvPr>
            <p:ph type="dt" sz="half" idx="10"/>
          </p:nvPr>
        </p:nvSpPr>
        <p:spPr/>
        <p:txBody>
          <a:bodyPr/>
          <a:lstStyle/>
          <a:p>
            <a:r>
              <a:rPr lang="en-US"/>
              <a:t>September 20, 2016</a:t>
            </a:r>
            <a:endParaRPr lang="en-US" dirty="0"/>
          </a:p>
        </p:txBody>
      </p:sp>
      <p:sp>
        <p:nvSpPr>
          <p:cNvPr id="6" name="Footer Placeholder 5"/>
          <p:cNvSpPr>
            <a:spLocks noGrp="1"/>
          </p:cNvSpPr>
          <p:nvPr>
            <p:ph type="ftr" sz="quarter" idx="11"/>
          </p:nvPr>
        </p:nvSpPr>
        <p:spPr/>
        <p:txBody>
          <a:bodyPr/>
          <a:lstStyle/>
          <a:p>
            <a:r>
              <a:rPr lang="en-US"/>
              <a:t>NYS-TEACHS - (800) 388-2014</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_USE ">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p:spPr>
        <p:style>
          <a:lnRef idx="1">
            <a:schemeClr val="dk1"/>
          </a:lnRef>
          <a:fillRef idx="3">
            <a:schemeClr val="dk1"/>
          </a:fillRef>
          <a:effectRef idx="2">
            <a:schemeClr val="dk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a:effectLst/>
        </p:spPr>
        <p:txBody>
          <a:bodyPr anchor="t"/>
          <a:lstStyle>
            <a:lvl1pPr marL="0" indent="0">
              <a:buFontTx/>
              <a:buNone/>
              <a:defRPr b="0"/>
            </a:lvl1pPr>
          </a:lstStyle>
          <a:p>
            <a:pPr lvl="0"/>
            <a:r>
              <a:rPr lang="en-US" dirty="0"/>
              <a:t>Click to edit Master text styles</a:t>
            </a:r>
          </a:p>
        </p:txBody>
      </p:sp>
      <p:sp>
        <p:nvSpPr>
          <p:cNvPr id="4" name="Date Placeholder 3"/>
          <p:cNvSpPr>
            <a:spLocks noGrp="1"/>
          </p:cNvSpPr>
          <p:nvPr>
            <p:ph type="dt" sz="half" idx="10"/>
          </p:nvPr>
        </p:nvSpPr>
        <p:spPr/>
        <p:txBody>
          <a:bodyPr/>
          <a:lstStyle/>
          <a:p>
            <a:r>
              <a:rPr lang="en-US"/>
              <a:t>September 20, 2016</a:t>
            </a:r>
            <a:endParaRPr lang="en-US" dirty="0"/>
          </a:p>
        </p:txBody>
      </p:sp>
      <p:sp>
        <p:nvSpPr>
          <p:cNvPr id="5" name="Footer Placeholder 4"/>
          <p:cNvSpPr>
            <a:spLocks noGrp="1"/>
          </p:cNvSpPr>
          <p:nvPr>
            <p:ph type="ftr" sz="quarter" idx="11"/>
          </p:nvPr>
        </p:nvSpPr>
        <p:spPr/>
        <p:txBody>
          <a:bodyPr/>
          <a:lstStyle/>
          <a:p>
            <a:r>
              <a:rPr lang="en-US"/>
              <a:t>NYS-TEACHS - (800) 388-2014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olls">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3481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p:spPr>
        <p:style>
          <a:lnRef idx="1">
            <a:schemeClr val="accent2"/>
          </a:lnRef>
          <a:fillRef idx="3">
            <a:schemeClr val="accent2"/>
          </a:fillRef>
          <a:effectRef idx="2">
            <a:schemeClr val="accent2"/>
          </a:effectRef>
          <a:fontRef idx="minor">
            <a:schemeClr val="lt1"/>
          </a:fontRef>
        </p:style>
      </p:sp>
      <p:sp>
        <p:nvSpPr>
          <p:cNvPr id="2" name="Title 1"/>
          <p:cNvSpPr>
            <a:spLocks noGrp="1"/>
          </p:cNvSpPr>
          <p:nvPr>
            <p:ph type="title"/>
          </p:nvPr>
        </p:nvSpPr>
        <p:spPr>
          <a:xfrm>
            <a:off x="850985" y="152425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31697" y="368215"/>
            <a:ext cx="10752946" cy="713241"/>
          </a:xfrm>
          <a:effectLst/>
        </p:spPr>
        <p:txBody>
          <a:bodyPr anchor="t">
            <a:noAutofit/>
          </a:bodyPr>
          <a:lstStyle>
            <a:lvl1pPr marL="0" indent="0" algn="l">
              <a:buNone/>
              <a:defRPr sz="40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Text Placeholder 5"/>
          <p:cNvSpPr>
            <a:spLocks noGrp="1"/>
          </p:cNvSpPr>
          <p:nvPr>
            <p:ph type="body" sz="quarter" idx="16"/>
          </p:nvPr>
        </p:nvSpPr>
        <p:spPr>
          <a:xfrm>
            <a:off x="7574642" y="1081456"/>
            <a:ext cx="3810001" cy="4538294"/>
          </a:xfrm>
          <a:effectLst/>
        </p:spPr>
        <p:txBody>
          <a:bodyPr anchor="t"/>
          <a:lstStyle>
            <a:lvl1pPr marL="0" indent="0">
              <a:buFontTx/>
              <a:buNone/>
              <a:defRPr/>
            </a:lvl1pPr>
          </a:lstStyle>
          <a:p>
            <a:pPr lvl="0"/>
            <a:r>
              <a:rPr lang="en-US" dirty="0"/>
              <a:t>Click to edit Master text styles</a:t>
            </a:r>
          </a:p>
        </p:txBody>
      </p:sp>
      <p:sp>
        <p:nvSpPr>
          <p:cNvPr id="4" name="Date Placeholder 3"/>
          <p:cNvSpPr>
            <a:spLocks noGrp="1"/>
          </p:cNvSpPr>
          <p:nvPr>
            <p:ph type="dt" sz="half" idx="10"/>
          </p:nvPr>
        </p:nvSpPr>
        <p:spPr/>
        <p:txBody>
          <a:bodyPr/>
          <a:lstStyle/>
          <a:p>
            <a:r>
              <a:rPr lang="en-US"/>
              <a:t>September 20, 2016</a:t>
            </a:r>
            <a:endParaRPr lang="en-US" dirty="0"/>
          </a:p>
        </p:txBody>
      </p:sp>
      <p:sp>
        <p:nvSpPr>
          <p:cNvPr id="5" name="Footer Placeholder 4"/>
          <p:cNvSpPr>
            <a:spLocks noGrp="1"/>
          </p:cNvSpPr>
          <p:nvPr>
            <p:ph type="ftr" sz="quarter" idx="11"/>
          </p:nvPr>
        </p:nvSpPr>
        <p:spPr/>
        <p:txBody>
          <a:bodyPr/>
          <a:lstStyle/>
          <a:p>
            <a:r>
              <a:rPr lang="en-US"/>
              <a:t>NYS-TEACHS - (800) 388-2014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13987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2536500" y="4644875"/>
            <a:ext cx="3499499" cy="1271013"/>
          </a:xfrm>
          <a:effectLst/>
        </p:spPr>
        <p:txBody>
          <a:bodyPr anchor="t"/>
          <a:lstStyle>
            <a:lvl1pPr marL="0" indent="0">
              <a:spcBef>
                <a:spcPts val="0"/>
              </a:spcBef>
              <a:spcAft>
                <a:spcPts val="0"/>
              </a:spcAft>
              <a:buFontTx/>
              <a:buNone/>
              <a:defRPr/>
            </a:lvl1pPr>
          </a:lstStyle>
          <a:p>
            <a:pPr lvl="0"/>
            <a:r>
              <a:rPr lang="en-US" dirty="0"/>
              <a:t>Click to edit Master text styles</a:t>
            </a:r>
          </a:p>
        </p:txBody>
      </p:sp>
      <p:sp>
        <p:nvSpPr>
          <p:cNvPr id="2" name="Date Placeholder 1"/>
          <p:cNvSpPr>
            <a:spLocks noGrp="1"/>
          </p:cNvSpPr>
          <p:nvPr>
            <p:ph type="dt" sz="half" idx="10"/>
          </p:nvPr>
        </p:nvSpPr>
        <p:spPr/>
        <p:txBody>
          <a:bodyPr/>
          <a:lstStyle/>
          <a:p>
            <a:r>
              <a:rPr lang="en-US"/>
              <a:t>September 20, 2016</a:t>
            </a:r>
            <a:endParaRPr lang="en-US" dirty="0"/>
          </a:p>
        </p:txBody>
      </p:sp>
      <p:sp>
        <p:nvSpPr>
          <p:cNvPr id="3" name="Footer Placeholder 2"/>
          <p:cNvSpPr>
            <a:spLocks noGrp="1"/>
          </p:cNvSpPr>
          <p:nvPr>
            <p:ph type="ftr" sz="quarter" idx="11"/>
          </p:nvPr>
        </p:nvSpPr>
        <p:spPr/>
        <p:txBody>
          <a:bodyPr/>
          <a:lstStyle/>
          <a:p>
            <a:r>
              <a:rPr lang="en-US"/>
              <a:t>NYS-TEACHS - (800) 388-2014</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September 20, 2016</a:t>
            </a:r>
            <a:endParaRPr lang="en-US" dirty="0"/>
          </a:p>
        </p:txBody>
      </p:sp>
      <p:sp>
        <p:nvSpPr>
          <p:cNvPr id="5" name="Footer Placeholder 4"/>
          <p:cNvSpPr>
            <a:spLocks noGrp="1"/>
          </p:cNvSpPr>
          <p:nvPr>
            <p:ph type="ftr" sz="quarter" idx="11"/>
          </p:nvPr>
        </p:nvSpPr>
        <p:spPr/>
        <p:txBody>
          <a:bodyPr/>
          <a:lstStyle/>
          <a:p>
            <a:r>
              <a:rPr lang="en-US"/>
              <a:t>NYS-TEACHS - (800) 388-2014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September 20, 2016</a:t>
            </a:r>
            <a:endParaRPr lang="en-US" dirty="0"/>
          </a:p>
        </p:txBody>
      </p:sp>
      <p:sp>
        <p:nvSpPr>
          <p:cNvPr id="5" name="Footer Placeholder 4"/>
          <p:cNvSpPr>
            <a:spLocks noGrp="1"/>
          </p:cNvSpPr>
          <p:nvPr>
            <p:ph type="ftr" sz="quarter" idx="11"/>
          </p:nvPr>
        </p:nvSpPr>
        <p:spPr/>
        <p:txBody>
          <a:bodyPr/>
          <a:lstStyle/>
          <a:p>
            <a:r>
              <a:rPr lang="en-US"/>
              <a:t>NYS-TEACHS - (800) 388-2014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nchor="ct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a:effectLst/>
        </p:spPr>
        <p:txBody>
          <a:bodyPr>
            <a:normAutofit/>
          </a:bodyPr>
          <a:lstStyle>
            <a:lvl1pPr>
              <a:defRPr sz="1800"/>
            </a:lvl1pPr>
            <a:lvl2pPr>
              <a:defRPr sz="1600"/>
            </a:lvl2pPr>
            <a:lvl3pPr>
              <a:defRPr sz="1400"/>
            </a:lvl3pPr>
            <a:lvl4pPr>
              <a:defRPr sz="12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September 20, 2016</a:t>
            </a:r>
            <a:endParaRPr lang="en-US" dirty="0"/>
          </a:p>
        </p:txBody>
      </p:sp>
      <p:sp>
        <p:nvSpPr>
          <p:cNvPr id="5" name="Footer Placeholder 4"/>
          <p:cNvSpPr>
            <a:spLocks noGrp="1"/>
          </p:cNvSpPr>
          <p:nvPr>
            <p:ph type="ftr" sz="quarter" idx="11"/>
          </p:nvPr>
        </p:nvSpPr>
        <p:spPr/>
        <p:txBody>
          <a:bodyPr/>
          <a:lstStyle>
            <a:lvl1pPr>
              <a:defRPr sz="1050"/>
            </a:lvl1pPr>
          </a:lstStyle>
          <a:p>
            <a:r>
              <a:rPr lang="en-US"/>
              <a:t>NYS-TEACHS - (800) 388-2014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MALL_Title and Content">
    <p:spTree>
      <p:nvGrpSpPr>
        <p:cNvPr id="1" name=""/>
        <p:cNvGrpSpPr/>
        <p:nvPr/>
      </p:nvGrpSpPr>
      <p:grpSpPr>
        <a:xfrm>
          <a:off x="0" y="0"/>
          <a:ext cx="0" cy="0"/>
          <a:chOff x="0" y="0"/>
          <a:chExt cx="0" cy="0"/>
        </a:xfrm>
      </p:grpSpPr>
      <p:sp>
        <p:nvSpPr>
          <p:cNvPr id="11" name="Freeform 6"/>
          <p:cNvSpPr/>
          <p:nvPr/>
        </p:nvSpPr>
        <p:spPr bwMode="auto">
          <a:xfrm>
            <a:off x="-12208" y="-12823"/>
            <a:ext cx="12218837" cy="1322511"/>
          </a:xfrm>
          <a:custGeom>
            <a:avLst/>
            <a:gdLst>
              <a:gd name="connsiteX0" fmla="*/ 10000 w 10000"/>
              <a:gd name="connsiteY0" fmla="*/ 0 h 10000"/>
              <a:gd name="connsiteX1" fmla="*/ 0 w 10000"/>
              <a:gd name="connsiteY1" fmla="*/ 3253 h 10000"/>
              <a:gd name="connsiteX2" fmla="*/ 0 w 10000"/>
              <a:gd name="connsiteY2" fmla="*/ 8635 h 10000"/>
              <a:gd name="connsiteX3" fmla="*/ 1637 w 10000"/>
              <a:gd name="connsiteY3" fmla="*/ 8635 h 10000"/>
              <a:gd name="connsiteX4" fmla="*/ 1950 w 10000"/>
              <a:gd name="connsiteY4" fmla="*/ 9942 h 10000"/>
              <a:gd name="connsiteX5" fmla="*/ 1950 w 10000"/>
              <a:gd name="connsiteY5" fmla="*/ 9942 h 10000"/>
              <a:gd name="connsiteX6" fmla="*/ 1957 w 10000"/>
              <a:gd name="connsiteY6" fmla="*/ 9956 h 10000"/>
              <a:gd name="connsiteX7" fmla="*/ 1967 w 10000"/>
              <a:gd name="connsiteY7" fmla="*/ 9978 h 10000"/>
              <a:gd name="connsiteX8" fmla="*/ 1977 w 10000"/>
              <a:gd name="connsiteY8" fmla="*/ 10000 h 10000"/>
              <a:gd name="connsiteX9" fmla="*/ 1986 w 10000"/>
              <a:gd name="connsiteY9" fmla="*/ 10000 h 10000"/>
              <a:gd name="connsiteX10" fmla="*/ 1997 w 10000"/>
              <a:gd name="connsiteY10" fmla="*/ 10000 h 10000"/>
              <a:gd name="connsiteX11" fmla="*/ 2005 w 10000"/>
              <a:gd name="connsiteY11" fmla="*/ 9978 h 10000"/>
              <a:gd name="connsiteX12" fmla="*/ 2016 w 10000"/>
              <a:gd name="connsiteY12" fmla="*/ 9956 h 10000"/>
              <a:gd name="connsiteX13" fmla="*/ 2023 w 10000"/>
              <a:gd name="connsiteY13" fmla="*/ 9942 h 10000"/>
              <a:gd name="connsiteX14" fmla="*/ 2335 w 10000"/>
              <a:gd name="connsiteY14" fmla="*/ 8635 h 10000"/>
              <a:gd name="connsiteX15" fmla="*/ 10000 w 10000"/>
              <a:gd name="connsiteY15" fmla="*/ 8635 h 10000"/>
              <a:gd name="connsiteX16" fmla="*/ 10000 w 10000"/>
              <a:gd name="connsiteY16" fmla="*/ 0 h 10000"/>
              <a:gd name="connsiteX0" fmla="*/ 10012 w 10012"/>
              <a:gd name="connsiteY0" fmla="*/ 0 h 6813"/>
              <a:gd name="connsiteX1" fmla="*/ 0 w 10012"/>
              <a:gd name="connsiteY1" fmla="*/ 66 h 6813"/>
              <a:gd name="connsiteX2" fmla="*/ 0 w 10012"/>
              <a:gd name="connsiteY2" fmla="*/ 5448 h 6813"/>
              <a:gd name="connsiteX3" fmla="*/ 1637 w 10012"/>
              <a:gd name="connsiteY3" fmla="*/ 5448 h 6813"/>
              <a:gd name="connsiteX4" fmla="*/ 1950 w 10012"/>
              <a:gd name="connsiteY4" fmla="*/ 6755 h 6813"/>
              <a:gd name="connsiteX5" fmla="*/ 1950 w 10012"/>
              <a:gd name="connsiteY5" fmla="*/ 6755 h 6813"/>
              <a:gd name="connsiteX6" fmla="*/ 1957 w 10012"/>
              <a:gd name="connsiteY6" fmla="*/ 6769 h 6813"/>
              <a:gd name="connsiteX7" fmla="*/ 1967 w 10012"/>
              <a:gd name="connsiteY7" fmla="*/ 6791 h 6813"/>
              <a:gd name="connsiteX8" fmla="*/ 1977 w 10012"/>
              <a:gd name="connsiteY8" fmla="*/ 6813 h 6813"/>
              <a:gd name="connsiteX9" fmla="*/ 1986 w 10012"/>
              <a:gd name="connsiteY9" fmla="*/ 6813 h 6813"/>
              <a:gd name="connsiteX10" fmla="*/ 1997 w 10012"/>
              <a:gd name="connsiteY10" fmla="*/ 6813 h 6813"/>
              <a:gd name="connsiteX11" fmla="*/ 2005 w 10012"/>
              <a:gd name="connsiteY11" fmla="*/ 6791 h 6813"/>
              <a:gd name="connsiteX12" fmla="*/ 2016 w 10012"/>
              <a:gd name="connsiteY12" fmla="*/ 6769 h 6813"/>
              <a:gd name="connsiteX13" fmla="*/ 2023 w 10012"/>
              <a:gd name="connsiteY13" fmla="*/ 6755 h 6813"/>
              <a:gd name="connsiteX14" fmla="*/ 2335 w 10012"/>
              <a:gd name="connsiteY14" fmla="*/ 5448 h 6813"/>
              <a:gd name="connsiteX15" fmla="*/ 10000 w 10012"/>
              <a:gd name="connsiteY15" fmla="*/ 5448 h 6813"/>
              <a:gd name="connsiteX16" fmla="*/ 10012 w 10012"/>
              <a:gd name="connsiteY16" fmla="*/ 0 h 6813"/>
              <a:gd name="connsiteX0" fmla="*/ 10010 w 10010"/>
              <a:gd name="connsiteY0" fmla="*/ 0 h 10000"/>
              <a:gd name="connsiteX1" fmla="*/ 0 w 10010"/>
              <a:gd name="connsiteY1" fmla="*/ 1120 h 10000"/>
              <a:gd name="connsiteX2" fmla="*/ 10 w 10010"/>
              <a:gd name="connsiteY2" fmla="*/ 7996 h 10000"/>
              <a:gd name="connsiteX3" fmla="*/ 1645 w 10010"/>
              <a:gd name="connsiteY3" fmla="*/ 7996 h 10000"/>
              <a:gd name="connsiteX4" fmla="*/ 1958 w 10010"/>
              <a:gd name="connsiteY4" fmla="*/ 9915 h 10000"/>
              <a:gd name="connsiteX5" fmla="*/ 1958 w 10010"/>
              <a:gd name="connsiteY5" fmla="*/ 9915 h 10000"/>
              <a:gd name="connsiteX6" fmla="*/ 1965 w 10010"/>
              <a:gd name="connsiteY6" fmla="*/ 9935 h 10000"/>
              <a:gd name="connsiteX7" fmla="*/ 1975 w 10010"/>
              <a:gd name="connsiteY7" fmla="*/ 9968 h 10000"/>
              <a:gd name="connsiteX8" fmla="*/ 1985 w 10010"/>
              <a:gd name="connsiteY8" fmla="*/ 10000 h 10000"/>
              <a:gd name="connsiteX9" fmla="*/ 1994 w 10010"/>
              <a:gd name="connsiteY9" fmla="*/ 10000 h 10000"/>
              <a:gd name="connsiteX10" fmla="*/ 2005 w 10010"/>
              <a:gd name="connsiteY10" fmla="*/ 10000 h 10000"/>
              <a:gd name="connsiteX11" fmla="*/ 2013 w 10010"/>
              <a:gd name="connsiteY11" fmla="*/ 9968 h 10000"/>
              <a:gd name="connsiteX12" fmla="*/ 2024 w 10010"/>
              <a:gd name="connsiteY12" fmla="*/ 9935 h 10000"/>
              <a:gd name="connsiteX13" fmla="*/ 2031 w 10010"/>
              <a:gd name="connsiteY13" fmla="*/ 9915 h 10000"/>
              <a:gd name="connsiteX14" fmla="*/ 2342 w 10010"/>
              <a:gd name="connsiteY14" fmla="*/ 7996 h 10000"/>
              <a:gd name="connsiteX15" fmla="*/ 9998 w 10010"/>
              <a:gd name="connsiteY15" fmla="*/ 7996 h 10000"/>
              <a:gd name="connsiteX16" fmla="*/ 10010 w 10010"/>
              <a:gd name="connsiteY16" fmla="*/ 0 h 10000"/>
              <a:gd name="connsiteX0" fmla="*/ 10010 w 10010"/>
              <a:gd name="connsiteY0" fmla="*/ 74 h 8880"/>
              <a:gd name="connsiteX1" fmla="*/ 0 w 10010"/>
              <a:gd name="connsiteY1" fmla="*/ 0 h 8880"/>
              <a:gd name="connsiteX2" fmla="*/ 10 w 10010"/>
              <a:gd name="connsiteY2" fmla="*/ 6876 h 8880"/>
              <a:gd name="connsiteX3" fmla="*/ 1645 w 10010"/>
              <a:gd name="connsiteY3" fmla="*/ 6876 h 8880"/>
              <a:gd name="connsiteX4" fmla="*/ 1958 w 10010"/>
              <a:gd name="connsiteY4" fmla="*/ 8795 h 8880"/>
              <a:gd name="connsiteX5" fmla="*/ 1958 w 10010"/>
              <a:gd name="connsiteY5" fmla="*/ 8795 h 8880"/>
              <a:gd name="connsiteX6" fmla="*/ 1965 w 10010"/>
              <a:gd name="connsiteY6" fmla="*/ 8815 h 8880"/>
              <a:gd name="connsiteX7" fmla="*/ 1975 w 10010"/>
              <a:gd name="connsiteY7" fmla="*/ 8848 h 8880"/>
              <a:gd name="connsiteX8" fmla="*/ 1985 w 10010"/>
              <a:gd name="connsiteY8" fmla="*/ 8880 h 8880"/>
              <a:gd name="connsiteX9" fmla="*/ 1994 w 10010"/>
              <a:gd name="connsiteY9" fmla="*/ 8880 h 8880"/>
              <a:gd name="connsiteX10" fmla="*/ 2005 w 10010"/>
              <a:gd name="connsiteY10" fmla="*/ 8880 h 8880"/>
              <a:gd name="connsiteX11" fmla="*/ 2013 w 10010"/>
              <a:gd name="connsiteY11" fmla="*/ 8848 h 8880"/>
              <a:gd name="connsiteX12" fmla="*/ 2024 w 10010"/>
              <a:gd name="connsiteY12" fmla="*/ 8815 h 8880"/>
              <a:gd name="connsiteX13" fmla="*/ 2031 w 10010"/>
              <a:gd name="connsiteY13" fmla="*/ 8795 h 8880"/>
              <a:gd name="connsiteX14" fmla="*/ 2342 w 10010"/>
              <a:gd name="connsiteY14" fmla="*/ 6876 h 8880"/>
              <a:gd name="connsiteX15" fmla="*/ 9998 w 10010"/>
              <a:gd name="connsiteY15" fmla="*/ 6876 h 8880"/>
              <a:gd name="connsiteX16" fmla="*/ 10010 w 10010"/>
              <a:gd name="connsiteY16" fmla="*/ 74 h 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10" h="8880">
                <a:moveTo>
                  <a:pt x="10010" y="74"/>
                </a:moveTo>
                <a:lnTo>
                  <a:pt x="0" y="0"/>
                </a:lnTo>
                <a:cubicBezTo>
                  <a:pt x="3" y="2292"/>
                  <a:pt x="7" y="4584"/>
                  <a:pt x="10" y="6876"/>
                </a:cubicBezTo>
                <a:lnTo>
                  <a:pt x="1645" y="6876"/>
                </a:lnTo>
                <a:cubicBezTo>
                  <a:pt x="1749" y="7516"/>
                  <a:pt x="1854" y="8155"/>
                  <a:pt x="1958" y="8795"/>
                </a:cubicBezTo>
                <a:lnTo>
                  <a:pt x="1958" y="8795"/>
                </a:lnTo>
                <a:cubicBezTo>
                  <a:pt x="1960" y="8802"/>
                  <a:pt x="1963" y="8808"/>
                  <a:pt x="1965" y="8815"/>
                </a:cubicBezTo>
                <a:cubicBezTo>
                  <a:pt x="1968" y="8826"/>
                  <a:pt x="1972" y="8837"/>
                  <a:pt x="1975" y="8848"/>
                </a:cubicBezTo>
                <a:cubicBezTo>
                  <a:pt x="1978" y="8858"/>
                  <a:pt x="1982" y="8870"/>
                  <a:pt x="1985" y="8880"/>
                </a:cubicBezTo>
                <a:lnTo>
                  <a:pt x="1994" y="8880"/>
                </a:lnTo>
                <a:lnTo>
                  <a:pt x="2005" y="8880"/>
                </a:lnTo>
                <a:cubicBezTo>
                  <a:pt x="2008" y="8870"/>
                  <a:pt x="2010" y="8858"/>
                  <a:pt x="2013" y="8848"/>
                </a:cubicBezTo>
                <a:cubicBezTo>
                  <a:pt x="2017" y="8837"/>
                  <a:pt x="2020" y="8826"/>
                  <a:pt x="2024" y="8815"/>
                </a:cubicBezTo>
                <a:cubicBezTo>
                  <a:pt x="2026" y="8808"/>
                  <a:pt x="2029" y="8802"/>
                  <a:pt x="2031" y="8795"/>
                </a:cubicBezTo>
                <a:cubicBezTo>
                  <a:pt x="2135" y="8155"/>
                  <a:pt x="2238" y="7516"/>
                  <a:pt x="2342" y="6876"/>
                </a:cubicBezTo>
                <a:lnTo>
                  <a:pt x="9998" y="6876"/>
                </a:lnTo>
                <a:cubicBezTo>
                  <a:pt x="10002" y="4211"/>
                  <a:pt x="10006" y="2739"/>
                  <a:pt x="10010" y="74"/>
                </a:cubicBezTo>
                <a:close/>
              </a:path>
            </a:pathLst>
          </a:custGeom>
          <a:ln>
            <a:solidFill>
              <a:schemeClr val="accent1"/>
            </a:solidFill>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53488"/>
            <a:ext cx="10571998" cy="970450"/>
          </a:xfrm>
        </p:spPr>
        <p:txBody>
          <a:bodyPr anchor="ctr"/>
          <a:lstStyle>
            <a:lvl1pPr>
              <a:defRPr sz="3600"/>
            </a:lvl1pPr>
          </a:lstStyle>
          <a:p>
            <a:r>
              <a:rPr lang="en-US" dirty="0"/>
              <a:t>Click to edit Master title style</a:t>
            </a:r>
          </a:p>
        </p:txBody>
      </p:sp>
      <p:sp>
        <p:nvSpPr>
          <p:cNvPr id="3" name="Content Placeholder 2"/>
          <p:cNvSpPr>
            <a:spLocks noGrp="1"/>
          </p:cNvSpPr>
          <p:nvPr>
            <p:ph idx="1"/>
          </p:nvPr>
        </p:nvSpPr>
        <p:spPr>
          <a:xfrm>
            <a:off x="818712" y="1409763"/>
            <a:ext cx="10554574" cy="4449036"/>
          </a:xfrm>
          <a:effectLst/>
        </p:spPr>
        <p:txBody>
          <a:bodyPr>
            <a:normAutofit/>
          </a:bodyPr>
          <a:lstStyle>
            <a:lvl1pPr>
              <a:defRPr sz="1800"/>
            </a:lvl1pPr>
            <a:lvl2pPr>
              <a:defRPr sz="1600"/>
            </a:lvl2pPr>
            <a:lvl3pPr>
              <a:defRPr sz="1400"/>
            </a:lvl3pPr>
            <a:lvl4pPr>
              <a:defRPr sz="12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September 20, 2016</a:t>
            </a:r>
            <a:endParaRPr lang="en-US" dirty="0"/>
          </a:p>
        </p:txBody>
      </p:sp>
      <p:sp>
        <p:nvSpPr>
          <p:cNvPr id="5" name="Footer Placeholder 4"/>
          <p:cNvSpPr>
            <a:spLocks noGrp="1"/>
          </p:cNvSpPr>
          <p:nvPr>
            <p:ph type="ftr" sz="quarter" idx="11"/>
          </p:nvPr>
        </p:nvSpPr>
        <p:spPr/>
        <p:txBody>
          <a:bodyPr/>
          <a:lstStyle>
            <a:lvl1pPr>
              <a:defRPr sz="1050"/>
            </a:lvl1pPr>
          </a:lstStyle>
          <a:p>
            <a:r>
              <a:rPr lang="en-US"/>
              <a:t>NYS-TEACHS - (800) 388-2014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456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September 20, 2016</a:t>
            </a:r>
            <a:endParaRPr lang="en-US" dirty="0"/>
          </a:p>
        </p:txBody>
      </p:sp>
      <p:sp>
        <p:nvSpPr>
          <p:cNvPr id="5" name="Footer Placeholder 4"/>
          <p:cNvSpPr>
            <a:spLocks noGrp="1"/>
          </p:cNvSpPr>
          <p:nvPr>
            <p:ph type="ftr" sz="quarter" idx="11"/>
          </p:nvPr>
        </p:nvSpPr>
        <p:spPr/>
        <p:txBody>
          <a:bodyPr/>
          <a:lstStyle/>
          <a:p>
            <a:r>
              <a:rPr lang="en-US"/>
              <a:t>NYS-TEACHS - (800) 388-2014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a:effectLst/>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7415" y="2222287"/>
            <a:ext cx="5194583" cy="3638764"/>
          </a:xfrm>
          <a:effectLst/>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a:t>September 20, 2016</a:t>
            </a:r>
            <a:endParaRPr lang="en-US" dirty="0"/>
          </a:p>
        </p:txBody>
      </p:sp>
      <p:sp>
        <p:nvSpPr>
          <p:cNvPr id="6" name="Footer Placeholder 5"/>
          <p:cNvSpPr>
            <a:spLocks noGrp="1"/>
          </p:cNvSpPr>
          <p:nvPr>
            <p:ph type="ftr" sz="quarter" idx="11"/>
          </p:nvPr>
        </p:nvSpPr>
        <p:spPr/>
        <p:txBody>
          <a:bodyPr/>
          <a:lstStyle/>
          <a:p>
            <a:r>
              <a:rPr lang="en-US"/>
              <a:t>NYS-TEACHS - (800) 388-2014</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September 20, 2016</a:t>
            </a:r>
            <a:endParaRPr lang="en-US" dirty="0"/>
          </a:p>
        </p:txBody>
      </p:sp>
      <p:sp>
        <p:nvSpPr>
          <p:cNvPr id="8" name="Footer Placeholder 7"/>
          <p:cNvSpPr>
            <a:spLocks noGrp="1"/>
          </p:cNvSpPr>
          <p:nvPr>
            <p:ph type="ftr" sz="quarter" idx="11"/>
          </p:nvPr>
        </p:nvSpPr>
        <p:spPr/>
        <p:txBody>
          <a:bodyPr/>
          <a:lstStyle/>
          <a:p>
            <a:r>
              <a:rPr lang="en-US"/>
              <a:t>NYS-TEACHS - (800) 388-2014</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September 20, 2016</a:t>
            </a:r>
            <a:endParaRPr lang="en-US" dirty="0"/>
          </a:p>
        </p:txBody>
      </p:sp>
      <p:sp>
        <p:nvSpPr>
          <p:cNvPr id="4" name="Footer Placeholder 3"/>
          <p:cNvSpPr>
            <a:spLocks noGrp="1"/>
          </p:cNvSpPr>
          <p:nvPr>
            <p:ph type="ftr" sz="quarter" idx="11"/>
          </p:nvPr>
        </p:nvSpPr>
        <p:spPr/>
        <p:txBody>
          <a:bodyPr/>
          <a:lstStyle/>
          <a:p>
            <a:r>
              <a:rPr lang="en-US"/>
              <a:t>NYS-TEACHS - (800) 388-2014</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September 20, 2016</a:t>
            </a:r>
            <a:endParaRPr lang="en-US" dirty="0"/>
          </a:p>
        </p:txBody>
      </p:sp>
      <p:sp>
        <p:nvSpPr>
          <p:cNvPr id="3" name="Footer Placeholder 2"/>
          <p:cNvSpPr>
            <a:spLocks noGrp="1"/>
          </p:cNvSpPr>
          <p:nvPr>
            <p:ph type="ftr" sz="quarter" idx="11"/>
          </p:nvPr>
        </p:nvSpPr>
        <p:spPr/>
        <p:txBody>
          <a:bodyPr/>
          <a:lstStyle/>
          <a:p>
            <a:r>
              <a:rPr lang="en-US"/>
              <a:t>NYS-TEACHS - (800) 388-2014</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userDrawn="1"/>
        </p:nvSpPr>
        <p:spPr bwMode="auto">
          <a:xfrm>
            <a:off x="1073151" y="460376"/>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chemeClr val="bg2"/>
          </a:solidFill>
          <a:ln w="63500">
            <a:solidFill>
              <a:schemeClr val="accent1">
                <a:lumMod val="75000"/>
              </a:schemeClr>
            </a:solidFill>
          </a:ln>
          <a:effectLs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a:effectLst/>
        </p:spPr>
        <p:txBody>
          <a:bodyPr anchor="b"/>
          <a:lstStyle>
            <a:lvl1pPr algn="l">
              <a:defRPr sz="2000" b="1">
                <a:solidFill>
                  <a:schemeClr val="accent1"/>
                </a:solidFill>
                <a:effectLst/>
              </a:defRPr>
            </a:lvl1pPr>
          </a:lstStyle>
          <a:p>
            <a:r>
              <a:rPr lang="en-US" dirty="0"/>
              <a:t>Click to edit Master title style</a:t>
            </a:r>
          </a:p>
        </p:txBody>
      </p:sp>
      <p:sp>
        <p:nvSpPr>
          <p:cNvPr id="3" name="Content Placeholder 2"/>
          <p:cNvSpPr>
            <a:spLocks noGrp="1"/>
          </p:cNvSpPr>
          <p:nvPr>
            <p:ph idx="1"/>
          </p:nvPr>
        </p:nvSpPr>
        <p:spPr>
          <a:xfrm>
            <a:off x="4855633" y="446088"/>
            <a:ext cx="6252633" cy="5414963"/>
          </a:xfrm>
          <a:effectLst/>
        </p:spPr>
        <p:txBody>
          <a:bodyPr>
            <a:normAutofit/>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073151" y="2260738"/>
            <a:ext cx="3547533" cy="3600311"/>
          </a:xfrm>
          <a:effectLst/>
        </p:spPr>
        <p:txBody>
          <a:bodyPr/>
          <a:lstStyle>
            <a:lvl1pPr marL="0" indent="0">
              <a:buNone/>
              <a:defRPr sz="1400">
                <a:solidFill>
                  <a:schemeClr val="tx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r>
              <a:rPr lang="en-US"/>
              <a:t>September 20, 2016</a:t>
            </a:r>
            <a:endParaRPr lang="en-US" dirty="0"/>
          </a:p>
        </p:txBody>
      </p:sp>
      <p:sp>
        <p:nvSpPr>
          <p:cNvPr id="6" name="Footer Placeholder 5"/>
          <p:cNvSpPr>
            <a:spLocks noGrp="1"/>
          </p:cNvSpPr>
          <p:nvPr>
            <p:ph type="ftr" sz="quarter" idx="11"/>
          </p:nvPr>
        </p:nvSpPr>
        <p:spPr/>
        <p:txBody>
          <a:bodyPr/>
          <a:lstStyle/>
          <a:p>
            <a:r>
              <a:rPr lang="en-US"/>
              <a:t>NYS-TEACHS - (800) 388-2014</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slideLayouts/slideLayout13.xml" Type="http://schemas.openxmlformats.org/officeDocument/2006/relationships/slideLayout" Id="rId13"></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slideLayouts/slideLayout12.xml" Type="http://schemas.openxmlformats.org/officeDocument/2006/relationships/slideLayout" Id="rId12"></Relationship><Relationship Target="../theme/theme1.xml" Type="http://schemas.openxmlformats.org/officeDocument/2006/relationships/theme" Id="rId17"></Relationship><Relationship Target="../slideLayouts/slideLayout2.xml" Type="http://schemas.openxmlformats.org/officeDocument/2006/relationships/slideLayout" Id="rId2"></Relationship><Relationship Target="../slideLayouts/slideLayout16.xml" Type="http://schemas.openxmlformats.org/officeDocument/2006/relationships/slideLayout" Id="rId16"></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slideLayouts/slideLayout5.xml" Type="http://schemas.openxmlformats.org/officeDocument/2006/relationships/slideLayout" Id="rId5"></Relationship><Relationship Target="../slideLayouts/slideLayout15.xml" Type="http://schemas.openxmlformats.org/officeDocument/2006/relationships/slideLayout" Id="rId15"></Relationship><Relationship Target="../slideLayouts/slideLayout10.xml" Type="http://schemas.openxmlformats.org/officeDocument/2006/relationships/slideLayout" Id="rId10"></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 Target="../slideLayouts/slideLayout14.xml" Type="http://schemas.openxmlformats.org/officeDocument/2006/relationships/slideLayout" Id="rId14"></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1050">
                <a:solidFill>
                  <a:schemeClr val="tx1"/>
                </a:solidFill>
              </a:defRPr>
            </a:lvl1pPr>
          </a:lstStyle>
          <a:p>
            <a:r>
              <a:rPr lang="en-US"/>
              <a:t>NYS-TEACHS - (800) 388-2014</a:t>
            </a:r>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r>
              <a:rPr lang="en-US"/>
              <a:t>September 20, 2016</a:t>
            </a:r>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69" r:id="rId3"/>
    <p:sldLayoutId id="2147483651" r:id="rId4"/>
    <p:sldLayoutId id="2147483652" r:id="rId5"/>
    <p:sldLayoutId id="2147483653" r:id="rId6"/>
    <p:sldLayoutId id="2147483654" r:id="rId7"/>
    <p:sldLayoutId id="2147483655" r:id="rId8"/>
    <p:sldLayoutId id="2147483656" r:id="rId9"/>
    <p:sldLayoutId id="2147483663" r:id="rId10"/>
    <p:sldLayoutId id="2147483657" r:id="rId11"/>
    <p:sldLayoutId id="2147483666" r:id="rId12"/>
    <p:sldLayoutId id="2147483670" r:id="rId13"/>
    <p:sldLayoutId id="2147483661" r:id="rId14"/>
    <p:sldLayoutId id="2147483658" r:id="rId15"/>
    <p:sldLayoutId id="2147483659" r:id="rId16"/>
  </p:sldLayoutIdLst>
  <p:hf hd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effectLst/>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effectLst/>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effectLst/>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effectLst/>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notesSlides/notesSlide1.xml" Type="http://schemas.openxmlformats.org/officeDocument/2006/relationships/notesSlide" Id="rId2"></Relationship><Relationship Target="../slideLayouts/slideLayout1.xml" Type="http://schemas.openxmlformats.org/officeDocument/2006/relationships/slideLayout" Id="rId1"></Relationship></Relationships>
</file>

<file path=ppt/slides/_rels/slide10.xml.rels><?xml version="1.0" encoding="UTF-8" ?><Relationships xmlns="http://schemas.openxmlformats.org/package/2006/relationships"><Relationship Target="../slideLayouts/slideLayout12.xml" Type="http://schemas.openxmlformats.org/officeDocument/2006/relationships/slideLayout" Id="rId1"></Relationship></Relationships>
</file>

<file path=ppt/slides/_rels/slide11.xml.rels><?xml version="1.0" encoding="UTF-8" ?><Relationships xmlns="http://schemas.openxmlformats.org/package/2006/relationships"><Relationship Target="../notesSlides/notesSlide9.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12.xml.rels><?xml version="1.0" encoding="UTF-8" ?><Relationships xmlns="http://schemas.openxmlformats.org/package/2006/relationships"><Relationship Target="../diagrams/data4.xml" Type="http://schemas.openxmlformats.org/officeDocument/2006/relationships/diagramData" Id="rId3"></Relationship><Relationship Target="../diagrams/drawing4.xml" Type="http://schemas.microsoft.com/office/2007/relationships/diagramDrawing" Id="rId7"></Relationship><Relationship Target="../notesSlides/notesSlide10.xml" Type="http://schemas.openxmlformats.org/officeDocument/2006/relationships/notesSlide" Id="rId2"></Relationship><Relationship Target="../slideLayouts/slideLayout3.xml" Type="http://schemas.openxmlformats.org/officeDocument/2006/relationships/slideLayout" Id="rId1"></Relationship><Relationship Target="../diagrams/colors4.xml" Type="http://schemas.openxmlformats.org/officeDocument/2006/relationships/diagramColors" Id="rId6"></Relationship><Relationship Target="../diagrams/quickStyle4.xml" Type="http://schemas.openxmlformats.org/officeDocument/2006/relationships/diagramQuickStyle" Id="rId5"></Relationship><Relationship Target="../diagrams/layout4.xml" Type="http://schemas.openxmlformats.org/officeDocument/2006/relationships/diagramLayout" Id="rId4"></Relationship></Relationships>
</file>

<file path=ppt/slides/_rels/slide13.xml.rels><?xml version="1.0" encoding="UTF-8" ?><Relationships xmlns="http://schemas.openxmlformats.org/package/2006/relationships"><Relationship Target="../notesSlides/notesSlide11.xml" Type="http://schemas.openxmlformats.org/officeDocument/2006/relationships/notesSlide" Id="rId2"></Relationship><Relationship Target="../slideLayouts/slideLayout13.xml" Type="http://schemas.openxmlformats.org/officeDocument/2006/relationships/slideLayout" Id="rId1"></Relationship></Relationships>
</file>

<file path=ppt/slides/_rels/slide14.xml.rels><?xml version="1.0" encoding="UTF-8" ?><Relationships xmlns="http://schemas.openxmlformats.org/package/2006/relationships"><Relationship Target="../notesSlides/notesSlide12.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15.xml.rels><?xml version="1.0" encoding="UTF-8" ?><Relationships xmlns="http://schemas.openxmlformats.org/package/2006/relationships"><Relationship Target="../diagrams/data5.xml" Type="http://schemas.openxmlformats.org/officeDocument/2006/relationships/diagramData" Id="rId3"></Relationship><Relationship Target="../diagrams/drawing5.xml" Type="http://schemas.microsoft.com/office/2007/relationships/diagramDrawing" Id="rId7"></Relationship><Relationship Target="../notesSlides/notesSlide13.xml" Type="http://schemas.openxmlformats.org/officeDocument/2006/relationships/notesSlide" Id="rId2"></Relationship><Relationship Target="../slideLayouts/slideLayout3.xml" Type="http://schemas.openxmlformats.org/officeDocument/2006/relationships/slideLayout" Id="rId1"></Relationship><Relationship Target="../diagrams/colors5.xml" Type="http://schemas.openxmlformats.org/officeDocument/2006/relationships/diagramColors" Id="rId6"></Relationship><Relationship Target="../diagrams/quickStyle5.xml" Type="http://schemas.openxmlformats.org/officeDocument/2006/relationships/diagramQuickStyle" Id="rId5"></Relationship><Relationship Target="../diagrams/layout5.xml" Type="http://schemas.openxmlformats.org/officeDocument/2006/relationships/diagramLayout" Id="rId4"></Relationship></Relationships>
</file>

<file path=ppt/slides/_rels/slide16.xml.rels><?xml version="1.0" encoding="UTF-8" ?><Relationships xmlns="http://schemas.openxmlformats.org/package/2006/relationships"><Relationship Target="../slideLayouts/slideLayout12.xml" Type="http://schemas.openxmlformats.org/officeDocument/2006/relationships/slideLayout" Id="rId1"></Relationship></Relationships>
</file>

<file path=ppt/slides/_rels/slide17.xml.rels><?xml version="1.0" encoding="UTF-8" ?><Relationships xmlns="http://schemas.openxmlformats.org/package/2006/relationships"><Relationship Target="../media/image4.png" Type="http://schemas.openxmlformats.org/officeDocument/2006/relationships/image" Id="rId3"></Relationship><Relationship Target="../notesSlides/notesSlide14.xml" Type="http://schemas.openxmlformats.org/officeDocument/2006/relationships/notesSlide" Id="rId2"></Relationship><Relationship Target="../slideLayouts/slideLayout9.xml" Type="http://schemas.openxmlformats.org/officeDocument/2006/relationships/slideLayout" Id="rId1"></Relationship></Relationships>
</file>

<file path=ppt/slides/_rels/slide18.xml.rels><?xml version="1.0" encoding="UTF-8" ?><Relationships xmlns="http://schemas.openxmlformats.org/package/2006/relationships"><Relationship TargetMode="External" Target="https://nche.ed.gov/downloads/briefs/det_elig.pdf" Type="http://schemas.openxmlformats.org/officeDocument/2006/relationships/hyperlink" Id="rId3"></Relationship><Relationship Target="../notesSlides/notesSlide15.xml" Type="http://schemas.openxmlformats.org/officeDocument/2006/relationships/notesSlide" Id="rId2"></Relationship><Relationship Target="../slideLayouts/slideLayout2.xml" Type="http://schemas.openxmlformats.org/officeDocument/2006/relationships/slideLayout" Id="rId1"></Relationship><Relationship Target="../media/image5.jpeg" Type="http://schemas.openxmlformats.org/officeDocument/2006/relationships/image" Id="rId4"></Relationship></Relationships>
</file>

<file path=ppt/slides/_rels/slide19.xml.rels><?xml version="1.0" encoding="UTF-8" ?><Relationships xmlns="http://schemas.openxmlformats.org/package/2006/relationships"><Relationship Target="../charts/chart1.xml" Type="http://schemas.openxmlformats.org/officeDocument/2006/relationships/chart" Id="rId3"></Relationship><Relationship Target="../notesSlides/notesSlide16.xml" Type="http://schemas.openxmlformats.org/officeDocument/2006/relationships/notesSlide" Id="rId2"></Relationship><Relationship Target="../slideLayouts/slideLayout3.xml" Type="http://schemas.openxmlformats.org/officeDocument/2006/relationships/slideLayout" Id="rId1"></Relationship><Relationship TargetMode="External" Target="https://eddataexpress.ed.gov/" Type="http://schemas.openxmlformats.org/officeDocument/2006/relationships/hyperlink" Id="rId6"></Relationship><Relationship TargetMode="External" Target="http://profiles.nche.seiservices.com/StateProfile.aspx?StateID=40" Type="http://schemas.openxmlformats.org/officeDocument/2006/relationships/hyperlink" Id="rId5"></Relationship><Relationship Target="../charts/chart2.xml" Type="http://schemas.openxmlformats.org/officeDocument/2006/relationships/chart" Id="rId4"></Relationship></Relationships>
</file>

<file path=ppt/slides/_rels/slide2.xml.rels><?xml version="1.0" encoding="UTF-8" ?><Relationships xmlns="http://schemas.openxmlformats.org/package/2006/relationships"><Relationship Target="../notesSlides/notesSlide2.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20.xml.rels><?xml version="1.0" encoding="UTF-8" ?><Relationships xmlns="http://schemas.openxmlformats.org/package/2006/relationships"><Relationship Target="../diagrams/data6.xml" Type="http://schemas.openxmlformats.org/officeDocument/2006/relationships/diagramData" Id="rId3"></Relationship><Relationship Target="../diagrams/drawing6.xml" Type="http://schemas.microsoft.com/office/2007/relationships/diagramDrawing" Id="rId7"></Relationship><Relationship Target="../notesSlides/notesSlide17.xml" Type="http://schemas.openxmlformats.org/officeDocument/2006/relationships/notesSlide" Id="rId2"></Relationship><Relationship Target="../slideLayouts/slideLayout3.xml" Type="http://schemas.openxmlformats.org/officeDocument/2006/relationships/slideLayout" Id="rId1"></Relationship><Relationship Target="../diagrams/colors6.xml" Type="http://schemas.openxmlformats.org/officeDocument/2006/relationships/diagramColors" Id="rId6"></Relationship><Relationship Target="../diagrams/quickStyle6.xml" Type="http://schemas.openxmlformats.org/officeDocument/2006/relationships/diagramQuickStyle" Id="rId5"></Relationship><Relationship Target="../diagrams/layout6.xml" Type="http://schemas.openxmlformats.org/officeDocument/2006/relationships/diagramLayout" Id="rId4"></Relationship></Relationships>
</file>

<file path=ppt/slides/_rels/slide21.xml.rels><?xml version="1.0" encoding="UTF-8" ?><Relationships xmlns="http://schemas.openxmlformats.org/package/2006/relationships"><Relationship TargetMode="External" Target="http://www.americaspromise.org/report/hidden-plain-sight" Type="http://schemas.openxmlformats.org/officeDocument/2006/relationships/hyperlink" Id="rId3"></Relationship><Relationship Target="../notesSlides/notesSlide18.xml" Type="http://schemas.openxmlformats.org/officeDocument/2006/relationships/notesSlide" Id="rId2"></Relationship><Relationship Target="../slideLayouts/slideLayout3.xml" Type="http://schemas.openxmlformats.org/officeDocument/2006/relationships/slideLayout" Id="rId1"></Relationship><Relationship Target="../media/image7.png" Type="http://schemas.openxmlformats.org/officeDocument/2006/relationships/image" Id="rId6"></Relationship><Relationship Target="../media/image6.png" Type="http://schemas.openxmlformats.org/officeDocument/2006/relationships/image" Id="rId5"></Relationship><Relationship TargetMode="External" Target="http://center4si.com/race-and-homelessness/" Type="http://schemas.openxmlformats.org/officeDocument/2006/relationships/hyperlink" Id="rId4"></Relationship></Relationships>
</file>

<file path=ppt/slides/_rels/slide22.xml.rels><?xml version="1.0" encoding="UTF-8" ?><Relationships xmlns="http://schemas.openxmlformats.org/package/2006/relationships"><Relationship TargetMode="External" Target="http://www.americaspromise.org/report/hidden-plain-sight" Type="http://schemas.openxmlformats.org/officeDocument/2006/relationships/hyperlink" Id="rId3"></Relationship><Relationship Target="../notesSlides/notesSlide19.xml" Type="http://schemas.openxmlformats.org/officeDocument/2006/relationships/notesSlide" Id="rId2"></Relationship><Relationship Target="../slideLayouts/slideLayout3.xml" Type="http://schemas.openxmlformats.org/officeDocument/2006/relationships/slideLayout" Id="rId1"></Relationship><Relationship Target="../media/image8.jpeg" Type="http://schemas.openxmlformats.org/officeDocument/2006/relationships/image" Id="rId6"></Relationship><Relationship TargetMode="External" Target="https://www.glsen.org/sites/default/files/2015%20National%20GLSEN%202015%20National%20School%20Climate%20Survey%20(NSCS)%20-%20Full%20Report_0.pdf" Type="http://schemas.openxmlformats.org/officeDocument/2006/relationships/hyperlink" Id="rId5"></Relationship><Relationship TargetMode="External" Target="http://attheintersections.org/violence-and-lgbtq-youth-experiencing-homelessness/" Type="http://schemas.openxmlformats.org/officeDocument/2006/relationships/hyperlink" Id="rId4"></Relationship></Relationships>
</file>

<file path=ppt/slides/_rels/slide23.xml.rels><?xml version="1.0" encoding="UTF-8" ?><Relationships xmlns="http://schemas.openxmlformats.org/package/2006/relationships"><Relationship TargetMode="External" Target="http://www.americaspromise.org/report/hidden-plain-sight" Type="http://schemas.openxmlformats.org/officeDocument/2006/relationships/hyperlink" Id="rId3"></Relationship><Relationship Target="../notesSlides/notesSlide20.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24.xml.rels><?xml version="1.0" encoding="UTF-8" ?><Relationships xmlns="http://schemas.openxmlformats.org/package/2006/relationships"><Relationship Target="../notesSlides/notesSlide21.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25.xml.rels><?xml version="1.0" encoding="UTF-8" ?><Relationships xmlns="http://schemas.openxmlformats.org/package/2006/relationships"><Relationship Target="../media/image9.png" Type="http://schemas.openxmlformats.org/officeDocument/2006/relationships/image" Id="rId3"></Relationship><Relationship Target="../notesSlides/notesSlide22.xml" Type="http://schemas.openxmlformats.org/officeDocument/2006/relationships/notesSlide" Id="rId2"></Relationship><Relationship Target="../slideLayouts/slideLayout9.xml" Type="http://schemas.openxmlformats.org/officeDocument/2006/relationships/slideLayout" Id="rId1"></Relationship></Relationships>
</file>

<file path=ppt/slides/_rels/slide26.xml.rels><?xml version="1.0" encoding="UTF-8" ?><Relationships xmlns="http://schemas.openxmlformats.org/package/2006/relationships"><Relationship TargetMode="External" Target="http://nysteachs.org/media/INF_SED_SampleLEAdisputeResolution.doc" Type="http://schemas.openxmlformats.org/officeDocument/2006/relationships/hyperlink" Id="rId3"></Relationship><Relationship Target="../notesSlides/notesSlide23.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27.xml.rels><?xml version="1.0" encoding="UTF-8" ?><Relationships xmlns="http://schemas.openxmlformats.org/package/2006/relationships"><Relationship TargetMode="External" Target="http://www.nysteachs.org/info-topic/schoolsuccess.html" Type="http://schemas.openxmlformats.org/officeDocument/2006/relationships/hyperlink" Id="rId3"></Relationship><Relationship Target="../notesSlides/notesSlide24.xml" Type="http://schemas.openxmlformats.org/officeDocument/2006/relationships/notesSlide" Id="rId2"></Relationship><Relationship Target="../slideLayouts/slideLayout9.xml" Type="http://schemas.openxmlformats.org/officeDocument/2006/relationships/slideLayout" Id="rId1"></Relationship><Relationship Target="../media/image10.png" Type="http://schemas.openxmlformats.org/officeDocument/2006/relationships/image" Id="rId5"></Relationship><Relationship TargetMode="External" Target="http://www.nysteachs.org/materials/Simulation.html" Type="http://schemas.openxmlformats.org/officeDocument/2006/relationships/hyperlink" Id="rId4"></Relationship></Relationships>
</file>

<file path=ppt/slides/_rels/slide28.xml.rels><?xml version="1.0" encoding="UTF-8" ?><Relationships xmlns="http://schemas.openxmlformats.org/package/2006/relationships"><Relationship Target="../diagrams/data7.xml" Type="http://schemas.openxmlformats.org/officeDocument/2006/relationships/diagramData" Id="rId3"></Relationship><Relationship Target="../diagrams/drawing7.xml" Type="http://schemas.microsoft.com/office/2007/relationships/diagramDrawing" Id="rId7"></Relationship><Relationship Target="../notesSlides/notesSlide25.xml" Type="http://schemas.openxmlformats.org/officeDocument/2006/relationships/notesSlide" Id="rId2"></Relationship><Relationship Target="../slideLayouts/slideLayout2.xml" Type="http://schemas.openxmlformats.org/officeDocument/2006/relationships/slideLayout" Id="rId1"></Relationship><Relationship Target="../diagrams/colors7.xml" Type="http://schemas.openxmlformats.org/officeDocument/2006/relationships/diagramColors" Id="rId6"></Relationship><Relationship Target="../diagrams/quickStyle7.xml" Type="http://schemas.openxmlformats.org/officeDocument/2006/relationships/diagramQuickStyle" Id="rId5"></Relationship><Relationship Target="../diagrams/layout7.xml" Type="http://schemas.openxmlformats.org/officeDocument/2006/relationships/diagramLayout" Id="rId4"></Relationship></Relationships>
</file>

<file path=ppt/slides/_rels/slide29.xml.rels><?xml version="1.0" encoding="UTF-8" ?><Relationships xmlns="http://schemas.openxmlformats.org/package/2006/relationships"><Relationship Target="../slideLayouts/slideLayout12.xml" Type="http://schemas.openxmlformats.org/officeDocument/2006/relationships/slideLayout" Id="rId1"></Relationship></Relationships>
</file>

<file path=ppt/slides/_rels/slide3.xml.rels><?xml version="1.0" encoding="UTF-8" ?><Relationships xmlns="http://schemas.openxmlformats.org/package/2006/relationships"><Relationship TargetMode="External" Target="http://www.americaspromise.org/report/hidden-plain-sight" Type="http://schemas.openxmlformats.org/officeDocument/2006/relationships/hyperlink" Id="rId3"></Relationship><Relationship Target="../notesSlides/notesSlide3.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30.xml.rels><?xml version="1.0" encoding="UTF-8" ?><Relationships xmlns="http://schemas.openxmlformats.org/package/2006/relationships"><Relationship Target="../notesSlides/notesSlide26.xml" Type="http://schemas.openxmlformats.org/officeDocument/2006/relationships/notesSlide" Id="rId2"></Relationship><Relationship Target="../slideLayouts/slideLayout13.xml" Type="http://schemas.openxmlformats.org/officeDocument/2006/relationships/slideLayout" Id="rId1"></Relationship></Relationships>
</file>

<file path=ppt/slides/_rels/slide31.xml.rels><?xml version="1.0" encoding="UTF-8" ?><Relationships xmlns="http://schemas.openxmlformats.org/package/2006/relationships"><Relationship Target="../notesSlides/notesSlide27.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32.xml.rels><?xml version="1.0" encoding="UTF-8" ?><Relationships xmlns="http://schemas.openxmlformats.org/package/2006/relationships"><Relationship Target="../media/image11.jpeg" Type="http://schemas.openxmlformats.org/officeDocument/2006/relationships/image" Id="rId3"></Relationship><Relationship Target="../notesSlides/notesSlide28.xml" Type="http://schemas.openxmlformats.org/officeDocument/2006/relationships/notesSlide" Id="rId2"></Relationship><Relationship Target="../slideLayouts/slideLayout3.xml" Type="http://schemas.openxmlformats.org/officeDocument/2006/relationships/slideLayout" Id="rId1"></Relationship><Relationship Target="../media/image12.png" Type="http://schemas.openxmlformats.org/officeDocument/2006/relationships/image" Id="rId4"></Relationship></Relationships>
</file>

<file path=ppt/slides/_rels/slide33.xml.rels><?xml version="1.0" encoding="UTF-8" ?><Relationships xmlns="http://schemas.openxmlformats.org/package/2006/relationships"><Relationship Target="../media/image13.jpeg" Type="http://schemas.openxmlformats.org/officeDocument/2006/relationships/image" Id="rId3"></Relationship><Relationship Target="../notesSlides/notesSlide29.xml" Type="http://schemas.openxmlformats.org/officeDocument/2006/relationships/notesSlide" Id="rId2"></Relationship><Relationship Target="../slideLayouts/slideLayout2.xml" Type="http://schemas.openxmlformats.org/officeDocument/2006/relationships/slideLayout" Id="rId1"></Relationship><Relationship Target="../media/image15.jpeg" Type="http://schemas.openxmlformats.org/officeDocument/2006/relationships/image" Id="rId5"></Relationship><Relationship Target="../media/image14.png" Type="http://schemas.openxmlformats.org/officeDocument/2006/relationships/image" Id="rId4"></Relationship></Relationships>
</file>

<file path=ppt/slides/_rels/slide34.xml.rels><?xml version="1.0" encoding="UTF-8" ?><Relationships xmlns="http://schemas.openxmlformats.org/package/2006/relationships"><Relationship Target="../notesSlides/notesSlide30.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35.xml.rels><?xml version="1.0" encoding="UTF-8" ?><Relationships xmlns="http://schemas.openxmlformats.org/package/2006/relationships"><Relationship Target="../media/image16.png" Type="http://schemas.openxmlformats.org/officeDocument/2006/relationships/image" Id="rId3"></Relationship><Relationship Target="../notesSlides/notesSlide31.xml" Type="http://schemas.openxmlformats.org/officeDocument/2006/relationships/notesSlide" Id="rId2"></Relationship><Relationship Target="../slideLayouts/slideLayout5.xml" Type="http://schemas.openxmlformats.org/officeDocument/2006/relationships/slideLayout" Id="rId1"></Relationship><Relationship Target="../media/image17.wmf" Type="http://schemas.openxmlformats.org/officeDocument/2006/relationships/image" Id="rId4"></Relationship></Relationships>
</file>

<file path=ppt/slides/_rels/slide36.xml.rels><?xml version="1.0" encoding="UTF-8" ?><Relationships xmlns="http://schemas.openxmlformats.org/package/2006/relationships"><Relationship TargetMode="External" Target="http://www.americaspromise.org/report/hidden-plain-sight" Type="http://schemas.openxmlformats.org/officeDocument/2006/relationships/hyperlink" Id="rId3"></Relationship><Relationship Target="../notesSlides/notesSlide32.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37.xml.rels><?xml version="1.0" encoding="UTF-8" ?><Relationships xmlns="http://schemas.openxmlformats.org/package/2006/relationships"><Relationship Target="../notesSlides/notesSlide33.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38.xml.rels><?xml version="1.0" encoding="UTF-8" ?><Relationships xmlns="http://schemas.openxmlformats.org/package/2006/relationships"><Relationship TargetMode="External" Target="http://www.si.com/longform/homeless" Type="http://schemas.openxmlformats.org/officeDocument/2006/relationships/hyperlink" Id="rId3"></Relationship><Relationship Target="../notesSlides/notesSlide34.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39.xml.rels><?xml version="1.0" encoding="UTF-8" ?><Relationships xmlns="http://schemas.openxmlformats.org/package/2006/relationships"><Relationship Target="../notesSlides/notesSlide35.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4.xml.rels><?xml version="1.0" encoding="UTF-8" ?><Relationships xmlns="http://schemas.openxmlformats.org/package/2006/relationships"><Relationship Target="../diagrams/data2.xml" Type="http://schemas.openxmlformats.org/officeDocument/2006/relationships/diagramData" Id="rId8"></Relationship><Relationship Target="../diagrams/data1.xml" Type="http://schemas.openxmlformats.org/officeDocument/2006/relationships/diagramData" Id="rId3"></Relationship><Relationship Target="../diagrams/drawing1.xml" Type="http://schemas.microsoft.com/office/2007/relationships/diagramDrawing" Id="rId7"></Relationship><Relationship Target="../diagrams/drawing2.xml" Type="http://schemas.microsoft.com/office/2007/relationships/diagramDrawing" Id="rId12"></Relationship><Relationship Target="../notesSlides/notesSlide4.xml" Type="http://schemas.openxmlformats.org/officeDocument/2006/relationships/notesSlide" Id="rId2"></Relationship><Relationship Target="../slideLayouts/slideLayout3.xml" Type="http://schemas.openxmlformats.org/officeDocument/2006/relationships/slideLayout" Id="rId1"></Relationship><Relationship Target="../diagrams/colors1.xml" Type="http://schemas.openxmlformats.org/officeDocument/2006/relationships/diagramColors" Id="rId6"></Relationship><Relationship Target="../diagrams/colors2.xml" Type="http://schemas.openxmlformats.org/officeDocument/2006/relationships/diagramColors" Id="rId11"></Relationship><Relationship Target="../diagrams/quickStyle1.xml" Type="http://schemas.openxmlformats.org/officeDocument/2006/relationships/diagramQuickStyle" Id="rId5"></Relationship><Relationship Target="../diagrams/quickStyle2.xml" Type="http://schemas.openxmlformats.org/officeDocument/2006/relationships/diagramQuickStyle" Id="rId10"></Relationship><Relationship Target="../diagrams/layout1.xml" Type="http://schemas.openxmlformats.org/officeDocument/2006/relationships/diagramLayout" Id="rId4"></Relationship><Relationship Target="../diagrams/layout2.xml" Type="http://schemas.openxmlformats.org/officeDocument/2006/relationships/diagramLayout" Id="rId9"></Relationship></Relationships>
</file>

<file path=ppt/slides/_rels/slide40.xml.rels><?xml version="1.0" encoding="UTF-8" ?><Relationships xmlns="http://schemas.openxmlformats.org/package/2006/relationships"><Relationship TargetMode="External" Target="http://nysteachs.org/media/STACGuidance_Final_9-26-13.pdf" Type="http://schemas.openxmlformats.org/officeDocument/2006/relationships/hyperlink" Id="rId3"></Relationship><Relationship Target="../notesSlides/notesSlide36.xml" Type="http://schemas.openxmlformats.org/officeDocument/2006/relationships/notesSlide" Id="rId2"></Relationship><Relationship Target="../slideLayouts/slideLayout2.xml" Type="http://schemas.openxmlformats.org/officeDocument/2006/relationships/slideLayout" Id="rId1"></Relationship><Relationship Target="../media/image18.wmf" Type="http://schemas.openxmlformats.org/officeDocument/2006/relationships/image" Id="rId4"></Relationship></Relationships>
</file>

<file path=ppt/slides/_rels/slide41.xml.rels><?xml version="1.0" encoding="UTF-8" ?><Relationships xmlns="http://schemas.openxmlformats.org/package/2006/relationships"><Relationship Target="../slideLayouts/slideLayout12.xml" Type="http://schemas.openxmlformats.org/officeDocument/2006/relationships/slideLayout" Id="rId1"></Relationship></Relationships>
</file>

<file path=ppt/slides/_rels/slide42.xml.rels><?xml version="1.0" encoding="UTF-8" ?><Relationships xmlns="http://schemas.openxmlformats.org/package/2006/relationships"><Relationship Target="../notesSlides/notesSlide37.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43.xml.rels><?xml version="1.0" encoding="UTF-8" ?><Relationships xmlns="http://schemas.openxmlformats.org/package/2006/relationships"><Relationship Target="../notesSlides/notesSlide38.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44.xml.rels><?xml version="1.0" encoding="UTF-8" ?><Relationships xmlns="http://schemas.openxmlformats.org/package/2006/relationships"><Relationship Target="../notesSlides/notesSlide39.xml" Type="http://schemas.openxmlformats.org/officeDocument/2006/relationships/notesSlide" Id="rId2"></Relationship><Relationship Target="../slideLayouts/slideLayout13.xml" Type="http://schemas.openxmlformats.org/officeDocument/2006/relationships/slideLayout" Id="rId1"></Relationship></Relationships>
</file>

<file path=ppt/slides/_rels/slide45.xml.rels><?xml version="1.0" encoding="UTF-8" ?><Relationships xmlns="http://schemas.openxmlformats.org/package/2006/relationships"><Relationship TargetMode="External" Target="http://nysteachs.org/media/Sample%20Transportation%20Protocol.docx" Type="http://schemas.openxmlformats.org/officeDocument/2006/relationships/hyperlink" Id="rId3"></Relationship><Relationship Target="../notesSlides/notesSlide40.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46.xml.rels><?xml version="1.0" encoding="UTF-8" ?><Relationships xmlns="http://schemas.openxmlformats.org/package/2006/relationships"><Relationship Target="../media/image19.jpeg" Type="http://schemas.openxmlformats.org/officeDocument/2006/relationships/image" Id="rId3"></Relationship><Relationship Target="../notesSlides/notesSlide41.xml" Type="http://schemas.openxmlformats.org/officeDocument/2006/relationships/notesSlide" Id="rId2"></Relationship><Relationship Target="../slideLayouts/slideLayout2.xml" Type="http://schemas.openxmlformats.org/officeDocument/2006/relationships/slideLayout" Id="rId1"></Relationship><Relationship Target="../media/image15.jpeg" Type="http://schemas.openxmlformats.org/officeDocument/2006/relationships/image" Id="rId5"></Relationship><Relationship Target="../media/image20.png" Type="http://schemas.openxmlformats.org/officeDocument/2006/relationships/image" Id="rId4"></Relationship></Relationships>
</file>

<file path=ppt/slides/_rels/slide47.xml.rels><?xml version="1.0" encoding="UTF-8" ?><Relationships xmlns="http://schemas.openxmlformats.org/package/2006/relationships"><Relationship Target="../media/image21.wmf" Type="http://schemas.openxmlformats.org/officeDocument/2006/relationships/image" Id="rId3"></Relationship><Relationship Target="../notesSlides/notesSlide42.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48.xml.rels><?xml version="1.0" encoding="UTF-8" ?><Relationships xmlns="http://schemas.openxmlformats.org/package/2006/relationships"><Relationship Target="../media/image17.wmf" Type="http://schemas.openxmlformats.org/officeDocument/2006/relationships/image" Id="rId3"></Relationship><Relationship Target="../notesSlides/notesSlide43.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49.xml.rels><?xml version="1.0" encoding="UTF-8" ?><Relationships xmlns="http://schemas.openxmlformats.org/package/2006/relationships"><Relationship TargetMode="External" Target="http://www.nysteachs.org/media/INF_SED_PreKTranspo.pdf" Type="http://schemas.openxmlformats.org/officeDocument/2006/relationships/hyperlink" Id="rId3"></Relationship><Relationship Target="../notesSlides/notesSlide44.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5.xml.rels><?xml version="1.0" encoding="UTF-8" ?><Relationships xmlns="http://schemas.openxmlformats.org/package/2006/relationships"><Relationship Target="../slideLayouts/slideLayout12.xml" Type="http://schemas.openxmlformats.org/officeDocument/2006/relationships/slideLayout" Id="rId1"></Relationship></Relationships>
</file>

<file path=ppt/slides/_rels/slide50.xml.rels><?xml version="1.0" encoding="UTF-8" ?><Relationships xmlns="http://schemas.openxmlformats.org/package/2006/relationships"><Relationship Target="../notesSlides/notesSlide45.xml" Type="http://schemas.openxmlformats.org/officeDocument/2006/relationships/notesSlide" Id="rId2"></Relationship><Relationship Target="../slideLayouts/slideLayout6.xml" Type="http://schemas.openxmlformats.org/officeDocument/2006/relationships/slideLayout" Id="rId1"></Relationship></Relationships>
</file>

<file path=ppt/slides/_rels/slide51.xml.rels><?xml version="1.0" encoding="UTF-8" ?><Relationships xmlns="http://schemas.openxmlformats.org/package/2006/relationships"><Relationship Target="../diagrams/data8.xml" Type="http://schemas.openxmlformats.org/officeDocument/2006/relationships/diagramData" Id="rId3"></Relationship><Relationship Target="../diagrams/drawing8.xml" Type="http://schemas.microsoft.com/office/2007/relationships/diagramDrawing" Id="rId7"></Relationship><Relationship Target="../notesSlides/notesSlide46.xml" Type="http://schemas.openxmlformats.org/officeDocument/2006/relationships/notesSlide" Id="rId2"></Relationship><Relationship Target="../slideLayouts/slideLayout3.xml" Type="http://schemas.openxmlformats.org/officeDocument/2006/relationships/slideLayout" Id="rId1"></Relationship><Relationship Target="../diagrams/colors8.xml" Type="http://schemas.openxmlformats.org/officeDocument/2006/relationships/diagramColors" Id="rId6"></Relationship><Relationship Target="../diagrams/quickStyle8.xml" Type="http://schemas.openxmlformats.org/officeDocument/2006/relationships/diagramQuickStyle" Id="rId5"></Relationship><Relationship Target="../diagrams/layout8.xml" Type="http://schemas.openxmlformats.org/officeDocument/2006/relationships/diagramLayout" Id="rId4"></Relationship></Relationships>
</file>

<file path=ppt/slides/_rels/slide52.xml.rels><?xml version="1.0" encoding="UTF-8" ?><Relationships xmlns="http://schemas.openxmlformats.org/package/2006/relationships"><Relationship Target="../notesSlides/notesSlide47.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53.xml.rels><?xml version="1.0" encoding="UTF-8" ?><Relationships xmlns="http://schemas.openxmlformats.org/package/2006/relationships"><Relationship Target="../slideLayouts/slideLayout12.xml" Type="http://schemas.openxmlformats.org/officeDocument/2006/relationships/slideLayout" Id="rId1"></Relationship></Relationships>
</file>

<file path=ppt/slides/_rels/slide54.xml.rels><?xml version="1.0" encoding="UTF-8" ?><Relationships xmlns="http://schemas.openxmlformats.org/package/2006/relationships"><Relationship TargetMode="External" Target="http://www.americaspromise.org/report/hidden-plain-sight" Type="http://schemas.openxmlformats.org/officeDocument/2006/relationships/hyperlink" Id="rId3"></Relationship><Relationship Target="../notesSlides/notesSlide48.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55.xml.rels><?xml version="1.0" encoding="UTF-8" ?><Relationships xmlns="http://schemas.openxmlformats.org/package/2006/relationships"><Relationship Target="../media/image22.png" Type="http://schemas.openxmlformats.org/officeDocument/2006/relationships/image" Id="rId8"></Relationship><Relationship Target="../diagrams/data9.xml" Type="http://schemas.openxmlformats.org/officeDocument/2006/relationships/diagramData" Id="rId3"></Relationship><Relationship Target="../diagrams/drawing9.xml" Type="http://schemas.microsoft.com/office/2007/relationships/diagramDrawing" Id="rId7"></Relationship><Relationship Target="../notesSlides/notesSlide49.xml" Type="http://schemas.openxmlformats.org/officeDocument/2006/relationships/notesSlide" Id="rId2"></Relationship><Relationship Target="../slideLayouts/slideLayout3.xml" Type="http://schemas.openxmlformats.org/officeDocument/2006/relationships/slideLayout" Id="rId1"></Relationship><Relationship Target="../diagrams/colors9.xml" Type="http://schemas.openxmlformats.org/officeDocument/2006/relationships/diagramColors" Id="rId6"></Relationship><Relationship Target="../diagrams/quickStyle9.xml" Type="http://schemas.openxmlformats.org/officeDocument/2006/relationships/diagramQuickStyle" Id="rId5"></Relationship><Relationship Target="../media/image24.png" Type="http://schemas.openxmlformats.org/officeDocument/2006/relationships/image" Id="rId10"></Relationship><Relationship Target="../diagrams/layout9.xml" Type="http://schemas.openxmlformats.org/officeDocument/2006/relationships/diagramLayout" Id="rId4"></Relationship><Relationship Target="../media/image23.png" Type="http://schemas.openxmlformats.org/officeDocument/2006/relationships/image" Id="rId9"></Relationship></Relationships>
</file>

<file path=ppt/slides/_rels/slide56.xml.rels><?xml version="1.0" encoding="UTF-8" ?><Relationships xmlns="http://schemas.openxmlformats.org/package/2006/relationships"><Relationship Target="../notesSlides/notesSlide50.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57.xml.rels><?xml version="1.0" encoding="UTF-8" ?><Relationships xmlns="http://schemas.openxmlformats.org/package/2006/relationships"><Relationship Target="../notesSlides/notesSlide51.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58.xml.rels><?xml version="1.0" encoding="UTF-8" ?><Relationships xmlns="http://schemas.openxmlformats.org/package/2006/relationships"><Relationship Target="../notesSlides/notesSlide52.xml" Type="http://schemas.openxmlformats.org/officeDocument/2006/relationships/notesSlide" Id="rId2"></Relationship><Relationship Target="../slideLayouts/slideLayout13.xml" Type="http://schemas.openxmlformats.org/officeDocument/2006/relationships/slideLayout" Id="rId1"></Relationship></Relationships>
</file>

<file path=ppt/slides/_rels/slide59.xml.rels><?xml version="1.0" encoding="UTF-8" ?><Relationships xmlns="http://schemas.openxmlformats.org/package/2006/relationships"><Relationship Target="../notesSlides/notesSlide53.xml" Type="http://schemas.openxmlformats.org/officeDocument/2006/relationships/notesSlide" Id="rId2"></Relationship><Relationship Target="../slideLayouts/slideLayout6.xml" Type="http://schemas.openxmlformats.org/officeDocument/2006/relationships/slideLayout" Id="rId1"></Relationship></Relationships>
</file>

<file path=ppt/slides/_rels/slide6.xml.rels><?xml version="1.0" encoding="UTF-8" ?><Relationships xmlns="http://schemas.openxmlformats.org/package/2006/relationships"><Relationship Target="../notesSlides/notesSlide5.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60.xml.rels><?xml version="1.0" encoding="UTF-8" ?><Relationships xmlns="http://schemas.openxmlformats.org/package/2006/relationships"><Relationship Target="../diagrams/data10.xml" Type="http://schemas.openxmlformats.org/officeDocument/2006/relationships/diagramData" Id="rId3"></Relationship><Relationship Target="../diagrams/drawing10.xml" Type="http://schemas.microsoft.com/office/2007/relationships/diagramDrawing" Id="rId7"></Relationship><Relationship Target="../notesSlides/notesSlide54.xml" Type="http://schemas.openxmlformats.org/officeDocument/2006/relationships/notesSlide" Id="rId2"></Relationship><Relationship Target="../slideLayouts/slideLayout3.xml" Type="http://schemas.openxmlformats.org/officeDocument/2006/relationships/slideLayout" Id="rId1"></Relationship><Relationship Target="../diagrams/colors10.xml" Type="http://schemas.openxmlformats.org/officeDocument/2006/relationships/diagramColors" Id="rId6"></Relationship><Relationship Target="../diagrams/quickStyle10.xml" Type="http://schemas.openxmlformats.org/officeDocument/2006/relationships/diagramQuickStyle" Id="rId5"></Relationship><Relationship Target="../diagrams/layout10.xml" Type="http://schemas.openxmlformats.org/officeDocument/2006/relationships/diagramLayout" Id="rId4"></Relationship></Relationships>
</file>

<file path=ppt/slides/_rels/slide61.xml.rels><?xml version="1.0" encoding="UTF-8" ?><Relationships xmlns="http://schemas.openxmlformats.org/package/2006/relationships"><Relationship Target="../media/image25.png" Type="http://schemas.openxmlformats.org/officeDocument/2006/relationships/image" Id="rId3"></Relationship><Relationship Target="../notesSlides/notesSlide55.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62.xml.rels><?xml version="1.0" encoding="UTF-8" ?><Relationships xmlns="http://schemas.openxmlformats.org/package/2006/relationships"><Relationship Target="../media/image25.png" Type="http://schemas.openxmlformats.org/officeDocument/2006/relationships/image" Id="rId3"></Relationship><Relationship Target="../notesSlides/notesSlide56.xml" Type="http://schemas.openxmlformats.org/officeDocument/2006/relationships/notesSlide" Id="rId2"></Relationship><Relationship Target="../slideLayouts/slideLayout5.xml" Type="http://schemas.openxmlformats.org/officeDocument/2006/relationships/slideLayout" Id="rId1"></Relationship></Relationships>
</file>

<file path=ppt/slides/_rels/slide63.xml.rels><?xml version="1.0" encoding="UTF-8" ?><Relationships xmlns="http://schemas.openxmlformats.org/package/2006/relationships"><Relationship Target="../media/image25.png" Type="http://schemas.openxmlformats.org/officeDocument/2006/relationships/image" Id="rId3"></Relationship><Relationship Target="../notesSlides/notesSlide57.xml" Type="http://schemas.openxmlformats.org/officeDocument/2006/relationships/notesSlide" Id="rId2"></Relationship><Relationship Target="../slideLayouts/slideLayout5.xml" Type="http://schemas.openxmlformats.org/officeDocument/2006/relationships/slideLayout" Id="rId1"></Relationship><Relationship Target="../media/image26.png" Type="http://schemas.openxmlformats.org/officeDocument/2006/relationships/image" Id="rId4"></Relationship></Relationships>
</file>

<file path=ppt/slides/_rels/slide64.xml.rels><?xml version="1.0" encoding="UTF-8" ?><Relationships xmlns="http://schemas.openxmlformats.org/package/2006/relationships"><Relationship Target="../slideLayouts/slideLayout12.xml" Type="http://schemas.openxmlformats.org/officeDocument/2006/relationships/slideLayout" Id="rId1"></Relationship></Relationships>
</file>

<file path=ppt/slides/_rels/slide65.xml.rels><?xml version="1.0" encoding="UTF-8" ?><Relationships xmlns="http://schemas.openxmlformats.org/package/2006/relationships"><Relationship TargetMode="External" Target="http://www.americaspromise.org/report/hidden-plain-sight" Type="http://schemas.openxmlformats.org/officeDocument/2006/relationships/hyperlink" Id="rId3"></Relationship><Relationship Target="../notesSlides/notesSlide58.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66.xml.rels><?xml version="1.0" encoding="UTF-8" ?><Relationships xmlns="http://schemas.openxmlformats.org/package/2006/relationships"><Relationship Target="../notesSlides/notesSlide59.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67.xml.rels><?xml version="1.0" encoding="UTF-8" ?><Relationships xmlns="http://schemas.openxmlformats.org/package/2006/relationships"><Relationship Target="../diagrams/data11.xml" Type="http://schemas.openxmlformats.org/officeDocument/2006/relationships/diagramData" Id="rId3"></Relationship><Relationship Target="../diagrams/drawing11.xml" Type="http://schemas.microsoft.com/office/2007/relationships/diagramDrawing" Id="rId7"></Relationship><Relationship Target="../notesSlides/notesSlide60.xml" Type="http://schemas.openxmlformats.org/officeDocument/2006/relationships/notesSlide" Id="rId2"></Relationship><Relationship Target="../slideLayouts/slideLayout2.xml" Type="http://schemas.openxmlformats.org/officeDocument/2006/relationships/slideLayout" Id="rId1"></Relationship><Relationship Target="../diagrams/colors11.xml" Type="http://schemas.openxmlformats.org/officeDocument/2006/relationships/diagramColors" Id="rId6"></Relationship><Relationship Target="../diagrams/quickStyle11.xml" Type="http://schemas.openxmlformats.org/officeDocument/2006/relationships/diagramQuickStyle" Id="rId5"></Relationship><Relationship Target="../diagrams/layout11.xml" Type="http://schemas.openxmlformats.org/officeDocument/2006/relationships/diagramLayout" Id="rId4"></Relationship></Relationships>
</file>

<file path=ppt/slides/_rels/slide68.xml.rels><?xml version="1.0" encoding="UTF-8" ?><Relationships xmlns="http://schemas.openxmlformats.org/package/2006/relationships"><Relationship Target="../notesSlides/notesSlide61.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69.xml.rels><?xml version="1.0" encoding="UTF-8" ?><Relationships xmlns="http://schemas.openxmlformats.org/package/2006/relationships"><Relationship Target="../notesSlides/notesSlide62.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7.xml.rels><?xml version="1.0" encoding="UTF-8" ?><Relationships xmlns="http://schemas.openxmlformats.org/package/2006/relationships"><Relationship Target="../diagrams/data3.xml" Type="http://schemas.openxmlformats.org/officeDocument/2006/relationships/diagramData" Id="rId3"></Relationship><Relationship Target="../diagrams/drawing3.xml" Type="http://schemas.microsoft.com/office/2007/relationships/diagramDrawing" Id="rId7"></Relationship><Relationship Target="../notesSlides/notesSlide6.xml" Type="http://schemas.openxmlformats.org/officeDocument/2006/relationships/notesSlide" Id="rId2"></Relationship><Relationship Target="../slideLayouts/slideLayout3.xml" Type="http://schemas.openxmlformats.org/officeDocument/2006/relationships/slideLayout" Id="rId1"></Relationship><Relationship Target="../diagrams/colors3.xml" Type="http://schemas.openxmlformats.org/officeDocument/2006/relationships/diagramColors" Id="rId6"></Relationship><Relationship Target="../diagrams/quickStyle3.xml" Type="http://schemas.openxmlformats.org/officeDocument/2006/relationships/diagramQuickStyle" Id="rId5"></Relationship><Relationship Target="../diagrams/layout3.xml" Type="http://schemas.openxmlformats.org/officeDocument/2006/relationships/diagramLayout" Id="rId4"></Relationship></Relationships>
</file>

<file path=ppt/slides/_rels/slide70.xml.rels><?xml version="1.0" encoding="UTF-8" ?><Relationships xmlns="http://schemas.openxmlformats.org/package/2006/relationships"><Relationship TargetMode="External" Target="https://nche.ed.gov/downloads/briefs/nav_idea_mv.pdf" Type="http://schemas.openxmlformats.org/officeDocument/2006/relationships/hyperlink" Id="rId3"></Relationship><Relationship Target="../notesSlides/notesSlide63.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71.xml.rels><?xml version="1.0" encoding="UTF-8" ?><Relationships xmlns="http://schemas.openxmlformats.org/package/2006/relationships"><Relationship TargetMode="External" Target="http://ocfs.ny.gov/main/Youth/rhydirectory.asp" Type="http://schemas.openxmlformats.org/officeDocument/2006/relationships/hyperlink" Id="rId3"></Relationship><Relationship Target="../notesSlides/notesSlide64.xml" Type="http://schemas.openxmlformats.org/officeDocument/2006/relationships/notesSlide" Id="rId2"></Relationship><Relationship Target="../slideLayouts/slideLayout2.xml" Type="http://schemas.openxmlformats.org/officeDocument/2006/relationships/slideLayout" Id="rId1"></Relationship><Relationship TargetMode="External" Target="https://www.hudexchange.info/grantees/" Type="http://schemas.openxmlformats.org/officeDocument/2006/relationships/hyperlink" Id="rId4"></Relationship></Relationships>
</file>

<file path=ppt/slides/_rels/slide72.xml.rels><?xml version="1.0" encoding="UTF-8" ?><Relationships xmlns="http://schemas.openxmlformats.org/package/2006/relationships"><Relationship Target="slide58.xml" Type="http://schemas.openxmlformats.org/officeDocument/2006/relationships/slide" Id="rId2"></Relationship><Relationship Target="../slideLayouts/slideLayout12.xml" Type="http://schemas.openxmlformats.org/officeDocument/2006/relationships/slideLayout" Id="rId1"></Relationship></Relationships>
</file>

<file path=ppt/slides/_rels/slide73.xml.rels><?xml version="1.0" encoding="UTF-8" ?><Relationships xmlns="http://schemas.openxmlformats.org/package/2006/relationships"><Relationship TargetMode="External" Target="http://www.americaspromise.org/report/hidden-plain-sight" Type="http://schemas.openxmlformats.org/officeDocument/2006/relationships/hyperlink" Id="rId3"></Relationship><Relationship Target="../notesSlides/notesSlide65.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74.xml.rels><?xml version="1.0" encoding="UTF-8" ?><Relationships xmlns="http://schemas.openxmlformats.org/package/2006/relationships"><Relationship TargetMode="External" Target="http://www.nysteachs.org/media/CollegeAccessChecklist.pdf" Type="http://schemas.openxmlformats.org/officeDocument/2006/relationships/hyperlink" Id="rId3"></Relationship><Relationship Target="../notesSlides/notesSlide66.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75.xml.rels><?xml version="1.0" encoding="UTF-8" ?><Relationships xmlns="http://schemas.openxmlformats.org/package/2006/relationships"><Relationship Target="../media/image27.png" Type="http://schemas.openxmlformats.org/officeDocument/2006/relationships/image" Id="rId8"></Relationship><Relationship TargetMode="External" Target="http://sat.collegeboard.org/register/sat-fee-waivers" Type="http://schemas.openxmlformats.org/officeDocument/2006/relationships/hyperlink" Id="rId3"></Relationship><Relationship TargetMode="External" Target="http://www.nacacnet.org/studentinfo/feewaiver/Pages/default.aspx" Type="http://schemas.openxmlformats.org/officeDocument/2006/relationships/hyperlink" Id="rId7"></Relationship><Relationship Target="../notesSlides/notesSlide67.xml" Type="http://schemas.openxmlformats.org/officeDocument/2006/relationships/notesSlide" Id="rId2"></Relationship><Relationship Target="../slideLayouts/slideLayout3.xml" Type="http://schemas.openxmlformats.org/officeDocument/2006/relationships/slideLayout" Id="rId1"></Relationship><Relationship TargetMode="External" Target="http://professionals.collegeboard.com/guidance/applications/fee-waivers" Type="http://schemas.openxmlformats.org/officeDocument/2006/relationships/hyperlink" Id="rId6"></Relationship><Relationship Target="../media/image30.tiff" Type="http://schemas.openxmlformats.org/officeDocument/2006/relationships/image" Id="rId11"></Relationship><Relationship TargetMode="External" Target="http://professionals.collegeboard.com/testing/waivers/guidelines/ap" Type="http://schemas.openxmlformats.org/officeDocument/2006/relationships/hyperlink" Id="rId5"></Relationship><Relationship Target="../media/image29.tiff" Type="http://schemas.openxmlformats.org/officeDocument/2006/relationships/image" Id="rId10"></Relationship><Relationship TargetMode="External" Target="http://www.act.org/content/dam/act/unsecured/documents/FeeWaiver.pdf" Type="http://schemas.openxmlformats.org/officeDocument/2006/relationships/hyperlink" Id="rId4"></Relationship><Relationship Target="../media/image28.tiff" Type="http://schemas.openxmlformats.org/officeDocument/2006/relationships/image" Id="rId9"></Relationship></Relationships>
</file>

<file path=ppt/slides/_rels/slide76.xml.rels><?xml version="1.0" encoding="UTF-8" ?><Relationships xmlns="http://schemas.openxmlformats.org/package/2006/relationships"><Relationship TargetMode="External" Target="https://ifap.ed.gov/ifap/byAwardYear.jsp?type=fsahandbook" Type="http://schemas.openxmlformats.org/officeDocument/2006/relationships/hyperlink" Id="rId3"></Relationship><Relationship Target="../notesSlides/notesSlide68.xml" Type="http://schemas.openxmlformats.org/officeDocument/2006/relationships/notesSlide" Id="rId2"></Relationship><Relationship Target="../slideLayouts/slideLayout2.xml" Type="http://schemas.openxmlformats.org/officeDocument/2006/relationships/slideLayout" Id="rId1"></Relationship><Relationship Target="../media/image31.png" Type="http://schemas.openxmlformats.org/officeDocument/2006/relationships/image" Id="rId4"></Relationship></Relationships>
</file>

<file path=ppt/slides/_rels/slide77.xml.rels><?xml version="1.0" encoding="UTF-8" ?><Relationships xmlns="http://schemas.openxmlformats.org/package/2006/relationships"><Relationship TargetMode="External" Target="https://www.schoolhouseconnection.org/learn/higher-education/" Type="http://schemas.openxmlformats.org/officeDocument/2006/relationships/hyperlink" Id="rId3"></Relationship><Relationship Target="../notesSlides/notesSlide69.xml" Type="http://schemas.openxmlformats.org/officeDocument/2006/relationships/notesSlide" Id="rId2"></Relationship><Relationship Target="../slideLayouts/slideLayout9.xml" Type="http://schemas.openxmlformats.org/officeDocument/2006/relationships/slideLayout" Id="rId1"></Relationship><Relationship Target="../media/image32.png" Type="http://schemas.openxmlformats.org/officeDocument/2006/relationships/image" Id="rId4"></Relationship></Relationships>
</file>

<file path=ppt/slides/_rels/slide78.xml.rels><?xml version="1.0" encoding="UTF-8" ?><Relationships xmlns="http://schemas.openxmlformats.org/package/2006/relationships"><Relationship Target="../notesSlides/notesSlide70.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79.xml.rels><?xml version="1.0" encoding="UTF-8" ?><Relationships xmlns="http://schemas.openxmlformats.org/package/2006/relationships"><Relationship TargetMode="External" Target="https://www.hesc.ny.gov/pay-for-college/financial-aid/types-of-financial-aid/grants/tap-faqs.html" Type="http://schemas.openxmlformats.org/officeDocument/2006/relationships/hyperlink" Id="rId3"></Relationship><Relationship Target="../notesSlides/notesSlide71.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8.xml.rels><?xml version="1.0" encoding="UTF-8" ?><Relationships xmlns="http://schemas.openxmlformats.org/package/2006/relationships"><Relationship Target="../notesSlides/notesSlide7.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80.xml.rels><?xml version="1.0" encoding="UTF-8" ?><Relationships xmlns="http://schemas.openxmlformats.org/package/2006/relationships"><Relationship Target="../notesSlides/notesSlide72.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81.xml.rels><?xml version="1.0" encoding="UTF-8" ?><Relationships xmlns="http://schemas.openxmlformats.org/package/2006/relationships"><Relationship Target="../notesSlides/notesSlide73.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82.xml.rels><?xml version="1.0" encoding="UTF-8" ?><Relationships xmlns="http://schemas.openxmlformats.org/package/2006/relationships"><Relationship TargetMode="External" Target="https://eclkc.ohs.acf.hhs.gov/center-locator" Type="http://schemas.openxmlformats.org/officeDocument/2006/relationships/hyperlink" Id="rId3"></Relationship><Relationship Target="../notesSlides/notesSlide74.xml" Type="http://schemas.openxmlformats.org/officeDocument/2006/relationships/notesSlide" Id="rId2"></Relationship><Relationship Target="../slideLayouts/slideLayout2.xml" Type="http://schemas.openxmlformats.org/officeDocument/2006/relationships/slideLayout" Id="rId1"></Relationship><Relationship TargetMode="External" Target="https://www.health.ny.gov/community/infants_children/early_intervention/county_eip.htm" Type="http://schemas.openxmlformats.org/officeDocument/2006/relationships/hyperlink" Id="rId5"></Relationship><Relationship TargetMode="External" Target="http://ocfs.ny.gov/main/childcare/referralagencies.asp" Type="http://schemas.openxmlformats.org/officeDocument/2006/relationships/hyperlink" Id="rId4"></Relationship></Relationships>
</file>

<file path=ppt/slides/_rels/slide83.xml.rels><?xml version="1.0" encoding="UTF-8" ?><Relationships xmlns="http://schemas.openxmlformats.org/package/2006/relationships"><Relationship Target="../slideLayouts/slideLayout12.xml" Type="http://schemas.openxmlformats.org/officeDocument/2006/relationships/slideLayout" Id="rId1"></Relationship></Relationships>
</file>

<file path=ppt/slides/_rels/slide84.xml.rels><?xml version="1.0" encoding="UTF-8" ?><Relationships xmlns="http://schemas.openxmlformats.org/package/2006/relationships"><Relationship Target="../diagrams/data12.xml" Type="http://schemas.openxmlformats.org/officeDocument/2006/relationships/diagramData" Id="rId3"></Relationship><Relationship Target="../diagrams/drawing12.xml" Type="http://schemas.microsoft.com/office/2007/relationships/diagramDrawing" Id="rId7"></Relationship><Relationship Target="../notesSlides/notesSlide75.xml" Type="http://schemas.openxmlformats.org/officeDocument/2006/relationships/notesSlide" Id="rId2"></Relationship><Relationship Target="../slideLayouts/slideLayout2.xml" Type="http://schemas.openxmlformats.org/officeDocument/2006/relationships/slideLayout" Id="rId1"></Relationship><Relationship Target="../diagrams/colors12.xml" Type="http://schemas.openxmlformats.org/officeDocument/2006/relationships/diagramColors" Id="rId6"></Relationship><Relationship Target="../diagrams/quickStyle12.xml" Type="http://schemas.openxmlformats.org/officeDocument/2006/relationships/diagramQuickStyle" Id="rId5"></Relationship><Relationship Target="../diagrams/layout12.xml" Type="http://schemas.openxmlformats.org/officeDocument/2006/relationships/diagramLayout" Id="rId4"></Relationship></Relationships>
</file>

<file path=ppt/slides/_rels/slide85.xml.rels><?xml version="1.0" encoding="UTF-8" ?><Relationships xmlns="http://schemas.openxmlformats.org/package/2006/relationships"><Relationship Target="../diagrams/data13.xml" Type="http://schemas.openxmlformats.org/officeDocument/2006/relationships/diagramData" Id="rId3"></Relationship><Relationship Target="../diagrams/drawing13.xml" Type="http://schemas.microsoft.com/office/2007/relationships/diagramDrawing" Id="rId7"></Relationship><Relationship Target="../notesSlides/notesSlide76.xml" Type="http://schemas.openxmlformats.org/officeDocument/2006/relationships/notesSlide" Id="rId2"></Relationship><Relationship Target="../slideLayouts/slideLayout2.xml" Type="http://schemas.openxmlformats.org/officeDocument/2006/relationships/slideLayout" Id="rId1"></Relationship><Relationship Target="../diagrams/colors13.xml" Type="http://schemas.openxmlformats.org/officeDocument/2006/relationships/diagramColors" Id="rId6"></Relationship><Relationship Target="../diagrams/quickStyle13.xml" Type="http://schemas.openxmlformats.org/officeDocument/2006/relationships/diagramQuickStyle" Id="rId5"></Relationship><Relationship Target="../diagrams/layout13.xml" Type="http://schemas.openxmlformats.org/officeDocument/2006/relationships/diagramLayout" Id="rId4"></Relationship></Relationships>
</file>

<file path=ppt/slides/_rels/slide86.xml.rels><?xml version="1.0" encoding="UTF-8" ?><Relationships xmlns="http://schemas.openxmlformats.org/package/2006/relationships"><Relationship Target="../notesSlides/notesSlide77.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87.xml.rels><?xml version="1.0" encoding="UTF-8" ?><Relationships xmlns="http://schemas.openxmlformats.org/package/2006/relationships"><Relationship TargetMode="External" Target="http://www.nysteachs.org/" Type="http://schemas.openxmlformats.org/officeDocument/2006/relationships/hyperlink" Id="rId3"></Relationship><Relationship Target="../notesSlides/notesSlide78.xml" Type="http://schemas.openxmlformats.org/officeDocument/2006/relationships/notesSlide" Id="rId2"></Relationship><Relationship Target="../slideLayouts/slideLayout2.xml" Type="http://schemas.openxmlformats.org/officeDocument/2006/relationships/slideLayout" Id="rId1"></Relationship><Relationship Target="../media/image33.png" Type="http://schemas.openxmlformats.org/officeDocument/2006/relationships/image" Id="rId4"></Relationship></Relationships>
</file>

<file path=ppt/slides/_rels/slide88.xml.rels><?xml version="1.0" encoding="UTF-8" ?><Relationships xmlns="http://schemas.openxmlformats.org/package/2006/relationships"><Relationship TargetMode="External" Target="mailto:info@nysteachs.org" Type="http://schemas.openxmlformats.org/officeDocument/2006/relationships/hyperlink" Id="rId3"></Relationship><Relationship Target="../notesSlides/notesSlide79.xml" Type="http://schemas.openxmlformats.org/officeDocument/2006/relationships/notesSlide" Id="rId2"></Relationship><Relationship Target="../slideLayouts/slideLayout14.xml" Type="http://schemas.openxmlformats.org/officeDocument/2006/relationships/slideLayout" Id="rId1"></Relationship><Relationship Target="../media/image34.jpeg" Type="http://schemas.openxmlformats.org/officeDocument/2006/relationships/image" Id="rId5"></Relationship><Relationship TargetMode="External" Target="http://www.nysteachs.org/" Type="http://schemas.openxmlformats.org/officeDocument/2006/relationships/hyperlink" Id="rId4"></Relationship></Relationships>
</file>

<file path=ppt/slides/_rels/slide9.xml.rels><?xml version="1.0" encoding="UTF-8" ?><Relationships xmlns="http://schemas.openxmlformats.org/package/2006/relationships"><Relationship Target="../notesSlides/notesSlide8.xml" Type="http://schemas.openxmlformats.org/officeDocument/2006/relationships/notesSlide" Id="rId2"></Relationship><Relationship Target="../slideLayouts/slideLayout3.xml" Type="http://schemas.openxmlformats.org/officeDocument/2006/relationships/slideLayout" Id="rId1"></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chor="ctr">
            <a:normAutofit/>
          </a:bodyPr>
          <a:lstStyle/>
          <a:p>
            <a:r>
              <a:rPr lang="en-US" dirty="0" smtClean="0"/>
              <a:t>Created </a:t>
            </a:r>
            <a:r>
              <a:rPr lang="en-US" dirty="0"/>
              <a:t>by the New York State Technical and Education Assistance Center for Homeless Students (NYS-TEACHS)</a:t>
            </a:r>
          </a:p>
        </p:txBody>
      </p:sp>
      <p:sp>
        <p:nvSpPr>
          <p:cNvPr id="2" name="Title 1"/>
          <p:cNvSpPr>
            <a:spLocks noGrp="1"/>
          </p:cNvSpPr>
          <p:nvPr>
            <p:ph type="ctrTitle"/>
          </p:nvPr>
        </p:nvSpPr>
        <p:spPr>
          <a:xfrm>
            <a:off x="371560" y="1417665"/>
            <a:ext cx="10572000" cy="2971051"/>
          </a:xfrm>
        </p:spPr>
        <p:txBody>
          <a:bodyPr/>
          <a:lstStyle/>
          <a:p>
            <a:r>
              <a:rPr lang="en-US" dirty="0"/>
              <a:t>McKinney-Vento Training</a:t>
            </a:r>
          </a:p>
        </p:txBody>
      </p:sp>
    </p:spTree>
    <p:extLst>
      <p:ext uri="{BB962C8B-B14F-4D97-AF65-F5344CB8AC3E}">
        <p14:creationId xmlns:p14="http://schemas.microsoft.com/office/powerpoint/2010/main" val="2186923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McKinney-Vento Eligibility </a:t>
            </a:r>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quarter" idx="16"/>
          </p:nvPr>
        </p:nvSpPr>
        <p:spPr/>
        <p:txBody>
          <a:bodyPr/>
          <a:lstStyle/>
          <a:p>
            <a:endParaRPr lang="en-US"/>
          </a:p>
        </p:txBody>
      </p:sp>
      <p:sp>
        <p:nvSpPr>
          <p:cNvPr id="5" name="Footer Placeholder 4"/>
          <p:cNvSpPr>
            <a:spLocks noGrp="1"/>
          </p:cNvSpPr>
          <p:nvPr>
            <p:ph type="ftr" sz="quarter" idx="11"/>
          </p:nvPr>
        </p:nvSpPr>
        <p:spPr/>
        <p:txBody>
          <a:bodyPr/>
          <a:lstStyle/>
          <a:p>
            <a:r>
              <a:rPr lang="en-US"/>
              <a:t>NYS-TEACHS - (800) 388-2014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3374278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chor="ctr"/>
          <a:lstStyle/>
          <a:p>
            <a:r>
              <a:rPr lang="en-US" dirty="0"/>
              <a:t>Who is covered by the McKinney-Vento Act? </a:t>
            </a:r>
          </a:p>
        </p:txBody>
      </p:sp>
      <p:sp>
        <p:nvSpPr>
          <p:cNvPr id="5" name="Content Placeholder 4"/>
          <p:cNvSpPr>
            <a:spLocks noGrp="1"/>
          </p:cNvSpPr>
          <p:nvPr>
            <p:ph idx="1"/>
          </p:nvPr>
        </p:nvSpPr>
        <p:spPr>
          <a:xfrm>
            <a:off x="690128" y="1820702"/>
            <a:ext cx="10554574" cy="4096988"/>
          </a:xfrm>
        </p:spPr>
        <p:txBody>
          <a:bodyPr anchor="t">
            <a:noAutofit/>
          </a:bodyPr>
          <a:lstStyle/>
          <a:p>
            <a:pPr marL="0" indent="0">
              <a:buNone/>
            </a:pPr>
            <a:r>
              <a:rPr lang="en-US" sz="2000" b="1" dirty="0"/>
              <a:t>Children and youth who lack a fixed, regular, and adequate nighttime residence, including those:</a:t>
            </a:r>
          </a:p>
          <a:p>
            <a:r>
              <a:rPr lang="en-US" dirty="0"/>
              <a:t>Sharing the housing of others due to loss of housing, economic hardship or a similar reason</a:t>
            </a:r>
          </a:p>
          <a:p>
            <a:r>
              <a:rPr lang="en-US" dirty="0"/>
              <a:t>Living in emergency or transitional shelters</a:t>
            </a:r>
          </a:p>
          <a:p>
            <a:r>
              <a:rPr lang="en-US" dirty="0"/>
              <a:t>Living in motels, hotels, trailer parks, camping grounds due to the lack of alternative adequate accommodations</a:t>
            </a:r>
          </a:p>
          <a:p>
            <a:r>
              <a:rPr lang="en-US" dirty="0"/>
              <a:t>Abandoned in hospitals</a:t>
            </a:r>
          </a:p>
          <a:p>
            <a:r>
              <a:rPr lang="en-US" dirty="0"/>
              <a:t>Living a in public or private place not designed for sleeping</a:t>
            </a:r>
          </a:p>
          <a:p>
            <a:r>
              <a:rPr lang="en-US" dirty="0"/>
              <a:t>Living in cars, parks, abandoned buildings, substandard housing, bus or train stations, etc.</a:t>
            </a:r>
          </a:p>
          <a:p>
            <a:r>
              <a:rPr lang="en-US" dirty="0"/>
              <a:t>Migratory living in circumstances described above</a:t>
            </a:r>
          </a:p>
        </p:txBody>
      </p:sp>
      <p:sp>
        <p:nvSpPr>
          <p:cNvPr id="3" name="Footer Placeholder 2"/>
          <p:cNvSpPr>
            <a:spLocks noGrp="1"/>
          </p:cNvSpPr>
          <p:nvPr>
            <p:ph type="ftr" sz="quarter" idx="11"/>
          </p:nvPr>
        </p:nvSpPr>
        <p:spPr/>
        <p:txBody>
          <a:bodyPr/>
          <a:lstStyle/>
          <a:p>
            <a:r>
              <a:rPr lang="en-US"/>
              <a:t>NYS-TEACHS - (800) 388-2014</a:t>
            </a:r>
          </a:p>
        </p:txBody>
      </p:sp>
      <p:sp>
        <p:nvSpPr>
          <p:cNvPr id="4" name="Slide Number Placeholder 3"/>
          <p:cNvSpPr>
            <a:spLocks noGrp="1"/>
          </p:cNvSpPr>
          <p:nvPr>
            <p:ph type="sldNum" sz="quarter" idx="12"/>
          </p:nvPr>
        </p:nvSpPr>
        <p:spPr/>
        <p:txBody>
          <a:bodyPr/>
          <a:lstStyle/>
          <a:p>
            <a:fld id="{530C0466-FEBC-4AAD-99B6-984C52D5C12F}" type="slidenum">
              <a:rPr lang="en-US" smtClean="0"/>
              <a:pPr/>
              <a:t>11</a:t>
            </a:fld>
            <a:endParaRPr lang="en-US"/>
          </a:p>
        </p:txBody>
      </p:sp>
      <p:sp>
        <p:nvSpPr>
          <p:cNvPr id="2" name="TextBox 1"/>
          <p:cNvSpPr txBox="1"/>
          <p:nvPr/>
        </p:nvSpPr>
        <p:spPr>
          <a:xfrm>
            <a:off x="5591628" y="6084619"/>
            <a:ext cx="5653074" cy="369332"/>
          </a:xfrm>
          <a:prstGeom prst="rect">
            <a:avLst/>
          </a:prstGeom>
          <a:noFill/>
        </p:spPr>
        <p:txBody>
          <a:bodyPr wrap="square" rtlCol="0">
            <a:spAutoFit/>
          </a:bodyPr>
          <a:lstStyle/>
          <a:p>
            <a:r>
              <a:rPr lang="en-US" b="1" i="1" dirty="0"/>
              <a:t>*</a:t>
            </a:r>
            <a:r>
              <a:rPr lang="en-US" sz="1400" b="1" i="1" dirty="0"/>
              <a:t>Awaiting foster care removed from definition as of 12/10/16.</a:t>
            </a:r>
          </a:p>
        </p:txBody>
      </p:sp>
      <p:sp>
        <p:nvSpPr>
          <p:cNvPr id="7" name="Rectangle 6"/>
          <p:cNvSpPr/>
          <p:nvPr/>
        </p:nvSpPr>
        <p:spPr>
          <a:xfrm>
            <a:off x="3057231" y="1067195"/>
            <a:ext cx="8978826" cy="584775"/>
          </a:xfrm>
          <a:prstGeom prst="rect">
            <a:avLst/>
          </a:prstGeom>
        </p:spPr>
        <p:txBody>
          <a:bodyPr wrap="square">
            <a:spAutoFit/>
          </a:bodyPr>
          <a:lstStyle/>
          <a:p>
            <a:pPr algn="r"/>
            <a:r>
              <a:rPr lang="en-US" sz="1600" i="1" dirty="0"/>
              <a:t>Education Law §3209(1)(a); 8 NYCRR §100.2(x)(1); see also 42 USC §11434A(2)(B)(</a:t>
            </a:r>
            <a:r>
              <a:rPr lang="en-US" sz="1600" i="1" dirty="0" err="1"/>
              <a:t>i</a:t>
            </a:r>
            <a:r>
              <a:rPr lang="en-US" sz="1600" i="1" dirty="0"/>
              <a:t>); U.S. DOE’s Non-Regulatory Guidance, Question A-2,</a:t>
            </a:r>
          </a:p>
        </p:txBody>
      </p:sp>
    </p:spTree>
    <p:extLst>
      <p:ext uri="{BB962C8B-B14F-4D97-AF65-F5344CB8AC3E}">
        <p14:creationId xmlns:p14="http://schemas.microsoft.com/office/powerpoint/2010/main" val="153716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fade">
                                      <p:cBhvr>
                                        <p:cTn id="16" dur="500"/>
                                        <p:tgtEl>
                                          <p:spTgt spid="5">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500"/>
                                        <p:tgtEl>
                                          <p:spTgt spid="5">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fade">
                                      <p:cBhvr>
                                        <p:cTn id="2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398" y="18795"/>
            <a:ext cx="10571998" cy="970450"/>
          </a:xfrm>
        </p:spPr>
        <p:txBody>
          <a:bodyPr/>
          <a:lstStyle/>
          <a:p>
            <a:r>
              <a:rPr lang="en-US" dirty="0"/>
              <a:t>Who is covered by the McKinney-Vento Act?</a:t>
            </a:r>
          </a:p>
        </p:txBody>
      </p:sp>
      <p:graphicFrame>
        <p:nvGraphicFramePr>
          <p:cNvPr id="6" name="Content Placeholder 5"/>
          <p:cNvGraphicFramePr>
            <a:graphicFrameLocks noGrp="1"/>
          </p:cNvGraphicFramePr>
          <p:nvPr>
            <p:ph idx="1"/>
            <p:extLst/>
          </p:nvPr>
        </p:nvGraphicFramePr>
        <p:xfrm>
          <a:off x="-155455" y="851033"/>
          <a:ext cx="11372851" cy="6076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a:t>NYS-TEACHS - (800) 388-2014</a:t>
            </a:r>
            <a:endParaRPr lang="en-US" dirty="0"/>
          </a:p>
        </p:txBody>
      </p:sp>
      <p:sp>
        <p:nvSpPr>
          <p:cNvPr id="4" name="Slide Number Placeholder 3"/>
          <p:cNvSpPr>
            <a:spLocks noGrp="1"/>
          </p:cNvSpPr>
          <p:nvPr>
            <p:ph type="sldNum" sz="quarter" idx="12"/>
          </p:nvPr>
        </p:nvSpPr>
        <p:spPr/>
        <p:txBody>
          <a:bodyPr/>
          <a:lstStyle/>
          <a:p>
            <a:fld id="{530C0466-FEBC-4AAD-99B6-984C52D5C12F}" type="slidenum">
              <a:rPr lang="en-US" smtClean="0"/>
              <a:pPr/>
              <a:t>12</a:t>
            </a:fld>
            <a:endParaRPr lang="en-US"/>
          </a:p>
        </p:txBody>
      </p:sp>
      <p:sp>
        <p:nvSpPr>
          <p:cNvPr id="7" name="Isosceles Triangle 6"/>
          <p:cNvSpPr/>
          <p:nvPr/>
        </p:nvSpPr>
        <p:spPr>
          <a:xfrm>
            <a:off x="5035670" y="3787498"/>
            <a:ext cx="990600" cy="762000"/>
          </a:xfrm>
          <a:prstGeom prst="triangl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861215" y="1915774"/>
            <a:ext cx="2590800" cy="954107"/>
          </a:xfrm>
          <a:prstGeom prst="rect">
            <a:avLst/>
          </a:prstGeom>
          <a:noFill/>
        </p:spPr>
        <p:txBody>
          <a:bodyPr wrap="square" rtlCol="0">
            <a:spAutoFit/>
          </a:bodyPr>
          <a:lstStyle/>
          <a:p>
            <a:pPr algn="ctr"/>
            <a:r>
              <a:rPr lang="en-US" sz="2800" b="1" dirty="0"/>
              <a:t>Permanent </a:t>
            </a:r>
            <a:br>
              <a:rPr lang="en-US" sz="2800" b="1" dirty="0"/>
            </a:br>
            <a:r>
              <a:rPr lang="en-US" sz="2800" b="1" dirty="0"/>
              <a:t>Housing</a:t>
            </a:r>
          </a:p>
        </p:txBody>
      </p:sp>
      <p:cxnSp>
        <p:nvCxnSpPr>
          <p:cNvPr id="10" name="Straight Connector 9"/>
          <p:cNvCxnSpPr/>
          <p:nvPr/>
        </p:nvCxnSpPr>
        <p:spPr>
          <a:xfrm flipV="1">
            <a:off x="6023198" y="2481109"/>
            <a:ext cx="3072636" cy="1503054"/>
          </a:xfrm>
          <a:prstGeom prst="line">
            <a:avLst/>
          </a:prstGeom>
          <a:ln w="76200">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8877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For</a:t>
            </a:r>
            <a:r>
              <a:rPr lang="en-US" sz="4000" i="1" dirty="0"/>
              <a:t> h</a:t>
            </a:r>
            <a:r>
              <a:rPr lang="en-US" sz="4000" i="1" dirty="0">
                <a:solidFill>
                  <a:schemeClr val="bg2"/>
                </a:solidFill>
              </a:rPr>
              <a:t>ow long </a:t>
            </a:r>
            <a:r>
              <a:rPr lang="en-US" sz="4000" dirty="0"/>
              <a:t>can a student be designated as homeless under the McKinney-Vento Act?</a:t>
            </a:r>
          </a:p>
        </p:txBody>
      </p:sp>
      <p:sp>
        <p:nvSpPr>
          <p:cNvPr id="3" name="Text Placeholder 2"/>
          <p:cNvSpPr>
            <a:spLocks noGrp="1"/>
          </p:cNvSpPr>
          <p:nvPr>
            <p:ph type="body" idx="1"/>
          </p:nvPr>
        </p:nvSpPr>
        <p:spPr/>
        <p:txBody>
          <a:bodyPr/>
          <a:lstStyle/>
          <a:p>
            <a:r>
              <a:rPr lang="en-US" dirty="0"/>
              <a:t>Poll</a:t>
            </a:r>
          </a:p>
        </p:txBody>
      </p:sp>
      <p:sp>
        <p:nvSpPr>
          <p:cNvPr id="4" name="Text Placeholder 3"/>
          <p:cNvSpPr>
            <a:spLocks noGrp="1"/>
          </p:cNvSpPr>
          <p:nvPr>
            <p:ph type="body" sz="quarter" idx="16"/>
          </p:nvPr>
        </p:nvSpPr>
        <p:spPr/>
        <p:txBody>
          <a:bodyPr/>
          <a:lstStyle/>
          <a:p>
            <a:pPr>
              <a:buFont typeface="+mj-lt"/>
              <a:buAutoNum type="alphaUcPeriod"/>
            </a:pPr>
            <a:r>
              <a:rPr lang="en-US" sz="2000" dirty="0"/>
              <a:t> For one school year.</a:t>
            </a:r>
          </a:p>
          <a:p>
            <a:pPr>
              <a:buFont typeface="+mj-lt"/>
              <a:buAutoNum type="alphaUcPeriod"/>
            </a:pPr>
            <a:r>
              <a:rPr lang="en-US" sz="2000" dirty="0"/>
              <a:t> For as long as specified in the district’s local policy.</a:t>
            </a:r>
          </a:p>
          <a:p>
            <a:pPr>
              <a:buFont typeface="+mj-lt"/>
              <a:buAutoNum type="alphaUcPeriod"/>
            </a:pPr>
            <a:r>
              <a:rPr lang="en-US" sz="2000" dirty="0"/>
              <a:t> For as long as the student meets the eligibility criteria (i.e. lacks fixed, regular, and adequate housing)</a:t>
            </a:r>
          </a:p>
          <a:p>
            <a:endParaRPr lang="en-US" dirty="0"/>
          </a:p>
        </p:txBody>
      </p:sp>
      <p:sp>
        <p:nvSpPr>
          <p:cNvPr id="5" name="Footer Placeholder 4"/>
          <p:cNvSpPr>
            <a:spLocks noGrp="1"/>
          </p:cNvSpPr>
          <p:nvPr>
            <p:ph type="ftr" sz="quarter" idx="11"/>
          </p:nvPr>
        </p:nvSpPr>
        <p:spPr/>
        <p:txBody>
          <a:bodyPr/>
          <a:lstStyle/>
          <a:p>
            <a:r>
              <a:rPr lang="en-US"/>
              <a:t>NYS-TEACHS - (800) 388-2014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86177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Spotlight on Homeless Unaccompanied Youth</a:t>
            </a:r>
          </a:p>
        </p:txBody>
      </p:sp>
      <p:sp>
        <p:nvSpPr>
          <p:cNvPr id="4" name="Footer Placeholder 3"/>
          <p:cNvSpPr>
            <a:spLocks noGrp="1"/>
          </p:cNvSpPr>
          <p:nvPr>
            <p:ph type="ftr" sz="quarter" idx="11"/>
          </p:nvPr>
        </p:nvSpPr>
        <p:spPr/>
        <p:txBody>
          <a:bodyPr/>
          <a:lstStyle/>
          <a:p>
            <a:r>
              <a:rPr lang="en-US"/>
              <a:t>NYS-TEACHS - (800) 388-2014</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14</a:t>
            </a:fld>
            <a:endParaRPr lang="en-US" dirty="0"/>
          </a:p>
        </p:txBody>
      </p:sp>
      <p:sp>
        <p:nvSpPr>
          <p:cNvPr id="7" name="Folded Corner 6"/>
          <p:cNvSpPr/>
          <p:nvPr/>
        </p:nvSpPr>
        <p:spPr>
          <a:xfrm>
            <a:off x="451515" y="1420906"/>
            <a:ext cx="3806586" cy="4691301"/>
          </a:xfrm>
          <a:prstGeom prst="foldedCorner">
            <a:avLst/>
          </a:prstGeom>
          <a:ln w="19050">
            <a:solidFill>
              <a:schemeClr val="accent3"/>
            </a:solidFill>
          </a:ln>
        </p:spPr>
        <p:txBody>
          <a:bodyPr wrap="square">
            <a:spAutoFit/>
          </a:bodyPr>
          <a:lstStyle/>
          <a:p>
            <a:pPr algn="ctr">
              <a:spcAft>
                <a:spcPts val="1200"/>
              </a:spcAft>
            </a:pPr>
            <a:r>
              <a:rPr lang="en-US" sz="2000" b="1" i="1" dirty="0">
                <a:solidFill>
                  <a:schemeClr val="accent3"/>
                </a:solidFill>
              </a:rPr>
              <a:t>Definition</a:t>
            </a:r>
            <a:endParaRPr lang="en-US" sz="1400" b="1" i="1" dirty="0">
              <a:solidFill>
                <a:schemeClr val="accent3"/>
              </a:solidFill>
            </a:endParaRPr>
          </a:p>
          <a:p>
            <a:pPr marL="285750" indent="-285750">
              <a:spcAft>
                <a:spcPts val="1200"/>
              </a:spcAft>
              <a:buFont typeface="Wingdings" panose="05000000000000000000" pitchFamily="2" charset="2"/>
              <a:buChar char="ü"/>
            </a:pPr>
            <a:r>
              <a:rPr lang="en-US" sz="1600" dirty="0"/>
              <a:t>Youth whose living situation meets the McKinney-Vento criteria (</a:t>
            </a:r>
            <a:r>
              <a:rPr lang="en-US" sz="1600" b="1" i="1" dirty="0"/>
              <a:t>lacks a fixed, regular, and adequate nighttime residence</a:t>
            </a:r>
            <a:r>
              <a:rPr lang="en-US" sz="1600" dirty="0"/>
              <a:t>) </a:t>
            </a:r>
            <a:r>
              <a:rPr lang="en-US" sz="1600" b="1" dirty="0">
                <a:solidFill>
                  <a:schemeClr val="accent3"/>
                </a:solidFill>
              </a:rPr>
              <a:t>+ </a:t>
            </a:r>
            <a:r>
              <a:rPr lang="en-US" sz="1600" dirty="0"/>
              <a:t>is </a:t>
            </a:r>
            <a:r>
              <a:rPr lang="en-US" sz="1600" b="1" i="1" dirty="0"/>
              <a:t>not in the physical custody of a parent or guardian</a:t>
            </a:r>
            <a:r>
              <a:rPr lang="en-US" sz="1600" dirty="0"/>
              <a:t>.</a:t>
            </a:r>
          </a:p>
          <a:p>
            <a:pPr marL="285750" indent="-285750">
              <a:spcAft>
                <a:spcPts val="1200"/>
              </a:spcAft>
              <a:buFont typeface="Wingdings" panose="05000000000000000000" pitchFamily="2" charset="2"/>
              <a:buChar char="ü"/>
            </a:pPr>
            <a:r>
              <a:rPr lang="en-US" sz="1600" dirty="0"/>
              <a:t>Any school-age child or youth can be an unaccompanied youth.</a:t>
            </a:r>
          </a:p>
          <a:p>
            <a:pPr marL="285750" indent="-285750">
              <a:spcAft>
                <a:spcPts val="1200"/>
              </a:spcAft>
              <a:buFont typeface="Wingdings" panose="05000000000000000000" pitchFamily="2" charset="2"/>
              <a:buChar char="ü"/>
            </a:pPr>
            <a:r>
              <a:rPr lang="en-US" sz="1600" dirty="0"/>
              <a:t>In 2015-16, about 7% of identified homeless students in </a:t>
            </a:r>
            <a:br>
              <a:rPr lang="en-US" sz="1600" dirty="0"/>
            </a:br>
            <a:r>
              <a:rPr lang="en-US" sz="1600" dirty="0"/>
              <a:t>New York were homeless unaccompanied youth.</a:t>
            </a:r>
          </a:p>
        </p:txBody>
      </p:sp>
      <p:sp>
        <p:nvSpPr>
          <p:cNvPr id="3" name="Content Placeholder 2"/>
          <p:cNvSpPr>
            <a:spLocks noGrp="1"/>
          </p:cNvSpPr>
          <p:nvPr>
            <p:ph idx="1"/>
          </p:nvPr>
        </p:nvSpPr>
        <p:spPr>
          <a:xfrm>
            <a:off x="4476750" y="1409763"/>
            <a:ext cx="6896536" cy="4449036"/>
          </a:xfrm>
        </p:spPr>
        <p:txBody>
          <a:bodyPr/>
          <a:lstStyle/>
          <a:p>
            <a:pPr marL="0" indent="0">
              <a:buNone/>
            </a:pPr>
            <a:r>
              <a:rPr lang="en-US" sz="2000" b="1" dirty="0"/>
              <a:t>School Selection</a:t>
            </a:r>
          </a:p>
          <a:p>
            <a:pPr lvl="1"/>
            <a:r>
              <a:rPr lang="en-US" sz="1800" dirty="0"/>
              <a:t>The unaccompanied youth, along with the liaison, make the determination about staying in the same school or transferring.</a:t>
            </a:r>
          </a:p>
          <a:p>
            <a:pPr lvl="1"/>
            <a:endParaRPr lang="en-US" sz="1800" dirty="0"/>
          </a:p>
          <a:p>
            <a:pPr marL="0" indent="0">
              <a:buNone/>
            </a:pPr>
            <a:r>
              <a:rPr lang="en-US" sz="2000" b="1" dirty="0"/>
              <a:t>Enrollment</a:t>
            </a:r>
          </a:p>
          <a:p>
            <a:pPr lvl="1"/>
            <a:r>
              <a:rPr lang="en-US" sz="1800" dirty="0"/>
              <a:t>Districts may use forms such as a Caregiver Authorization form or Person in Parental Relation form, but cannot require such documentation to enroll.</a:t>
            </a:r>
          </a:p>
          <a:p>
            <a:endParaRPr lang="en-US" dirty="0"/>
          </a:p>
        </p:txBody>
      </p:sp>
    </p:spTree>
    <p:extLst>
      <p:ext uri="{BB962C8B-B14F-4D97-AF65-F5344CB8AC3E}">
        <p14:creationId xmlns:p14="http://schemas.microsoft.com/office/powerpoint/2010/main" val="2774086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Questions about Eligibility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62291577"/>
              </p:ext>
            </p:extLst>
          </p:nvPr>
        </p:nvGraphicFramePr>
        <p:xfrm>
          <a:off x="819150" y="1409700"/>
          <a:ext cx="10553700" cy="4449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a:t>NYS-TEACHS - (800) 388-2014</a:t>
            </a:r>
          </a:p>
        </p:txBody>
      </p:sp>
      <p:sp>
        <p:nvSpPr>
          <p:cNvPr id="4" name="Slide Number Placeholder 3"/>
          <p:cNvSpPr>
            <a:spLocks noGrp="1"/>
          </p:cNvSpPr>
          <p:nvPr>
            <p:ph type="sldNum" sz="quarter" idx="12"/>
          </p:nvPr>
        </p:nvSpPr>
        <p:spPr/>
        <p:txBody>
          <a:bodyPr/>
          <a:lstStyle/>
          <a:p>
            <a:fld id="{530C0466-FEBC-4AAD-99B6-984C52D5C12F}" type="slidenum">
              <a:rPr lang="en-US" smtClean="0"/>
              <a:pPr/>
              <a:t>15</a:t>
            </a:fld>
            <a:endParaRPr lang="en-US" dirty="0"/>
          </a:p>
        </p:txBody>
      </p:sp>
    </p:spTree>
    <p:extLst>
      <p:ext uri="{BB962C8B-B14F-4D97-AF65-F5344CB8AC3E}">
        <p14:creationId xmlns:p14="http://schemas.microsoft.com/office/powerpoint/2010/main" val="3538428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Identification of Children and Youth Experiencing Homelessness</a:t>
            </a:r>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quarter" idx="16"/>
          </p:nvPr>
        </p:nvSpPr>
        <p:spPr/>
        <p:txBody>
          <a:bodyPr/>
          <a:lstStyle/>
          <a:p>
            <a:endParaRPr lang="en-US"/>
          </a:p>
        </p:txBody>
      </p:sp>
      <p:sp>
        <p:nvSpPr>
          <p:cNvPr id="5" name="Footer Placeholder 4"/>
          <p:cNvSpPr>
            <a:spLocks noGrp="1"/>
          </p:cNvSpPr>
          <p:nvPr>
            <p:ph type="ftr" sz="quarter" idx="11"/>
          </p:nvPr>
        </p:nvSpPr>
        <p:spPr/>
        <p:txBody>
          <a:bodyPr/>
          <a:lstStyle/>
          <a:p>
            <a:r>
              <a:rPr lang="en-US"/>
              <a:t>NYS-TEACHS - (800) 388-2014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3064973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p:txBody>
          <a:bodyPr/>
          <a:lstStyle/>
          <a:p>
            <a:r>
              <a:rPr lang="en-US" sz="2800" dirty="0"/>
              <a:t>Housing Questionnaire</a:t>
            </a:r>
          </a:p>
        </p:txBody>
      </p:sp>
      <p:sp>
        <p:nvSpPr>
          <p:cNvPr id="18" name="Text Placeholder 17"/>
          <p:cNvSpPr>
            <a:spLocks noGrp="1"/>
          </p:cNvSpPr>
          <p:nvPr>
            <p:ph type="body" sz="half" idx="2"/>
          </p:nvPr>
        </p:nvSpPr>
        <p:spPr>
          <a:xfrm>
            <a:off x="1073152" y="2401419"/>
            <a:ext cx="3547533" cy="3600311"/>
          </a:xfrm>
        </p:spPr>
        <p:txBody>
          <a:bodyPr anchor="t"/>
          <a:lstStyle/>
          <a:p>
            <a:pPr marL="285744" indent="-285744">
              <a:buFont typeface="Arial" panose="020B0604020202020204" pitchFamily="34" charset="0"/>
              <a:buChar char="•"/>
            </a:pPr>
            <a:r>
              <a:rPr lang="en-US" sz="2000" dirty="0"/>
              <a:t>Screening tool is required for all students</a:t>
            </a:r>
          </a:p>
          <a:p>
            <a:pPr marL="285744" indent="-285744">
              <a:buFont typeface="Arial" panose="020B0604020202020204" pitchFamily="34" charset="0"/>
              <a:buChar char="•"/>
            </a:pPr>
            <a:r>
              <a:rPr lang="en-US" sz="2000" dirty="0"/>
              <a:t>Required at time of enrollment and change of address</a:t>
            </a:r>
          </a:p>
          <a:p>
            <a:pPr marL="285744" indent="-285744">
              <a:buFont typeface="Arial" panose="020B0604020202020204" pitchFamily="34" charset="0"/>
              <a:buChar char="•"/>
            </a:pPr>
            <a:endParaRPr lang="en-US" dirty="0"/>
          </a:p>
        </p:txBody>
      </p:sp>
      <p:sp>
        <p:nvSpPr>
          <p:cNvPr id="4" name="Footer Placeholder 3"/>
          <p:cNvSpPr>
            <a:spLocks noGrp="1"/>
          </p:cNvSpPr>
          <p:nvPr>
            <p:ph type="ftr" sz="quarter" idx="11"/>
          </p:nvPr>
        </p:nvSpPr>
        <p:spPr/>
        <p:txBody>
          <a:bodyPr/>
          <a:lstStyle/>
          <a:p>
            <a:r>
              <a:rPr lang="en-US"/>
              <a:t>NYS-TEACHS - (800) 388-2014</a:t>
            </a:r>
          </a:p>
        </p:txBody>
      </p:sp>
      <p:sp>
        <p:nvSpPr>
          <p:cNvPr id="5" name="Slide Number Placeholder 4"/>
          <p:cNvSpPr>
            <a:spLocks noGrp="1"/>
          </p:cNvSpPr>
          <p:nvPr>
            <p:ph type="sldNum" sz="quarter" idx="12"/>
          </p:nvPr>
        </p:nvSpPr>
        <p:spPr/>
        <p:txBody>
          <a:bodyPr/>
          <a:lstStyle/>
          <a:p>
            <a:fld id="{530C0466-FEBC-4AAD-99B6-984C52D5C12F}" type="slidenum">
              <a:rPr lang="en-US" smtClean="0"/>
              <a:pPr/>
              <a:t>17</a:t>
            </a:fld>
            <a:endParaRPr lang="en-US"/>
          </a:p>
        </p:txBody>
      </p:sp>
      <p:pic>
        <p:nvPicPr>
          <p:cNvPr id="3" name="Content Placeholder 2"/>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5441927" y="927100"/>
            <a:ext cx="5831765" cy="4988790"/>
          </a:xfrm>
          <a:prstGeom prst="rect">
            <a:avLst/>
          </a:prstGeom>
        </p:spPr>
      </p:pic>
    </p:spTree>
    <p:extLst>
      <p:ext uri="{BB962C8B-B14F-4D97-AF65-F5344CB8AC3E}">
        <p14:creationId xmlns:p14="http://schemas.microsoft.com/office/powerpoint/2010/main" val="940571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dirty="0"/>
              <a:t>Additional Identification Strategies</a:t>
            </a:r>
          </a:p>
        </p:txBody>
      </p:sp>
      <p:sp>
        <p:nvSpPr>
          <p:cNvPr id="37891" name="Rectangle 3"/>
          <p:cNvSpPr>
            <a:spLocks noGrp="1" noChangeArrowheads="1"/>
          </p:cNvSpPr>
          <p:nvPr>
            <p:ph type="body" idx="1"/>
          </p:nvPr>
        </p:nvSpPr>
        <p:spPr>
          <a:xfrm>
            <a:off x="818714" y="2222287"/>
            <a:ext cx="9139934" cy="3636511"/>
          </a:xfrm>
        </p:spPr>
        <p:txBody>
          <a:bodyPr>
            <a:normAutofit/>
          </a:bodyPr>
          <a:lstStyle/>
          <a:p>
            <a:r>
              <a:rPr lang="en-US" dirty="0"/>
              <a:t>Coordinate with community service agencies, such as shelters, food pantries, law enforcement, legal aid,  public assistance and housing agencies, mental health agencies and public health departments.</a:t>
            </a:r>
          </a:p>
          <a:p>
            <a:r>
              <a:rPr lang="en-US" dirty="0"/>
              <a:t>Coordinate with youth-serving agencies, such as drop-in centers, street outreach, child welfare, juvenile courts, teen parent programs, LGBTQ youth organizations.</a:t>
            </a:r>
          </a:p>
          <a:p>
            <a:r>
              <a:rPr lang="en-US" dirty="0"/>
              <a:t>Use available data to inform outreach – district and regional homeless identification, poverty data, primary nighttime residence data</a:t>
            </a:r>
          </a:p>
          <a:p>
            <a:r>
              <a:rPr lang="en-US" dirty="0"/>
              <a:t>Use definitions and sample questions from NCHE’s Determining Eligibility brief (</a:t>
            </a:r>
            <a:r>
              <a:rPr lang="en-US" dirty="0">
                <a:hlinkClick r:id="rId3"/>
              </a:rPr>
              <a:t>https://nche.ed.gov/downloads/briefs/det_elig.pdf</a:t>
            </a:r>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smtClean="0"/>
              <a:pPr/>
              <a:t>18</a:t>
            </a:fld>
            <a:endParaRPr lang="en-US" dirty="0"/>
          </a:p>
        </p:txBody>
      </p:sp>
      <p:sp>
        <p:nvSpPr>
          <p:cNvPr id="2" name="Footer Placeholder 1"/>
          <p:cNvSpPr>
            <a:spLocks noGrp="1"/>
          </p:cNvSpPr>
          <p:nvPr>
            <p:ph type="ftr" sz="quarter" idx="11"/>
          </p:nvPr>
        </p:nvSpPr>
        <p:spPr/>
        <p:txBody>
          <a:bodyPr/>
          <a:lstStyle/>
          <a:p>
            <a:r>
              <a:rPr lang="en-US"/>
              <a:t>NYS-TEACHS - (800) 388-2014</a:t>
            </a:r>
            <a:endParaRPr lang="en-US" dirty="0"/>
          </a:p>
        </p:txBody>
      </p:sp>
      <p:pic>
        <p:nvPicPr>
          <p:cNvPr id="6" name="Picture 5"/>
          <p:cNvPicPr>
            <a:picLocks noChangeAspect="1"/>
          </p:cNvPicPr>
          <p:nvPr/>
        </p:nvPicPr>
        <p:blipFill rotWithShape="1">
          <a:blip r:embed="rId4"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9588028" y="3707158"/>
            <a:ext cx="2603972" cy="2516768"/>
          </a:xfrm>
          <a:prstGeom prst="rect">
            <a:avLst/>
          </a:prstGeom>
        </p:spPr>
      </p:pic>
    </p:spTree>
    <p:extLst>
      <p:ext uri="{BB962C8B-B14F-4D97-AF65-F5344CB8AC3E}">
        <p14:creationId xmlns:p14="http://schemas.microsoft.com/office/powerpoint/2010/main" val="1885981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454" y="0"/>
            <a:ext cx="10571999" cy="970450"/>
          </a:xfrm>
        </p:spPr>
        <p:txBody>
          <a:bodyPr anchor="ctr"/>
          <a:lstStyle/>
          <a:p>
            <a:r>
              <a:rPr lang="en-US" dirty="0"/>
              <a:t>At a Glance: Homelessness in the United States</a:t>
            </a:r>
          </a:p>
        </p:txBody>
      </p:sp>
      <p:sp>
        <p:nvSpPr>
          <p:cNvPr id="5" name="Slide Number Placeholder 4"/>
          <p:cNvSpPr>
            <a:spLocks noGrp="1"/>
          </p:cNvSpPr>
          <p:nvPr>
            <p:ph type="sldNum" sz="quarter" idx="12"/>
          </p:nvPr>
        </p:nvSpPr>
        <p:spPr/>
        <p:txBody>
          <a:bodyPr/>
          <a:lstStyle/>
          <a:p>
            <a:fld id="{D57F1E4F-1CFF-5643-939E-217C01CDF565}" type="slidenum">
              <a:rPr lang="en-US" smtClean="0"/>
              <a:pPr/>
              <a:t>19</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8350768"/>
              </p:ext>
            </p:extLst>
          </p:nvPr>
        </p:nvGraphicFramePr>
        <p:xfrm>
          <a:off x="810001" y="2138591"/>
          <a:ext cx="4424798" cy="37288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1642672472"/>
              </p:ext>
            </p:extLst>
          </p:nvPr>
        </p:nvGraphicFramePr>
        <p:xfrm>
          <a:off x="6373342" y="1197863"/>
          <a:ext cx="4836065" cy="4263664"/>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Box 31"/>
          <p:cNvSpPr txBox="1"/>
          <p:nvPr/>
        </p:nvSpPr>
        <p:spPr>
          <a:xfrm>
            <a:off x="6590394" y="5249163"/>
            <a:ext cx="4523014" cy="1077218"/>
          </a:xfrm>
          <a:prstGeom prst="rect">
            <a:avLst/>
          </a:prstGeom>
          <a:noFill/>
        </p:spPr>
        <p:txBody>
          <a:bodyPr wrap="square" rtlCol="0">
            <a:spAutoFit/>
          </a:bodyPr>
          <a:lstStyle/>
          <a:p>
            <a:r>
              <a:rPr lang="en-US" sz="1600" b="1" dirty="0">
                <a:solidFill>
                  <a:schemeClr val="accent4">
                    <a:lumMod val="75000"/>
                  </a:schemeClr>
                </a:solidFill>
              </a:rPr>
              <a:t>Children with disabilities (IDEA): 18%</a:t>
            </a:r>
          </a:p>
          <a:p>
            <a:r>
              <a:rPr lang="en-US" sz="1600" b="1" dirty="0">
                <a:solidFill>
                  <a:schemeClr val="accent4">
                    <a:lumMod val="75000"/>
                  </a:schemeClr>
                </a:solidFill>
              </a:rPr>
              <a:t>Limited English Proficient (LEP) students: 15%</a:t>
            </a:r>
          </a:p>
          <a:p>
            <a:r>
              <a:rPr lang="en-US" sz="1600" b="1" dirty="0">
                <a:solidFill>
                  <a:schemeClr val="accent4">
                    <a:lumMod val="75000"/>
                  </a:schemeClr>
                </a:solidFill>
              </a:rPr>
              <a:t>Homeless Unaccompanied Youth: 9%</a:t>
            </a:r>
          </a:p>
          <a:p>
            <a:r>
              <a:rPr lang="en-US" sz="1600" b="1" dirty="0">
                <a:solidFill>
                  <a:schemeClr val="accent4">
                    <a:lumMod val="75000"/>
                  </a:schemeClr>
                </a:solidFill>
              </a:rPr>
              <a:t>Migratory children: 1%</a:t>
            </a:r>
          </a:p>
        </p:txBody>
      </p:sp>
      <p:sp>
        <p:nvSpPr>
          <p:cNvPr id="33" name="TextBox 32"/>
          <p:cNvSpPr txBox="1"/>
          <p:nvPr/>
        </p:nvSpPr>
        <p:spPr>
          <a:xfrm>
            <a:off x="174454" y="6037157"/>
            <a:ext cx="5920184" cy="738664"/>
          </a:xfrm>
          <a:prstGeom prst="rect">
            <a:avLst/>
          </a:prstGeom>
          <a:noFill/>
        </p:spPr>
        <p:txBody>
          <a:bodyPr wrap="square" rtlCol="0">
            <a:spAutoFit/>
          </a:bodyPr>
          <a:lstStyle/>
          <a:p>
            <a:r>
              <a:rPr lang="en-US" sz="1050" dirty="0"/>
              <a:t>Sources: </a:t>
            </a:r>
          </a:p>
          <a:p>
            <a:r>
              <a:rPr lang="en-US" sz="1050" dirty="0" err="1"/>
              <a:t>EdFacts</a:t>
            </a:r>
            <a:r>
              <a:rPr lang="en-US" sz="1050" dirty="0"/>
              <a:t> data via NCHE: </a:t>
            </a:r>
            <a:r>
              <a:rPr lang="en-US" sz="1050" dirty="0">
                <a:hlinkClick r:id="rId5"/>
              </a:rPr>
              <a:t>http://profiles.nche.seiservices.com/StateProfile.aspx?StateID=40</a:t>
            </a:r>
            <a:endParaRPr lang="en-US" sz="1050" dirty="0"/>
          </a:p>
          <a:p>
            <a:r>
              <a:rPr lang="en-US" sz="1050" dirty="0" err="1"/>
              <a:t>EdFacts</a:t>
            </a:r>
            <a:r>
              <a:rPr lang="en-US" sz="1050" dirty="0"/>
              <a:t> data via Ed Data Express: </a:t>
            </a:r>
            <a:r>
              <a:rPr lang="en-US" sz="1050" dirty="0">
                <a:hlinkClick r:id="rId6"/>
              </a:rPr>
              <a:t>https://eddataexpress.ed.gov/</a:t>
            </a:r>
            <a:r>
              <a:rPr lang="en-US" sz="1050" dirty="0"/>
              <a:t>  </a:t>
            </a:r>
          </a:p>
          <a:p>
            <a:r>
              <a:rPr lang="en-US" sz="1050" dirty="0"/>
              <a:t> </a:t>
            </a:r>
          </a:p>
        </p:txBody>
      </p:sp>
      <p:sp>
        <p:nvSpPr>
          <p:cNvPr id="18" name="Line Callout 2 17"/>
          <p:cNvSpPr/>
          <p:nvPr/>
        </p:nvSpPr>
        <p:spPr>
          <a:xfrm>
            <a:off x="6276772" y="1197863"/>
            <a:ext cx="5029207" cy="5355771"/>
          </a:xfrm>
          <a:prstGeom prst="borderCallout2">
            <a:avLst>
              <a:gd name="adj1" fmla="val 18750"/>
              <a:gd name="adj2" fmla="val -8333"/>
              <a:gd name="adj3" fmla="val 18750"/>
              <a:gd name="adj4" fmla="val -16667"/>
              <a:gd name="adj5" fmla="val 48782"/>
              <a:gd name="adj6" fmla="val -31210"/>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714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32" grpId="0"/>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This Presentation &amp; NYS-TEACHS</a:t>
            </a:r>
          </a:p>
        </p:txBody>
      </p:sp>
      <p:sp>
        <p:nvSpPr>
          <p:cNvPr id="5" name="Content Placeholder 4"/>
          <p:cNvSpPr>
            <a:spLocks noGrp="1"/>
          </p:cNvSpPr>
          <p:nvPr>
            <p:ph sz="quarter" idx="1"/>
          </p:nvPr>
        </p:nvSpPr>
        <p:spPr>
          <a:xfrm>
            <a:off x="818712" y="2387177"/>
            <a:ext cx="10554574" cy="3636511"/>
          </a:xfrm>
        </p:spPr>
        <p:txBody>
          <a:bodyPr>
            <a:normAutofit fontScale="92500" lnSpcReduction="10000"/>
          </a:bodyPr>
          <a:lstStyle/>
          <a:p>
            <a:r>
              <a:rPr lang="en-US" b="1" dirty="0"/>
              <a:t>About this presentation</a:t>
            </a:r>
            <a:r>
              <a:rPr lang="en-US" dirty="0"/>
              <a:t>: These slides were drafted by NYS-TEACHS. If you edit slides, please remove “NYS-TEACHS” from the footer of the slide and include a note about the author of any new content.</a:t>
            </a:r>
          </a:p>
          <a:p>
            <a:r>
              <a:rPr lang="en-US" b="1" dirty="0"/>
              <a:t>About NYS-TEACHS: </a:t>
            </a:r>
            <a:r>
              <a:rPr lang="en-US" dirty="0"/>
              <a:t>New York State Technical and Education Assistance Center for Homeless Students</a:t>
            </a:r>
          </a:p>
          <a:p>
            <a:pPr lvl="1"/>
            <a:r>
              <a:rPr lang="en-US" dirty="0"/>
              <a:t>NYS-TEACHS is funded by the New York State Education Department and housed at Advocates for Children of New York. The content of this presentation does not necessarily reflect the views or policies of the New York State Education Department. </a:t>
            </a:r>
          </a:p>
          <a:p>
            <a:pPr lvl="1"/>
            <a:r>
              <a:rPr lang="en-US" dirty="0"/>
              <a:t>NYS-TEACHS provides technical assistance on homeless education issues. Services include: </a:t>
            </a:r>
          </a:p>
          <a:p>
            <a:pPr lvl="2"/>
            <a:r>
              <a:rPr lang="en-US" dirty="0"/>
              <a:t>Hotline (800-388-2014)</a:t>
            </a:r>
          </a:p>
          <a:p>
            <a:pPr lvl="2"/>
            <a:r>
              <a:rPr lang="en-US" dirty="0"/>
              <a:t>Website (www.nysteachs.org)</a:t>
            </a:r>
          </a:p>
          <a:p>
            <a:pPr lvl="2"/>
            <a:r>
              <a:rPr lang="en-US" dirty="0"/>
              <a:t>Webinars, Annual Workshops, and On-Site Trainings</a:t>
            </a:r>
          </a:p>
          <a:p>
            <a:pPr lvl="2"/>
            <a:r>
              <a:rPr lang="en-US" dirty="0"/>
              <a:t>Outreach Materials</a:t>
            </a:r>
          </a:p>
        </p:txBody>
      </p:sp>
      <p:sp>
        <p:nvSpPr>
          <p:cNvPr id="3" name="Footer Placeholder 2"/>
          <p:cNvSpPr>
            <a:spLocks noGrp="1"/>
          </p:cNvSpPr>
          <p:nvPr>
            <p:ph type="ftr" sz="quarter" idx="11"/>
          </p:nvPr>
        </p:nvSpPr>
        <p:spPr/>
        <p:txBody>
          <a:bodyPr/>
          <a:lstStyle/>
          <a:p>
            <a:r>
              <a:rPr lang="en-US"/>
              <a:t>NYS-TEACHS - (800) 388-2014</a:t>
            </a:r>
          </a:p>
        </p:txBody>
      </p:sp>
      <p:sp>
        <p:nvSpPr>
          <p:cNvPr id="4" name="Slide Number Placeholder 3"/>
          <p:cNvSpPr>
            <a:spLocks noGrp="1"/>
          </p:cNvSpPr>
          <p:nvPr>
            <p:ph type="sldNum" sz="quarter" idx="12"/>
          </p:nvPr>
        </p:nvSpPr>
        <p:spPr/>
        <p:txBody>
          <a:bodyPr/>
          <a:lstStyle/>
          <a:p>
            <a:fld id="{530C0466-FEBC-4AAD-99B6-984C52D5C12F}" type="slidenum">
              <a:rPr lang="en-US" smtClean="0"/>
              <a:pPr/>
              <a:t>2</a:t>
            </a:fld>
            <a:endParaRPr lang="en-US"/>
          </a:p>
        </p:txBody>
      </p:sp>
    </p:spTree>
    <p:extLst>
      <p:ext uri="{BB962C8B-B14F-4D97-AF65-F5344CB8AC3E}">
        <p14:creationId xmlns:p14="http://schemas.microsoft.com/office/powerpoint/2010/main" val="211401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Causes of Homelessness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04009021"/>
              </p:ext>
            </p:extLst>
          </p:nvPr>
        </p:nvGraphicFramePr>
        <p:xfrm>
          <a:off x="451514" y="1078530"/>
          <a:ext cx="11288972" cy="5581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a:t>NYS-TEACHS - (800) 388-2014</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879524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1" y="83"/>
            <a:ext cx="10571999" cy="970450"/>
          </a:xfrm>
        </p:spPr>
        <p:txBody>
          <a:bodyPr anchor="ctr"/>
          <a:lstStyle/>
          <a:p>
            <a:r>
              <a:rPr lang="en-US"/>
              <a:t>At a Glance: Homelessness in the United States</a:t>
            </a:r>
            <a:endParaRPr lang="en-US" dirty="0"/>
          </a:p>
        </p:txBody>
      </p:sp>
      <p:sp>
        <p:nvSpPr>
          <p:cNvPr id="3" name="Content Placeholder 2"/>
          <p:cNvSpPr>
            <a:spLocks noGrp="1"/>
          </p:cNvSpPr>
          <p:nvPr>
            <p:ph idx="1"/>
          </p:nvPr>
        </p:nvSpPr>
        <p:spPr>
          <a:xfrm>
            <a:off x="3084162" y="1409763"/>
            <a:ext cx="8880529" cy="4247154"/>
          </a:xfrm>
        </p:spPr>
        <p:txBody>
          <a:bodyPr>
            <a:normAutofit/>
          </a:bodyPr>
          <a:lstStyle/>
          <a:p>
            <a:pPr marL="0" indent="0">
              <a:buNone/>
            </a:pPr>
            <a:r>
              <a:rPr lang="en-US" b="1" dirty="0"/>
              <a:t>Individuals and families who are minorities make up a disproportionate percentage of people experiencing homelessness in shelters</a:t>
            </a:r>
            <a:r>
              <a:rPr lang="en-US" b="1" baseline="30000" dirty="0"/>
              <a:t>1</a:t>
            </a:r>
            <a:r>
              <a:rPr lang="en-US" b="1" dirty="0"/>
              <a:t> </a:t>
            </a:r>
          </a:p>
          <a:p>
            <a:pPr marL="57147" indent="0">
              <a:buNone/>
            </a:pPr>
            <a:r>
              <a:rPr lang="en-US" i="1" dirty="0"/>
              <a:t>Why might this be? Some factors include:</a:t>
            </a:r>
          </a:p>
          <a:p>
            <a:r>
              <a:rPr lang="en-US" b="1" dirty="0"/>
              <a:t>Housing Discrimination: </a:t>
            </a:r>
            <a:r>
              <a:rPr lang="en-US" dirty="0"/>
              <a:t>People of color shown fewer rental units, are more often denied leases based on credit history than white renters.</a:t>
            </a:r>
            <a:r>
              <a:rPr lang="en-US" b="1" baseline="30000" dirty="0"/>
              <a:t>2</a:t>
            </a:r>
          </a:p>
          <a:p>
            <a:r>
              <a:rPr lang="en-US" b="1" dirty="0"/>
              <a:t>Employment Discrimination: </a:t>
            </a:r>
            <a:r>
              <a:rPr lang="en-US" dirty="0"/>
              <a:t>Studies have found that applicants with stereotypically black names receive fewer callbacks for job interviews than candidates with stereotypically white names.</a:t>
            </a:r>
            <a:r>
              <a:rPr lang="en-US" b="1" baseline="30000" dirty="0"/>
              <a:t>3</a:t>
            </a:r>
          </a:p>
          <a:p>
            <a:pPr marL="0" indent="0">
              <a:buNone/>
            </a:pPr>
            <a:endParaRPr lang="en-US" b="1" baseline="30000" dirty="0"/>
          </a:p>
          <a:p>
            <a:pPr marL="285750" indent="-285750">
              <a:buFont typeface="Wingdings" panose="05000000000000000000" pitchFamily="2" charset="2"/>
              <a:buChar char="Ø"/>
            </a:pPr>
            <a:r>
              <a:rPr lang="en-US" b="1" i="1" dirty="0"/>
              <a:t>Keep in Mind: </a:t>
            </a:r>
            <a:r>
              <a:rPr lang="en-US" dirty="0"/>
              <a:t>A 2013 survey by the Homeless Youth Project found that African American youth were less likely to identify themselves as homeless. White youth surveyed were more likely to self-identify, and to access services for the homeless, such as shelters and food banks.</a:t>
            </a:r>
            <a:r>
              <a:rPr lang="en-US" baseline="30000" dirty="0"/>
              <a:t> 1</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21</a:t>
            </a:fld>
            <a:endParaRPr lang="en-US" dirty="0"/>
          </a:p>
        </p:txBody>
      </p:sp>
      <p:sp>
        <p:nvSpPr>
          <p:cNvPr id="4" name="TextBox 3"/>
          <p:cNvSpPr txBox="1"/>
          <p:nvPr/>
        </p:nvSpPr>
        <p:spPr>
          <a:xfrm>
            <a:off x="-155277" y="5772981"/>
            <a:ext cx="11364685" cy="646331"/>
          </a:xfrm>
          <a:prstGeom prst="rect">
            <a:avLst/>
          </a:prstGeom>
          <a:noFill/>
        </p:spPr>
        <p:txBody>
          <a:bodyPr wrap="square" rtlCol="0">
            <a:spAutoFit/>
          </a:bodyPr>
          <a:lstStyle/>
          <a:p>
            <a:pPr algn="r"/>
            <a:r>
              <a:rPr lang="en-US" sz="900" i="1" dirty="0"/>
              <a:t>Sources:</a:t>
            </a:r>
          </a:p>
          <a:p>
            <a:pPr algn="r"/>
            <a:r>
              <a:rPr lang="en-US" sz="900" dirty="0"/>
              <a:t>1</a:t>
            </a:r>
            <a:r>
              <a:rPr lang="en-US" sz="900" i="1" dirty="0"/>
              <a:t>: Hidden in Plain Sight: </a:t>
            </a:r>
            <a:r>
              <a:rPr lang="en-US" sz="900" i="1" dirty="0">
                <a:hlinkClick r:id="rId3"/>
              </a:rPr>
              <a:t>http://www.americaspromise.org/report/hidden-plain-sight</a:t>
            </a:r>
            <a:r>
              <a:rPr lang="en-US" sz="900" i="1" dirty="0"/>
              <a:t>, </a:t>
            </a:r>
            <a:r>
              <a:rPr lang="en-US" sz="900" dirty="0"/>
              <a:t>full report</a:t>
            </a:r>
            <a:r>
              <a:rPr lang="en-US" sz="900" i="1" dirty="0"/>
              <a:t/>
            </a:r>
            <a:br>
              <a:rPr lang="en-US" sz="900" i="1" dirty="0"/>
            </a:br>
            <a:r>
              <a:rPr lang="en-US" sz="900" dirty="0"/>
              <a:t>2: Statistic from HUD, 2013, cited by Center for Social Innovation: </a:t>
            </a:r>
            <a:r>
              <a:rPr lang="en-US" sz="900" dirty="0">
                <a:hlinkClick r:id="rId4"/>
              </a:rPr>
              <a:t>http://center4si.com/race-and-homelessness/</a:t>
            </a:r>
            <a:r>
              <a:rPr lang="en-US" sz="900" dirty="0"/>
              <a:t>) </a:t>
            </a:r>
            <a:br>
              <a:rPr lang="en-US" sz="900" dirty="0"/>
            </a:br>
            <a:r>
              <a:rPr lang="en-US" sz="900" i="1" dirty="0"/>
              <a:t>3: </a:t>
            </a:r>
            <a:r>
              <a:rPr lang="en-US" sz="900" dirty="0"/>
              <a:t>Statistic from </a:t>
            </a:r>
            <a:r>
              <a:rPr lang="en-US" sz="900" dirty="0" err="1"/>
              <a:t>Bertrant</a:t>
            </a:r>
            <a:r>
              <a:rPr lang="en-US" sz="900" dirty="0"/>
              <a:t> &amp; Mullainathan, 2004, cited by Center for Social Innovation (same as above link) </a:t>
            </a:r>
          </a:p>
        </p:txBody>
      </p:sp>
      <p:sp>
        <p:nvSpPr>
          <p:cNvPr id="11" name="TextBox 10"/>
          <p:cNvSpPr txBox="1"/>
          <p:nvPr/>
        </p:nvSpPr>
        <p:spPr>
          <a:xfrm>
            <a:off x="117021" y="6144877"/>
            <a:ext cx="2677028" cy="523220"/>
          </a:xfrm>
          <a:prstGeom prst="rect">
            <a:avLst/>
          </a:prstGeom>
          <a:noFill/>
        </p:spPr>
        <p:txBody>
          <a:bodyPr wrap="square" rtlCol="0">
            <a:spAutoFit/>
          </a:bodyPr>
          <a:lstStyle/>
          <a:p>
            <a:r>
              <a:rPr lang="en-US" sz="1400" b="1" dirty="0">
                <a:hlinkClick r:id="rId4"/>
              </a:rPr>
              <a:t>Infographic</a:t>
            </a:r>
            <a:r>
              <a:rPr lang="en-US" sz="1400" b="1" dirty="0"/>
              <a:t> from </a:t>
            </a:r>
            <a:r>
              <a:rPr lang="en-US" sz="1400" b="1" dirty="0">
                <a:hlinkClick r:id="rId4"/>
              </a:rPr>
              <a:t>Center for Social Innovation</a:t>
            </a:r>
            <a:endParaRPr lang="en-US" sz="1400" b="1" dirty="0"/>
          </a:p>
        </p:txBody>
      </p:sp>
      <p:grpSp>
        <p:nvGrpSpPr>
          <p:cNvPr id="17" name="Group 16"/>
          <p:cNvGrpSpPr/>
          <p:nvPr/>
        </p:nvGrpSpPr>
        <p:grpSpPr>
          <a:xfrm>
            <a:off x="174171" y="1151037"/>
            <a:ext cx="2909991" cy="5010150"/>
            <a:chOff x="174171" y="1151037"/>
            <a:chExt cx="2909991" cy="5010150"/>
          </a:xfrm>
        </p:grpSpPr>
        <p:pic>
          <p:nvPicPr>
            <p:cNvPr id="12" name="Picture 1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74171" y="1151037"/>
              <a:ext cx="1352550" cy="5010150"/>
            </a:xfrm>
            <a:prstGeom prst="rect">
              <a:avLst/>
            </a:prstGeom>
          </p:spPr>
        </p:pic>
        <p:sp>
          <p:nvSpPr>
            <p:cNvPr id="15" name="Rectangle 14"/>
            <p:cNvSpPr/>
            <p:nvPr/>
          </p:nvSpPr>
          <p:spPr>
            <a:xfrm>
              <a:off x="400050" y="2961861"/>
              <a:ext cx="2684112" cy="155448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erge 15"/>
            <p:cNvSpPr/>
            <p:nvPr/>
          </p:nvSpPr>
          <p:spPr>
            <a:xfrm rot="960000">
              <a:off x="575641" y="4404842"/>
              <a:ext cx="193221" cy="619125"/>
            </a:xfrm>
            <a:prstGeom prst="flowChartMerg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35066" y="3009870"/>
              <a:ext cx="2649096" cy="1471720"/>
            </a:xfrm>
            <a:prstGeom prst="rect">
              <a:avLst/>
            </a:prstGeom>
          </p:spPr>
        </p:pic>
      </p:grpSp>
    </p:spTree>
    <p:extLst>
      <p:ext uri="{BB962C8B-B14F-4D97-AF65-F5344CB8AC3E}">
        <p14:creationId xmlns:p14="http://schemas.microsoft.com/office/powerpoint/2010/main" val="92379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1" y="83"/>
            <a:ext cx="10571999" cy="970450"/>
          </a:xfrm>
        </p:spPr>
        <p:txBody>
          <a:bodyPr anchor="ctr"/>
          <a:lstStyle/>
          <a:p>
            <a:r>
              <a:rPr lang="en-US" dirty="0"/>
              <a:t>At a Glance: Homelessness in the United States</a:t>
            </a:r>
          </a:p>
        </p:txBody>
      </p:sp>
      <p:sp>
        <p:nvSpPr>
          <p:cNvPr id="3" name="Content Placeholder 2"/>
          <p:cNvSpPr>
            <a:spLocks noGrp="1"/>
          </p:cNvSpPr>
          <p:nvPr>
            <p:ph idx="1"/>
          </p:nvPr>
        </p:nvSpPr>
        <p:spPr>
          <a:xfrm>
            <a:off x="130629" y="1409763"/>
            <a:ext cx="11814628" cy="4247154"/>
          </a:xfrm>
        </p:spPr>
        <p:txBody>
          <a:bodyPr>
            <a:normAutofit/>
          </a:bodyPr>
          <a:lstStyle/>
          <a:p>
            <a:pPr marL="0" indent="0">
              <a:buNone/>
            </a:pPr>
            <a:r>
              <a:rPr lang="en-US" b="1" dirty="0"/>
              <a:t>Youth identifying as LGBTQ are disproportionally represented among homeless unaccompanied youth.</a:t>
            </a:r>
            <a:r>
              <a:rPr lang="en-US" b="1" baseline="30000" dirty="0"/>
              <a:t> 1</a:t>
            </a:r>
            <a:endParaRPr lang="en-US" b="1" dirty="0"/>
          </a:p>
          <a:p>
            <a:pPr marL="57147" indent="0">
              <a:buNone/>
            </a:pPr>
            <a:r>
              <a:rPr lang="en-US" i="1" dirty="0"/>
              <a:t>Why might this be? Some factors include:</a:t>
            </a:r>
          </a:p>
          <a:p>
            <a:r>
              <a:rPr lang="en-US" dirty="0"/>
              <a:t>Many lesbian, gay, bisexual, transgender, and queer/questioning (LGBTQ) youth become homeless due to family violence and rejection.</a:t>
            </a:r>
            <a:r>
              <a:rPr lang="en-US" baseline="30000" dirty="0"/>
              <a:t> 2</a:t>
            </a:r>
          </a:p>
          <a:p>
            <a:r>
              <a:rPr lang="en-US" dirty="0"/>
              <a:t>With more limited social support networks, LGBTQ youth must often find ways to support themselves, and social services may be hostile or discriminatory.</a:t>
            </a:r>
            <a:r>
              <a:rPr lang="en-US" baseline="30000" dirty="0"/>
              <a:t>3</a:t>
            </a:r>
          </a:p>
          <a:p>
            <a:pPr>
              <a:buFont typeface="Wingdings" panose="05000000000000000000" pitchFamily="2" charset="2"/>
              <a:buChar char="Ø"/>
            </a:pPr>
            <a:endParaRPr lang="en-US" dirty="0"/>
          </a:p>
          <a:p>
            <a:pPr>
              <a:buFont typeface="Wingdings" panose="05000000000000000000" pitchFamily="2" charset="2"/>
              <a:buChar char="Ø"/>
            </a:pPr>
            <a:r>
              <a:rPr lang="en-US" b="1" dirty="0"/>
              <a:t>Keep in Mind:</a:t>
            </a:r>
            <a:r>
              <a:rPr lang="en-US" dirty="0"/>
              <a:t> In GLSEN’s 2015 National School Climate Survey, 32% of </a:t>
            </a:r>
            <a:br>
              <a:rPr lang="en-US" dirty="0"/>
            </a:br>
            <a:r>
              <a:rPr lang="en-US" dirty="0"/>
              <a:t>LGBTQ students missed at least one entire day of school in the past </a:t>
            </a:r>
            <a:br>
              <a:rPr lang="en-US" dirty="0"/>
            </a:br>
            <a:r>
              <a:rPr lang="en-US" dirty="0"/>
              <a:t>month because they felt unsafe or uncomfortable. 64% of LGBTQ </a:t>
            </a:r>
            <a:br>
              <a:rPr lang="en-US" dirty="0"/>
            </a:br>
            <a:r>
              <a:rPr lang="en-US" dirty="0"/>
              <a:t>students who reported harassment or assault at school said that the </a:t>
            </a:r>
            <a:br>
              <a:rPr lang="en-US" dirty="0"/>
            </a:br>
            <a:r>
              <a:rPr lang="en-US" dirty="0"/>
              <a:t>school staff did nothing in response or told the student to ignore it.</a:t>
            </a:r>
            <a:r>
              <a:rPr lang="en-US" baseline="30000" dirty="0"/>
              <a:t>4</a:t>
            </a:r>
          </a:p>
        </p:txBody>
      </p:sp>
      <p:sp>
        <p:nvSpPr>
          <p:cNvPr id="5" name="Slide Number Placeholder 4"/>
          <p:cNvSpPr>
            <a:spLocks noGrp="1"/>
          </p:cNvSpPr>
          <p:nvPr>
            <p:ph type="sldNum" sz="quarter" idx="12"/>
          </p:nvPr>
        </p:nvSpPr>
        <p:spPr/>
        <p:txBody>
          <a:bodyPr/>
          <a:lstStyle/>
          <a:p>
            <a:fld id="{D57F1E4F-1CFF-5643-939E-217C01CDF565}" type="slidenum">
              <a:rPr lang="en-US" smtClean="0"/>
              <a:pPr/>
              <a:t>22</a:t>
            </a:fld>
            <a:endParaRPr lang="en-US" dirty="0"/>
          </a:p>
        </p:txBody>
      </p:sp>
      <p:sp>
        <p:nvSpPr>
          <p:cNvPr id="4" name="TextBox 3"/>
          <p:cNvSpPr txBox="1"/>
          <p:nvPr/>
        </p:nvSpPr>
        <p:spPr>
          <a:xfrm>
            <a:off x="130629" y="6014074"/>
            <a:ext cx="11364685" cy="923330"/>
          </a:xfrm>
          <a:prstGeom prst="rect">
            <a:avLst/>
          </a:prstGeom>
          <a:noFill/>
        </p:spPr>
        <p:txBody>
          <a:bodyPr wrap="square" rtlCol="0">
            <a:spAutoFit/>
          </a:bodyPr>
          <a:lstStyle/>
          <a:p>
            <a:r>
              <a:rPr lang="en-US" sz="900" i="1" dirty="0"/>
              <a:t>Sources:</a:t>
            </a:r>
          </a:p>
          <a:p>
            <a:r>
              <a:rPr lang="en-US" sz="900" dirty="0"/>
              <a:t>1</a:t>
            </a:r>
            <a:r>
              <a:rPr lang="en-US" sz="900" i="1" dirty="0"/>
              <a:t>: Hidden in Plain Sight: </a:t>
            </a:r>
            <a:r>
              <a:rPr lang="en-US" sz="900" i="1" dirty="0">
                <a:hlinkClick r:id="rId3"/>
              </a:rPr>
              <a:t>http://www.americaspromise.org/report/hidden-plain-sight</a:t>
            </a:r>
            <a:r>
              <a:rPr lang="en-US" sz="900" i="1" dirty="0"/>
              <a:t>, </a:t>
            </a:r>
            <a:r>
              <a:rPr lang="en-US" sz="900" dirty="0"/>
              <a:t>full report</a:t>
            </a:r>
            <a:endParaRPr lang="en-US" sz="900" i="1" dirty="0"/>
          </a:p>
          <a:p>
            <a:r>
              <a:rPr lang="en-US" sz="900" dirty="0"/>
              <a:t>2: Statistic from At the Intersections</a:t>
            </a:r>
            <a:r>
              <a:rPr lang="en-US" sz="900" i="1" dirty="0"/>
              <a:t>, </a:t>
            </a:r>
            <a:r>
              <a:rPr lang="en-US" sz="900" dirty="0">
                <a:hlinkClick r:id="rId4"/>
              </a:rPr>
              <a:t>http://attheintersections.org/violence-and-lgbtq-youth-experiencing-homelessness/</a:t>
            </a:r>
            <a:r>
              <a:rPr lang="en-US" sz="900" dirty="0"/>
              <a:t> </a:t>
            </a:r>
          </a:p>
          <a:p>
            <a:r>
              <a:rPr lang="en-US" sz="900" dirty="0"/>
              <a:t>3: Ibid.</a:t>
            </a:r>
            <a:br>
              <a:rPr lang="en-US" sz="900" dirty="0"/>
            </a:br>
            <a:r>
              <a:rPr lang="en-US" sz="900" dirty="0"/>
              <a:t>4: Statistics from GLSEN’s </a:t>
            </a:r>
            <a:r>
              <a:rPr lang="en-US" sz="900" i="1" dirty="0"/>
              <a:t>2015 National School Climate Survey</a:t>
            </a:r>
            <a:r>
              <a:rPr lang="en-US" sz="900" dirty="0"/>
              <a:t>: </a:t>
            </a:r>
            <a:r>
              <a:rPr lang="en-US" sz="900" dirty="0">
                <a:hlinkClick r:id="rId5"/>
              </a:rPr>
              <a:t>https://www.glsen.org/sites/default/files/2015%20National%20GLSEN%202015%20National%20School%20Climate%20Survey%20%28NSCS%29%20-%20Full%20Report_0.pdf</a:t>
            </a:r>
            <a:r>
              <a:rPr lang="en-US" sz="900" dirty="0"/>
              <a:t> </a:t>
            </a:r>
          </a:p>
        </p:txBody>
      </p:sp>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07983" y="3820120"/>
            <a:ext cx="3232503" cy="2144861"/>
          </a:xfrm>
          <a:prstGeom prst="rect">
            <a:avLst/>
          </a:prstGeom>
        </p:spPr>
      </p:pic>
    </p:spTree>
    <p:extLst>
      <p:ext uri="{BB962C8B-B14F-4D97-AF65-F5344CB8AC3E}">
        <p14:creationId xmlns:p14="http://schemas.microsoft.com/office/powerpoint/2010/main" val="208889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Identification Challenges</a:t>
            </a:r>
          </a:p>
        </p:txBody>
      </p:sp>
      <p:sp>
        <p:nvSpPr>
          <p:cNvPr id="5" name="Content Placeholder 4"/>
          <p:cNvSpPr>
            <a:spLocks noGrp="1"/>
          </p:cNvSpPr>
          <p:nvPr>
            <p:ph idx="1"/>
          </p:nvPr>
        </p:nvSpPr>
        <p:spPr>
          <a:xfrm>
            <a:off x="818713" y="1409763"/>
            <a:ext cx="10554575" cy="4996726"/>
          </a:xfrm>
        </p:spPr>
        <p:txBody>
          <a:bodyPr anchor="b">
            <a:normAutofit/>
          </a:bodyPr>
          <a:lstStyle/>
          <a:p>
            <a:pPr marL="0" indent="0">
              <a:buNone/>
            </a:pPr>
            <a:r>
              <a:rPr lang="en-US" dirty="0"/>
              <a:t>Quotes are from </a:t>
            </a:r>
            <a:r>
              <a:rPr lang="en-US" i="1" dirty="0"/>
              <a:t>Hidden in Plain Sight (</a:t>
            </a:r>
            <a:r>
              <a:rPr lang="en-US" i="1" dirty="0">
                <a:hlinkClick r:id="rId3"/>
              </a:rPr>
              <a:t>http://www.americaspromise.org/report/hidden-plain-sight</a:t>
            </a:r>
            <a:r>
              <a:rPr lang="en-US" i="1" dirty="0"/>
              <a:t>, </a:t>
            </a:r>
            <a:r>
              <a:rPr lang="en-US" dirty="0"/>
              <a:t>from full report)</a:t>
            </a:r>
            <a:r>
              <a:rPr lang="en-US" i="1" dirty="0"/>
              <a:t> </a:t>
            </a:r>
            <a:endParaRPr lang="en-US" dirty="0"/>
          </a:p>
        </p:txBody>
      </p:sp>
      <p:sp>
        <p:nvSpPr>
          <p:cNvPr id="4" name="Slide Number Placeholder 3"/>
          <p:cNvSpPr>
            <a:spLocks noGrp="1"/>
          </p:cNvSpPr>
          <p:nvPr>
            <p:ph type="sldNum" sz="quarter" idx="12"/>
          </p:nvPr>
        </p:nvSpPr>
        <p:spPr/>
        <p:txBody>
          <a:bodyPr/>
          <a:lstStyle/>
          <a:p>
            <a:fld id="{530C0466-FEBC-4AAD-99B6-984C52D5C12F}" type="slidenum">
              <a:rPr lang="en-US" smtClean="0"/>
              <a:pPr/>
              <a:t>23</a:t>
            </a:fld>
            <a:endParaRPr lang="en-US" dirty="0"/>
          </a:p>
        </p:txBody>
      </p:sp>
      <p:sp>
        <p:nvSpPr>
          <p:cNvPr id="3" name="TextBox 2"/>
          <p:cNvSpPr txBox="1"/>
          <p:nvPr/>
        </p:nvSpPr>
        <p:spPr>
          <a:xfrm>
            <a:off x="933013" y="1524929"/>
            <a:ext cx="4467850" cy="3635454"/>
          </a:xfrm>
          <a:prstGeom prst="wedgeEllipseCallout">
            <a:avLst/>
          </a:prstGeom>
          <a:noFill/>
          <a:ln w="38100">
            <a:solidFill>
              <a:schemeClr val="accent5">
                <a:lumMod val="75000"/>
              </a:schemeClr>
            </a:solidFill>
          </a:ln>
        </p:spPr>
        <p:txBody>
          <a:bodyPr wrap="square" rtlCol="0">
            <a:spAutoFit/>
          </a:bodyPr>
          <a:lstStyle/>
          <a:p>
            <a:pPr algn="ctr"/>
            <a:r>
              <a:rPr lang="en-US" i="1" dirty="0"/>
              <a:t>“We have students who live with other families that should be identified as homeless, but are not because we do not know about their situations until a crisis occurs.” </a:t>
            </a:r>
            <a:br>
              <a:rPr lang="en-US" i="1" dirty="0"/>
            </a:br>
            <a:r>
              <a:rPr lang="en-US" dirty="0"/>
              <a:t/>
            </a:r>
            <a:br>
              <a:rPr lang="en-US" dirty="0"/>
            </a:br>
            <a:r>
              <a:rPr lang="en-US" dirty="0"/>
              <a:t>– Local Liaison</a:t>
            </a:r>
          </a:p>
        </p:txBody>
      </p:sp>
      <p:sp>
        <p:nvSpPr>
          <p:cNvPr id="6" name="TextBox 5"/>
          <p:cNvSpPr txBox="1"/>
          <p:nvPr/>
        </p:nvSpPr>
        <p:spPr>
          <a:xfrm flipH="1">
            <a:off x="6249948" y="2140548"/>
            <a:ext cx="4682472" cy="1940957"/>
          </a:xfrm>
          <a:prstGeom prst="wedgeRoundRectCallout">
            <a:avLst/>
          </a:prstGeom>
          <a:noFill/>
          <a:ln w="38100">
            <a:solidFill>
              <a:schemeClr val="accent3"/>
            </a:solidFill>
          </a:ln>
        </p:spPr>
        <p:txBody>
          <a:bodyPr wrap="square" rtlCol="0">
            <a:spAutoFit/>
          </a:bodyPr>
          <a:lstStyle/>
          <a:p>
            <a:pPr algn="r"/>
            <a:r>
              <a:rPr lang="en-US" i="1" dirty="0"/>
              <a:t>“There was nothing the education system could do because I was too embarrassed to tell them about my homeless situation at the time.”</a:t>
            </a:r>
            <a:br>
              <a:rPr lang="en-US" i="1" dirty="0"/>
            </a:br>
            <a:r>
              <a:rPr lang="en-US" dirty="0"/>
              <a:t/>
            </a:r>
            <a:br>
              <a:rPr lang="en-US" dirty="0"/>
            </a:br>
            <a:r>
              <a:rPr lang="en-US" dirty="0"/>
              <a:t>– Youth Interview</a:t>
            </a:r>
          </a:p>
        </p:txBody>
      </p:sp>
    </p:spTree>
    <p:extLst>
      <p:ext uri="{BB962C8B-B14F-4D97-AF65-F5344CB8AC3E}">
        <p14:creationId xmlns:p14="http://schemas.microsoft.com/office/powerpoint/2010/main" val="376548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Addressing Common Identification Challenges</a:t>
            </a:r>
          </a:p>
        </p:txBody>
      </p:sp>
      <p:sp>
        <p:nvSpPr>
          <p:cNvPr id="5" name="Content Placeholder 4"/>
          <p:cNvSpPr>
            <a:spLocks noGrp="1"/>
          </p:cNvSpPr>
          <p:nvPr>
            <p:ph idx="1"/>
          </p:nvPr>
        </p:nvSpPr>
        <p:spPr>
          <a:xfrm>
            <a:off x="818713" y="1409763"/>
            <a:ext cx="10554575" cy="4996726"/>
          </a:xfrm>
        </p:spPr>
        <p:txBody>
          <a:bodyPr>
            <a:normAutofit lnSpcReduction="10000"/>
          </a:bodyPr>
          <a:lstStyle/>
          <a:p>
            <a:r>
              <a:rPr lang="en-US" b="1" dirty="0"/>
              <a:t>Parents/youth hide their homelessness because of embarrassment or fear.</a:t>
            </a:r>
          </a:p>
          <a:p>
            <a:pPr lvl="1"/>
            <a:r>
              <a:rPr lang="en-US" dirty="0"/>
              <a:t>Do not use the word “homeless;” use “students in temporary housing” or similar language.</a:t>
            </a:r>
          </a:p>
          <a:p>
            <a:r>
              <a:rPr lang="en-US" b="1" dirty="0"/>
              <a:t>Parents/youth do not know that their living situation may entitle their child/them to certain protections.</a:t>
            </a:r>
          </a:p>
          <a:p>
            <a:pPr lvl="1"/>
            <a:r>
              <a:rPr lang="en-US" dirty="0"/>
              <a:t>Be transparent about questions and explain the protections and services available to children who are homeless (e.g., eligibility, priority enrollment). </a:t>
            </a:r>
          </a:p>
          <a:p>
            <a:pPr lvl="1"/>
            <a:r>
              <a:rPr lang="en-US" dirty="0"/>
              <a:t>Use language to describe homelessness that reflects the living arrangement, e.g. “doubled-up” or “staying at a shelter.”</a:t>
            </a:r>
          </a:p>
          <a:p>
            <a:r>
              <a:rPr lang="en-US" b="1" dirty="0"/>
              <a:t>Parents/youth don’t want everybody to know about their circumstances and are worried that that information might be used to negatively stereotype their child/them.</a:t>
            </a:r>
          </a:p>
          <a:p>
            <a:pPr lvl="1"/>
            <a:r>
              <a:rPr lang="en-US" dirty="0"/>
              <a:t>Discuss living situation in an office where other parents, staff, and students can’t overhear.</a:t>
            </a:r>
          </a:p>
          <a:p>
            <a:pPr lvl="1"/>
            <a:r>
              <a:rPr lang="en-US" dirty="0"/>
              <a:t>Share how the information will be used (e.g., it will only be shared with staff on a need-to-know basis; program is required to report data on temporary housing).</a:t>
            </a:r>
          </a:p>
          <a:p>
            <a:pPr lvl="1"/>
            <a:r>
              <a:rPr lang="en-US" dirty="0"/>
              <a:t>Provide internal trainings to staff to increase awareness and sensitivity. </a:t>
            </a:r>
          </a:p>
          <a:p>
            <a:r>
              <a:rPr lang="en-US" b="1" dirty="0"/>
              <a:t>What other challenges might there be and how would you address them?  </a:t>
            </a:r>
          </a:p>
        </p:txBody>
      </p:sp>
      <p:sp>
        <p:nvSpPr>
          <p:cNvPr id="4" name="Slide Number Placeholder 3"/>
          <p:cNvSpPr>
            <a:spLocks noGrp="1"/>
          </p:cNvSpPr>
          <p:nvPr>
            <p:ph type="sldNum" sz="quarter" idx="12"/>
          </p:nvPr>
        </p:nvSpPr>
        <p:spPr/>
        <p:txBody>
          <a:bodyPr/>
          <a:lstStyle/>
          <a:p>
            <a:fld id="{530C0466-FEBC-4AAD-99B6-984C52D5C12F}" type="slidenum">
              <a:rPr lang="en-US" smtClean="0"/>
              <a:pPr/>
              <a:t>24</a:t>
            </a:fld>
            <a:endParaRPr lang="en-US" dirty="0"/>
          </a:p>
        </p:txBody>
      </p:sp>
    </p:spTree>
    <p:extLst>
      <p:ext uri="{BB962C8B-B14F-4D97-AF65-F5344CB8AC3E}">
        <p14:creationId xmlns:p14="http://schemas.microsoft.com/office/powerpoint/2010/main" val="164934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500"/>
                                        <p:tgtEl>
                                          <p:spTgt spid="5">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9" end="9"/>
                                            </p:txEl>
                                          </p:spTgt>
                                        </p:tgtEl>
                                        <p:attrNameLst>
                                          <p:attrName>style.visibility</p:attrName>
                                        </p:attrNameLst>
                                      </p:cBhvr>
                                      <p:to>
                                        <p:strVal val="visible"/>
                                      </p:to>
                                    </p:set>
                                    <p:animEffect transition="in" filter="fade">
                                      <p:cBhvr>
                                        <p:cTn id="40"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226141" y="320040"/>
            <a:ext cx="3547533" cy="1618396"/>
          </a:xfrm>
        </p:spPr>
        <p:txBody>
          <a:bodyPr/>
          <a:lstStyle/>
          <a:p>
            <a:r>
              <a:rPr lang="en-US" altLang="en-US" dirty="0"/>
              <a:t/>
            </a:r>
            <a:br>
              <a:rPr lang="en-US" altLang="en-US" dirty="0"/>
            </a:br>
            <a:r>
              <a:rPr lang="en-US" altLang="en-US" sz="2800" dirty="0"/>
              <a:t>Designation Form: </a:t>
            </a:r>
            <a:br>
              <a:rPr lang="en-US" altLang="en-US" sz="2800" dirty="0"/>
            </a:br>
            <a:r>
              <a:rPr lang="en-US" altLang="en-US" sz="2800" dirty="0"/>
              <a:t>STAC 202</a:t>
            </a:r>
          </a:p>
        </p:txBody>
      </p:sp>
      <p:sp>
        <p:nvSpPr>
          <p:cNvPr id="2" name="Text Placeholder 1"/>
          <p:cNvSpPr>
            <a:spLocks noGrp="1"/>
          </p:cNvSpPr>
          <p:nvPr>
            <p:ph type="body" sz="half" idx="2"/>
          </p:nvPr>
        </p:nvSpPr>
        <p:spPr>
          <a:xfrm>
            <a:off x="957758" y="2441051"/>
            <a:ext cx="4941987" cy="3965436"/>
          </a:xfrm>
        </p:spPr>
        <p:txBody>
          <a:bodyPr>
            <a:normAutofit/>
          </a:bodyPr>
          <a:lstStyle/>
          <a:p>
            <a:r>
              <a:rPr lang="en-US" altLang="en-US" b="1" dirty="0"/>
              <a:t>Two purposes</a:t>
            </a:r>
            <a:r>
              <a:rPr lang="en-US" altLang="en-US" dirty="0"/>
              <a:t>: </a:t>
            </a:r>
          </a:p>
          <a:p>
            <a:pPr marL="285750" indent="-285750">
              <a:buFont typeface="Arial" panose="020B0604020202020204" pitchFamily="34" charset="0"/>
              <a:buChar char="•"/>
            </a:pPr>
            <a:r>
              <a:rPr lang="en-US" altLang="en-US" u="sng" dirty="0"/>
              <a:t>Official Designation </a:t>
            </a:r>
            <a:r>
              <a:rPr lang="en-US" altLang="en-US" dirty="0"/>
              <a:t>form (</a:t>
            </a:r>
            <a:r>
              <a:rPr lang="en-US" altLang="en-US" i="1" dirty="0"/>
              <a:t>complete for every M-V student enrolled in your district and send a copy to districts listed</a:t>
            </a:r>
            <a:r>
              <a:rPr lang="en-US" altLang="en-US" dirty="0"/>
              <a:t>)</a:t>
            </a:r>
          </a:p>
          <a:p>
            <a:pPr marL="285750" indent="-285750">
              <a:buFont typeface="Arial" panose="020B0604020202020204" pitchFamily="34" charset="0"/>
              <a:buChar char="•"/>
            </a:pPr>
            <a:r>
              <a:rPr lang="en-US" altLang="en-US" u="sng" dirty="0"/>
              <a:t>Tuition Reimbursement </a:t>
            </a:r>
            <a:r>
              <a:rPr lang="en-US" altLang="en-US" dirty="0"/>
              <a:t>form*</a:t>
            </a:r>
          </a:p>
          <a:p>
            <a:pPr marL="285750" indent="-285750">
              <a:buFont typeface="Arial" panose="020B0604020202020204" pitchFamily="34" charset="0"/>
              <a:buChar char="•"/>
            </a:pPr>
            <a:endParaRPr lang="en-US" b="1" dirty="0"/>
          </a:p>
          <a:p>
            <a:r>
              <a:rPr lang="en-US" b="1" dirty="0"/>
              <a:t>If DSS places child or youth </a:t>
            </a:r>
            <a:r>
              <a:rPr lang="en-US" dirty="0"/>
              <a:t>in a temporary housing facility or RHYA facility, DSS must complete designation form within two days and give to the designated school district.</a:t>
            </a:r>
          </a:p>
          <a:p>
            <a:r>
              <a:rPr lang="en-US" b="1" dirty="0"/>
              <a:t>When should this form be mailed to the STAC Unit to initiate tuition reimbursement?</a:t>
            </a:r>
            <a:endParaRPr lang="en-US" dirty="0"/>
          </a:p>
          <a:p>
            <a:r>
              <a:rPr lang="en-US" dirty="0"/>
              <a:t>The form should be mailed to the STAC Unit when the student is </a:t>
            </a:r>
            <a:r>
              <a:rPr lang="en-US" b="1" dirty="0"/>
              <a:t>not </a:t>
            </a:r>
            <a:r>
              <a:rPr lang="en-US" dirty="0"/>
              <a:t>enrolled in their District of Origin.</a:t>
            </a:r>
          </a:p>
        </p:txBody>
      </p:sp>
      <p:sp>
        <p:nvSpPr>
          <p:cNvPr id="11" name="Slide Number Placeholder 3"/>
          <p:cNvSpPr>
            <a:spLocks noGrp="1"/>
          </p:cNvSpPr>
          <p:nvPr>
            <p:ph type="sldNum" sz="quarter" idx="12"/>
          </p:nvPr>
        </p:nvSpPr>
        <p:spPr/>
        <p:txBody>
          <a:bodyPr/>
          <a:lstStyle/>
          <a:p>
            <a:fld id="{530C0466-FEBC-4AAD-99B6-984C52D5C12F}" type="slidenum">
              <a:rPr lang="en-US" smtClean="0"/>
              <a:pPr/>
              <a:t>25</a:t>
            </a:fld>
            <a:endParaRPr lang="en-US"/>
          </a:p>
        </p:txBody>
      </p:sp>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63145" y="847953"/>
            <a:ext cx="5284360" cy="5067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337853" y="6264864"/>
            <a:ext cx="4871555" cy="261610"/>
          </a:xfrm>
          <a:prstGeom prst="rect">
            <a:avLst/>
          </a:prstGeom>
          <a:noFill/>
        </p:spPr>
        <p:txBody>
          <a:bodyPr wrap="square" rtlCol="0">
            <a:spAutoFit/>
          </a:bodyPr>
          <a:lstStyle/>
          <a:p>
            <a:pPr algn="r"/>
            <a:r>
              <a:rPr lang="en-US" sz="1100" i="1" dirty="0"/>
              <a:t>Education Law §3209(2)(e); 8 NYCRR §100.2(x)(3)(</a:t>
            </a:r>
            <a:r>
              <a:rPr lang="en-US" sz="1100" i="1" dirty="0" err="1"/>
              <a:t>i</a:t>
            </a:r>
            <a:r>
              <a:rPr lang="en-US" sz="1100" i="1" dirty="0"/>
              <a:t>)(b)</a:t>
            </a:r>
          </a:p>
        </p:txBody>
      </p:sp>
    </p:spTree>
    <p:extLst>
      <p:ext uri="{BB962C8B-B14F-4D97-AF65-F5344CB8AC3E}">
        <p14:creationId xmlns:p14="http://schemas.microsoft.com/office/powerpoint/2010/main" val="62621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the McKinney-Vento Dispute Resolution Process?</a:t>
            </a:r>
            <a:endParaRPr lang="en-US" dirty="0"/>
          </a:p>
        </p:txBody>
      </p:sp>
      <p:sp>
        <p:nvSpPr>
          <p:cNvPr id="3" name="Content Placeholder 2"/>
          <p:cNvSpPr>
            <a:spLocks noGrp="1"/>
          </p:cNvSpPr>
          <p:nvPr>
            <p:ph idx="1"/>
          </p:nvPr>
        </p:nvSpPr>
        <p:spPr/>
        <p:txBody>
          <a:bodyPr/>
          <a:lstStyle/>
          <a:p>
            <a:r>
              <a:rPr lang="en-US" b="1" dirty="0"/>
              <a:t>All New York State school districts must have a policy </a:t>
            </a:r>
            <a:r>
              <a:rPr lang="en-US" dirty="0"/>
              <a:t>for the prompt resolution of disputes, in keeping with federal and state laws.  </a:t>
            </a:r>
          </a:p>
          <a:p>
            <a:pPr lvl="1"/>
            <a:r>
              <a:rPr lang="en-US" dirty="0"/>
              <a:t>Sample policy: </a:t>
            </a:r>
            <a:r>
              <a:rPr lang="en-US" dirty="0">
                <a:hlinkClick r:id="rId3"/>
              </a:rPr>
              <a:t>http://nysteachs.org/media/INF_SED_SampleLEAdisputeResolution.doc</a:t>
            </a:r>
            <a:r>
              <a:rPr lang="en-US" dirty="0"/>
              <a:t> </a:t>
            </a:r>
          </a:p>
          <a:p>
            <a:r>
              <a:rPr lang="en-US" dirty="0"/>
              <a:t>Parents or unaccompanied youth who disagree with a district’s decision about eligibility, enrollment, school selection, or transportation under the McKinney-Vento Act can file a </a:t>
            </a:r>
            <a:r>
              <a:rPr lang="en-US" b="1" dirty="0"/>
              <a:t>310 Appeal </a:t>
            </a:r>
            <a:r>
              <a:rPr lang="en-US" dirty="0"/>
              <a:t>with the New York State Commissioner. The Commissioner issues a decision on the appeal. </a:t>
            </a:r>
          </a:p>
          <a:p>
            <a:r>
              <a:rPr lang="en-US" dirty="0"/>
              <a:t>The child or youth must be immediately enrolled in their desired school and can maintain enrollment, transportation, and other services provided to students in the desired school district </a:t>
            </a:r>
            <a:r>
              <a:rPr lang="en-US" b="1" dirty="0"/>
              <a:t>pending final resolution of the dispute</a:t>
            </a:r>
            <a:r>
              <a:rPr lang="en-US" dirty="0"/>
              <a:t>, including all available appeals.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26</a:t>
            </a:fld>
            <a:endParaRPr lang="en-US" dirty="0"/>
          </a:p>
        </p:txBody>
      </p:sp>
      <p:sp>
        <p:nvSpPr>
          <p:cNvPr id="6" name="TextBox 5"/>
          <p:cNvSpPr txBox="1"/>
          <p:nvPr/>
        </p:nvSpPr>
        <p:spPr>
          <a:xfrm>
            <a:off x="0" y="6224257"/>
            <a:ext cx="9656064" cy="261610"/>
          </a:xfrm>
          <a:prstGeom prst="rect">
            <a:avLst/>
          </a:prstGeom>
          <a:solidFill>
            <a:schemeClr val="bg2"/>
          </a:solidFill>
        </p:spPr>
        <p:txBody>
          <a:bodyPr wrap="square" rtlCol="0">
            <a:spAutoFit/>
          </a:bodyPr>
          <a:lstStyle/>
          <a:p>
            <a:pPr marL="457200"/>
            <a:r>
              <a:rPr lang="en-US" sz="1100" i="1" dirty="0"/>
              <a:t>42 U.S.C. § 11432(g)(1)(C); U.S. DOE Non-Regulatory Guidance, Questions K-1, K-2; 8 N.Y.C.R.R. § 100.2(x)(7)(ii)(a)</a:t>
            </a:r>
          </a:p>
        </p:txBody>
      </p:sp>
    </p:spTree>
    <p:extLst>
      <p:ext uri="{BB962C8B-B14F-4D97-AF65-F5344CB8AC3E}">
        <p14:creationId xmlns:p14="http://schemas.microsoft.com/office/powerpoint/2010/main" val="789573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Tips for Reducing Disagreements Between </a:t>
            </a:r>
            <a:br>
              <a:rPr lang="en-US" sz="2400" dirty="0"/>
            </a:br>
            <a:r>
              <a:rPr lang="en-US" sz="2400" dirty="0"/>
              <a:t>LEAs and Families</a:t>
            </a:r>
          </a:p>
        </p:txBody>
      </p:sp>
      <p:sp>
        <p:nvSpPr>
          <p:cNvPr id="3" name="Content Placeholder 2"/>
          <p:cNvSpPr>
            <a:spLocks noGrp="1"/>
          </p:cNvSpPr>
          <p:nvPr>
            <p:ph idx="1"/>
          </p:nvPr>
        </p:nvSpPr>
        <p:spPr/>
        <p:txBody>
          <a:bodyPr>
            <a:normAutofit/>
          </a:bodyPr>
          <a:lstStyle/>
          <a:p>
            <a:r>
              <a:rPr lang="en-US" b="1" dirty="0">
                <a:solidFill>
                  <a:schemeClr val="accent2"/>
                </a:solidFill>
              </a:rPr>
              <a:t>Educate district staff and administrators about McKinney-Vento eligibility </a:t>
            </a:r>
            <a:r>
              <a:rPr lang="en-US" dirty="0"/>
              <a:t>and services –  </a:t>
            </a:r>
            <a:r>
              <a:rPr lang="en-US" i="1" dirty="0"/>
              <a:t>Under ESSA, this is now a Liaison requirement! </a:t>
            </a:r>
            <a:endParaRPr lang="en-US" dirty="0"/>
          </a:p>
          <a:p>
            <a:pPr lvl="1"/>
            <a:r>
              <a:rPr lang="en-US" b="1" dirty="0"/>
              <a:t>Hold turn-key trainings </a:t>
            </a:r>
            <a:r>
              <a:rPr lang="en-US" dirty="0"/>
              <a:t>and invite staff to NYS-TEACHS webinars</a:t>
            </a:r>
          </a:p>
          <a:p>
            <a:pPr lvl="1"/>
            <a:r>
              <a:rPr lang="en-US" b="1" dirty="0"/>
              <a:t>NYS-TEACHS Tip Sheet Series</a:t>
            </a:r>
            <a:r>
              <a:rPr lang="en-US" dirty="0"/>
              <a:t>, including </a:t>
            </a:r>
            <a:r>
              <a:rPr lang="en-US" i="1" dirty="0"/>
              <a:t>Tips for Navigating Challenging Conversations</a:t>
            </a:r>
            <a:r>
              <a:rPr lang="en-US" dirty="0"/>
              <a:t> (short tip sheets targeted to specific school roles)</a:t>
            </a:r>
          </a:p>
          <a:p>
            <a:pPr lvl="1"/>
            <a:r>
              <a:rPr lang="en-US" b="1" dirty="0"/>
              <a:t>Share resources on trauma sensitivity and trauma-sensitive schools </a:t>
            </a:r>
            <a:r>
              <a:rPr lang="en-US" dirty="0"/>
              <a:t>(see the </a:t>
            </a:r>
            <a:r>
              <a:rPr lang="en-US" dirty="0">
                <a:hlinkClick r:id="rId3"/>
              </a:rPr>
              <a:t>NYS-TEACHS website</a:t>
            </a:r>
            <a:r>
              <a:rPr lang="en-US" dirty="0"/>
              <a:t> to get started with resources and tip sheets)</a:t>
            </a:r>
          </a:p>
          <a:p>
            <a:r>
              <a:rPr lang="en-US" dirty="0"/>
              <a:t>NYS-TEACHS + Urban Arts Partnership created a </a:t>
            </a:r>
            <a:r>
              <a:rPr lang="en-US" b="1" dirty="0">
                <a:solidFill>
                  <a:schemeClr val="accent2"/>
                </a:solidFill>
              </a:rPr>
              <a:t>Registration Simulation video </a:t>
            </a:r>
            <a:r>
              <a:rPr lang="en-US" dirty="0"/>
              <a:t>that highlights the </a:t>
            </a:r>
            <a:r>
              <a:rPr lang="en-US" i="1" dirty="0"/>
              <a:t>importance of conversations </a:t>
            </a:r>
            <a:r>
              <a:rPr lang="en-US" dirty="0"/>
              <a:t>in McKinney-Vento identification and service delivery. </a:t>
            </a:r>
            <a:r>
              <a:rPr lang="en-US" sz="1600" dirty="0">
                <a:hlinkClick r:id="rId4"/>
              </a:rPr>
              <a:t>http://www.nysteachs.org/materials/Simulation.html</a:t>
            </a:r>
            <a:r>
              <a:rPr lang="en-US" sz="1600" dirty="0"/>
              <a:t>. </a:t>
            </a:r>
          </a:p>
        </p:txBody>
      </p:sp>
      <p:sp>
        <p:nvSpPr>
          <p:cNvPr id="8" name="Text Placeholder 7"/>
          <p:cNvSpPr>
            <a:spLocks noGrp="1"/>
          </p:cNvSpPr>
          <p:nvPr>
            <p:ph type="body" sz="half" idx="2"/>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27</a:t>
            </a:fld>
            <a:endParaRPr lang="en-US" dirty="0"/>
          </a:p>
        </p:txBody>
      </p:sp>
      <p:pic>
        <p:nvPicPr>
          <p:cNvPr id="9" name="Content Placeholder 8"/>
          <p:cNvPicPr>
            <a:picLocks noGrp="1" noChangeAspect="1"/>
          </p:cNvPicPr>
          <p:nvPr>
            <p:ph sz="half" idx="4294967295"/>
          </p:nvPr>
        </p:nvPicPr>
        <p:blipFill rotWithShape="1">
          <a:blip r:embed="rId5" cstate="email">
            <a:extLst>
              <a:ext uri="{28A0092B-C50C-407E-A947-70E740481C1C}">
                <a14:useLocalDpi xmlns:a14="http://schemas.microsoft.com/office/drawing/2010/main"/>
              </a:ext>
            </a:extLst>
          </a:blip>
          <a:srcRect/>
          <a:stretch/>
        </p:blipFill>
        <p:spPr>
          <a:xfrm>
            <a:off x="890059" y="2342654"/>
            <a:ext cx="4081991" cy="4107078"/>
          </a:xfrm>
          <a:prstGeom prst="rect">
            <a:avLst/>
          </a:prstGeom>
          <a:effectLst/>
        </p:spPr>
      </p:pic>
    </p:spTree>
    <p:extLst>
      <p:ext uri="{BB962C8B-B14F-4D97-AF65-F5344CB8AC3E}">
        <p14:creationId xmlns:p14="http://schemas.microsoft.com/office/powerpoint/2010/main" val="2240364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2"/>
          <p:cNvSpPr>
            <a:spLocks noGrp="1"/>
          </p:cNvSpPr>
          <p:nvPr>
            <p:ph type="title"/>
          </p:nvPr>
        </p:nvSpPr>
        <p:spPr>
          <a:xfrm>
            <a:off x="810000" y="556916"/>
            <a:ext cx="10571998" cy="970450"/>
          </a:xfrm>
        </p:spPr>
        <p:txBody>
          <a:bodyPr/>
          <a:lstStyle/>
          <a:p>
            <a:r>
              <a:rPr lang="en-US" dirty="0"/>
              <a:t>Overview of the Dispute Resolution Process</a:t>
            </a:r>
          </a:p>
        </p:txBody>
      </p:sp>
      <p:graphicFrame>
        <p:nvGraphicFramePr>
          <p:cNvPr id="5" name="Content Placeholder 4"/>
          <p:cNvGraphicFramePr>
            <a:graphicFrameLocks noGrp="1"/>
          </p:cNvGraphicFramePr>
          <p:nvPr>
            <p:ph idx="1"/>
            <p:extLst/>
          </p:nvPr>
        </p:nvGraphicFramePr>
        <p:xfrm>
          <a:off x="819150" y="2222500"/>
          <a:ext cx="10553700" cy="363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a:t>NYS-TEACHS - (800) 388-2014</a:t>
            </a:r>
          </a:p>
        </p:txBody>
      </p:sp>
      <p:sp>
        <p:nvSpPr>
          <p:cNvPr id="6" name="Slide Number Placeholder 5"/>
          <p:cNvSpPr>
            <a:spLocks noGrp="1"/>
          </p:cNvSpPr>
          <p:nvPr>
            <p:ph type="sldNum" sz="quarter" idx="12"/>
          </p:nvPr>
        </p:nvSpPr>
        <p:spPr/>
        <p:txBody>
          <a:bodyPr/>
          <a:lstStyle/>
          <a:p>
            <a:fld id="{530C0466-FEBC-4AAD-99B6-984C52D5C12F}" type="slidenum">
              <a:rPr lang="en-US" smtClean="0"/>
              <a:pPr/>
              <a:t>28</a:t>
            </a:fld>
            <a:endParaRPr lang="en-US"/>
          </a:p>
        </p:txBody>
      </p:sp>
    </p:spTree>
    <p:extLst>
      <p:ext uri="{BB962C8B-B14F-4D97-AF65-F5344CB8AC3E}">
        <p14:creationId xmlns:p14="http://schemas.microsoft.com/office/powerpoint/2010/main" val="1254220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Selection &amp; Enrollment</a:t>
            </a:r>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quarter" idx="16"/>
          </p:nvPr>
        </p:nvSpPr>
        <p:spPr/>
        <p:txBody>
          <a:bodyPr/>
          <a:lstStyle/>
          <a:p>
            <a:endParaRPr lang="en-US"/>
          </a:p>
        </p:txBody>
      </p:sp>
      <p:sp>
        <p:nvSpPr>
          <p:cNvPr id="5" name="Footer Placeholder 4"/>
          <p:cNvSpPr>
            <a:spLocks noGrp="1"/>
          </p:cNvSpPr>
          <p:nvPr>
            <p:ph type="ftr" sz="quarter" idx="11"/>
          </p:nvPr>
        </p:nvSpPr>
        <p:spPr/>
        <p:txBody>
          <a:bodyPr/>
          <a:lstStyle/>
          <a:p>
            <a:r>
              <a:rPr lang="en-US"/>
              <a:t>NYS-TEACHS - (800) 388-2014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2628041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Voices</a:t>
            </a:r>
          </a:p>
        </p:txBody>
      </p:sp>
      <p:sp>
        <p:nvSpPr>
          <p:cNvPr id="3" name="Content Placeholder 2"/>
          <p:cNvSpPr>
            <a:spLocks noGrp="1"/>
          </p:cNvSpPr>
          <p:nvPr>
            <p:ph idx="1"/>
          </p:nvPr>
        </p:nvSpPr>
        <p:spPr>
          <a:xfrm>
            <a:off x="1319044" y="2347609"/>
            <a:ext cx="8894631" cy="2763781"/>
          </a:xfrm>
          <a:prstGeom prst="wedgeRoundRectCallout">
            <a:avLst/>
          </a:prstGeom>
          <a:ln w="57150">
            <a:solidFill>
              <a:schemeClr val="accent2"/>
            </a:solidFill>
          </a:ln>
        </p:spPr>
        <p:txBody>
          <a:bodyPr>
            <a:normAutofit/>
          </a:bodyPr>
          <a:lstStyle/>
          <a:p>
            <a:pPr marL="0" indent="0">
              <a:buNone/>
            </a:pPr>
            <a:r>
              <a:rPr lang="en-US" sz="2800" dirty="0"/>
              <a:t>“</a:t>
            </a:r>
            <a:r>
              <a:rPr lang="en-US" sz="2800" i="1" dirty="0"/>
              <a:t>My school continued to motivate me even though I was going through a VERY difficult time in my life with constant reassurance that they (staff and teachers) were there to support me no matter what happened.”</a:t>
            </a:r>
          </a:p>
        </p:txBody>
      </p:sp>
      <p:sp>
        <p:nvSpPr>
          <p:cNvPr id="4" name="Footer Placeholder 3"/>
          <p:cNvSpPr>
            <a:spLocks noGrp="1"/>
          </p:cNvSpPr>
          <p:nvPr>
            <p:ph type="ftr" sz="quarter" idx="11"/>
          </p:nvPr>
        </p:nvSpPr>
        <p:spPr/>
        <p:txBody>
          <a:bodyPr/>
          <a:lstStyle/>
          <a:p>
            <a:r>
              <a:rPr lang="en-US"/>
              <a:t>NYS-TEACHS - (800) 388-2014</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a:t>
            </a:fld>
            <a:endParaRPr lang="en-US" dirty="0"/>
          </a:p>
        </p:txBody>
      </p:sp>
      <p:sp>
        <p:nvSpPr>
          <p:cNvPr id="6" name="TextBox 5"/>
          <p:cNvSpPr txBox="1"/>
          <p:nvPr/>
        </p:nvSpPr>
        <p:spPr>
          <a:xfrm>
            <a:off x="4433977" y="5555411"/>
            <a:ext cx="4485736" cy="646331"/>
          </a:xfrm>
          <a:prstGeom prst="rect">
            <a:avLst/>
          </a:prstGeom>
          <a:noFill/>
        </p:spPr>
        <p:txBody>
          <a:bodyPr wrap="square" rtlCol="0">
            <a:spAutoFit/>
          </a:bodyPr>
          <a:lstStyle/>
          <a:p>
            <a:r>
              <a:rPr lang="en-US" dirty="0"/>
              <a:t>- Youth, from </a:t>
            </a:r>
            <a:r>
              <a:rPr lang="en-US" i="1" dirty="0"/>
              <a:t>Hidden in Plain Sight </a:t>
            </a:r>
            <a:r>
              <a:rPr lang="en-US" dirty="0"/>
              <a:t>(</a:t>
            </a:r>
            <a:r>
              <a:rPr lang="en-US" dirty="0">
                <a:hlinkClick r:id="rId3"/>
              </a:rPr>
              <a:t>full report</a:t>
            </a:r>
            <a:r>
              <a:rPr lang="en-US" dirty="0"/>
              <a:t>)</a:t>
            </a:r>
          </a:p>
        </p:txBody>
      </p:sp>
    </p:spTree>
    <p:extLst>
      <p:ext uri="{BB962C8B-B14F-4D97-AF65-F5344CB8AC3E}">
        <p14:creationId xmlns:p14="http://schemas.microsoft.com/office/powerpoint/2010/main" val="2722766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When a student moves into permanent housing, they must transfer to the zoned school for the permanent address within two weeks of the move. </a:t>
            </a:r>
          </a:p>
        </p:txBody>
      </p:sp>
      <p:sp>
        <p:nvSpPr>
          <p:cNvPr id="3" name="Text Placeholder 2"/>
          <p:cNvSpPr>
            <a:spLocks noGrp="1"/>
          </p:cNvSpPr>
          <p:nvPr>
            <p:ph type="body" idx="1"/>
          </p:nvPr>
        </p:nvSpPr>
        <p:spPr/>
        <p:txBody>
          <a:bodyPr/>
          <a:lstStyle/>
          <a:p>
            <a:r>
              <a:rPr lang="en-US" dirty="0"/>
              <a:t>Poll</a:t>
            </a:r>
          </a:p>
        </p:txBody>
      </p:sp>
      <p:sp>
        <p:nvSpPr>
          <p:cNvPr id="4" name="Text Placeholder 3"/>
          <p:cNvSpPr>
            <a:spLocks noGrp="1"/>
          </p:cNvSpPr>
          <p:nvPr>
            <p:ph type="body" sz="quarter" idx="16"/>
          </p:nvPr>
        </p:nvSpPr>
        <p:spPr/>
        <p:txBody>
          <a:bodyPr>
            <a:normAutofit/>
          </a:bodyPr>
          <a:lstStyle/>
          <a:p>
            <a:pPr>
              <a:buFont typeface="+mj-lt"/>
              <a:buAutoNum type="alphaUcPeriod"/>
            </a:pPr>
            <a:r>
              <a:rPr lang="en-US" sz="2800" dirty="0"/>
              <a:t> True</a:t>
            </a:r>
          </a:p>
          <a:p>
            <a:pPr>
              <a:buFont typeface="+mj-lt"/>
              <a:buAutoNum type="alphaUcPeriod"/>
            </a:pPr>
            <a:r>
              <a:rPr lang="en-US" sz="2800" dirty="0"/>
              <a:t> False</a:t>
            </a:r>
            <a:endParaRPr lang="en-US" sz="2400" dirty="0"/>
          </a:p>
        </p:txBody>
      </p:sp>
      <p:sp>
        <p:nvSpPr>
          <p:cNvPr id="5" name="Footer Placeholder 4"/>
          <p:cNvSpPr>
            <a:spLocks noGrp="1"/>
          </p:cNvSpPr>
          <p:nvPr>
            <p:ph type="ftr" sz="quarter" idx="11"/>
          </p:nvPr>
        </p:nvSpPr>
        <p:spPr/>
        <p:txBody>
          <a:bodyPr/>
          <a:lstStyle/>
          <a:p>
            <a:r>
              <a:rPr lang="en-US"/>
              <a:t>NYS-TEACHS - (800) 388-2014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3427437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bg2"/>
                </a:solidFill>
              </a:rPr>
              <a:t>Case Study: Natalie’s School Selection</a:t>
            </a:r>
          </a:p>
        </p:txBody>
      </p:sp>
      <p:sp>
        <p:nvSpPr>
          <p:cNvPr id="3" name="Text Placeholder 2"/>
          <p:cNvSpPr>
            <a:spLocks noGrp="1"/>
          </p:cNvSpPr>
          <p:nvPr>
            <p:ph idx="1"/>
          </p:nvPr>
        </p:nvSpPr>
        <p:spPr/>
        <p:txBody>
          <a:bodyPr>
            <a:noAutofit/>
          </a:bodyPr>
          <a:lstStyle/>
          <a:p>
            <a:r>
              <a:rPr lang="en-US" sz="1600" dirty="0"/>
              <a:t>Natalie’s family had been living in </a:t>
            </a:r>
            <a:r>
              <a:rPr lang="en-US" sz="1600" b="1" dirty="0"/>
              <a:t>District A</a:t>
            </a:r>
            <a:r>
              <a:rPr lang="en-US" sz="1600" dirty="0"/>
              <a:t> and Natalie attended school there.</a:t>
            </a:r>
          </a:p>
          <a:p>
            <a:r>
              <a:rPr lang="en-US" sz="1600" dirty="0"/>
              <a:t>Natalie’s family has just been evicted and they are currently staying with relatives in </a:t>
            </a:r>
            <a:r>
              <a:rPr lang="en-US" sz="1600" b="1" dirty="0"/>
              <a:t>District B</a:t>
            </a:r>
            <a:r>
              <a:rPr lang="en-US" sz="1600" dirty="0"/>
              <a:t>.</a:t>
            </a:r>
          </a:p>
          <a:p>
            <a:r>
              <a:rPr lang="en-US" sz="1600" dirty="0"/>
              <a:t>Natalie’s parents were given a Housing Questionnaire when they informed Natalie’s school that they would be moving. </a:t>
            </a:r>
          </a:p>
          <a:p>
            <a:endParaRPr lang="en-US" sz="1600" dirty="0"/>
          </a:p>
          <a:p>
            <a:r>
              <a:rPr lang="en-US" sz="1600" dirty="0"/>
              <a:t>Natalie’s parents have indicated that they are staying with relatives because of a housing loss. </a:t>
            </a:r>
          </a:p>
        </p:txBody>
      </p:sp>
      <p:sp>
        <p:nvSpPr>
          <p:cNvPr id="4" name="Footer Placeholder 3"/>
          <p:cNvSpPr>
            <a:spLocks noGrp="1"/>
          </p:cNvSpPr>
          <p:nvPr>
            <p:ph type="ftr" sz="quarter" idx="11"/>
          </p:nvPr>
        </p:nvSpPr>
        <p:spPr/>
        <p:txBody>
          <a:bodyPr/>
          <a:lstStyle/>
          <a:p>
            <a:r>
              <a:rPr lang="en-US"/>
              <a:t>NYS-TEACHS - (800) 388-2014</a:t>
            </a:r>
          </a:p>
        </p:txBody>
      </p:sp>
      <p:sp>
        <p:nvSpPr>
          <p:cNvPr id="5" name="Slide Number Placeholder 4"/>
          <p:cNvSpPr>
            <a:spLocks noGrp="1"/>
          </p:cNvSpPr>
          <p:nvPr>
            <p:ph type="sldNum" sz="quarter" idx="12"/>
          </p:nvPr>
        </p:nvSpPr>
        <p:spPr/>
        <p:txBody>
          <a:bodyPr/>
          <a:lstStyle/>
          <a:p>
            <a:fld id="{530C0466-FEBC-4AAD-99B6-984C52D5C12F}" type="slidenum">
              <a:rPr lang="en-US" smtClean="0"/>
              <a:pPr/>
              <a:t>31</a:t>
            </a:fld>
            <a:endParaRPr lang="en-US"/>
          </a:p>
        </p:txBody>
      </p:sp>
    </p:spTree>
    <p:extLst>
      <p:ext uri="{BB962C8B-B14F-4D97-AF65-F5344CB8AC3E}">
        <p14:creationId xmlns:p14="http://schemas.microsoft.com/office/powerpoint/2010/main" val="422670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14" y="13463"/>
            <a:ext cx="10571998" cy="970450"/>
          </a:xfrm>
        </p:spPr>
        <p:txBody>
          <a:bodyPr/>
          <a:lstStyle/>
          <a:p>
            <a:r>
              <a:rPr lang="en-US" dirty="0">
                <a:solidFill>
                  <a:schemeClr val="bg2"/>
                </a:solidFill>
              </a:rPr>
              <a:t>Natalie: School Selection</a:t>
            </a:r>
          </a:p>
        </p:txBody>
      </p:sp>
      <p:sp>
        <p:nvSpPr>
          <p:cNvPr id="3" name="Footer Placeholder 2"/>
          <p:cNvSpPr>
            <a:spLocks noGrp="1"/>
          </p:cNvSpPr>
          <p:nvPr>
            <p:ph type="ftr" sz="quarter" idx="11"/>
          </p:nvPr>
        </p:nvSpPr>
        <p:spPr/>
        <p:txBody>
          <a:bodyPr/>
          <a:lstStyle/>
          <a:p>
            <a:r>
              <a:rPr lang="en-US"/>
              <a:t>NYS-TEACHS - (800) 388-2014</a:t>
            </a:r>
          </a:p>
        </p:txBody>
      </p:sp>
      <p:sp>
        <p:nvSpPr>
          <p:cNvPr id="4" name="Slide Number Placeholder 3"/>
          <p:cNvSpPr>
            <a:spLocks noGrp="1"/>
          </p:cNvSpPr>
          <p:nvPr>
            <p:ph type="sldNum" sz="quarter" idx="12"/>
          </p:nvPr>
        </p:nvSpPr>
        <p:spPr/>
        <p:txBody>
          <a:bodyPr/>
          <a:lstStyle/>
          <a:p>
            <a:fld id="{530C0466-FEBC-4AAD-99B6-984C52D5C12F}" type="slidenum">
              <a:rPr lang="en-US" smtClean="0"/>
              <a:pPr/>
              <a:t>32</a:t>
            </a:fld>
            <a:endParaRPr lang="en-US"/>
          </a:p>
        </p:txBody>
      </p:sp>
      <p:pic>
        <p:nvPicPr>
          <p:cNvPr id="6"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83894" y="3935040"/>
            <a:ext cx="2131506" cy="1596572"/>
          </a:xfrm>
          <a:prstGeom prst="rect">
            <a:avLst/>
          </a:prstGeom>
          <a:noFill/>
          <a:ln w="57150">
            <a:noFill/>
            <a:miter lim="800000"/>
            <a:headEnd/>
            <a:tailEnd/>
          </a:ln>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6783894" y="5551386"/>
            <a:ext cx="2133600" cy="646331"/>
          </a:xfrm>
          <a:prstGeom prst="rect">
            <a:avLst/>
          </a:prstGeom>
          <a:noFill/>
        </p:spPr>
        <p:txBody>
          <a:bodyPr wrap="square" rtlCol="0">
            <a:spAutoFit/>
          </a:bodyPr>
          <a:lstStyle/>
          <a:p>
            <a:pPr algn="ctr"/>
            <a:r>
              <a:rPr lang="en-US" b="1" dirty="0"/>
              <a:t>District A</a:t>
            </a:r>
            <a:br>
              <a:rPr lang="en-US" b="1" dirty="0"/>
            </a:br>
            <a:r>
              <a:rPr lang="en-US" b="1" i="1" dirty="0"/>
              <a:t>(District of Origin) </a:t>
            </a:r>
          </a:p>
        </p:txBody>
      </p:sp>
      <p:pic>
        <p:nvPicPr>
          <p:cNvPr id="11" name="Picture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480489" y="3935040"/>
            <a:ext cx="2146422" cy="1512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Box 12"/>
          <p:cNvSpPr txBox="1"/>
          <p:nvPr/>
        </p:nvSpPr>
        <p:spPr>
          <a:xfrm>
            <a:off x="451514" y="1493663"/>
            <a:ext cx="8686800" cy="3862596"/>
          </a:xfrm>
          <a:prstGeom prst="rect">
            <a:avLst/>
          </a:prstGeom>
          <a:noFill/>
        </p:spPr>
        <p:txBody>
          <a:bodyPr wrap="square" rtlCol="0">
            <a:spAutoFit/>
          </a:bodyPr>
          <a:lstStyle/>
          <a:p>
            <a:r>
              <a:rPr lang="en-US" sz="2000" dirty="0"/>
              <a:t>After speaking with her family, you have determined that </a:t>
            </a:r>
            <a:br>
              <a:rPr lang="en-US" sz="2000" dirty="0"/>
            </a:br>
            <a:r>
              <a:rPr lang="en-US" sz="2000" dirty="0"/>
              <a:t>Natalie is experiencing homelessness as defined by the </a:t>
            </a:r>
            <a:br>
              <a:rPr lang="en-US" sz="2000" dirty="0"/>
            </a:br>
            <a:r>
              <a:rPr lang="en-US" sz="2000" dirty="0"/>
              <a:t>McKinney-Vento Act.  Where can Natalie attend school?</a:t>
            </a:r>
          </a:p>
          <a:p>
            <a:endParaRPr lang="en-US" sz="2000" dirty="0"/>
          </a:p>
          <a:p>
            <a:pPr marL="909638" indent="-457200">
              <a:spcAft>
                <a:spcPts val="1800"/>
              </a:spcAft>
              <a:buAutoNum type="alphaUcPeriod"/>
            </a:pPr>
            <a:r>
              <a:rPr lang="en-US" sz="2000" dirty="0"/>
              <a:t>Her same school in District A</a:t>
            </a:r>
          </a:p>
          <a:p>
            <a:pPr marL="909638" indent="-457200">
              <a:spcAft>
                <a:spcPts val="1800"/>
              </a:spcAft>
              <a:buAutoNum type="alphaUcPeriod"/>
            </a:pPr>
            <a:r>
              <a:rPr lang="en-US" sz="2000" dirty="0"/>
              <a:t>A new school in District B that serves children at her temporary address</a:t>
            </a:r>
          </a:p>
          <a:p>
            <a:pPr marL="909638" indent="-457200">
              <a:spcAft>
                <a:spcPts val="1800"/>
              </a:spcAft>
              <a:buAutoNum type="alphaUcPeriod"/>
            </a:pPr>
            <a:r>
              <a:rPr lang="en-US" sz="2000" dirty="0"/>
              <a:t>Choice A or Choice B</a:t>
            </a:r>
          </a:p>
          <a:p>
            <a:pPr marL="909638" indent="-457200">
              <a:spcAft>
                <a:spcPts val="1800"/>
              </a:spcAft>
              <a:buAutoNum type="alphaUcPeriod"/>
            </a:pPr>
            <a:r>
              <a:rPr lang="en-US" sz="2000" dirty="0"/>
              <a:t>District A or any public school </a:t>
            </a:r>
            <a:br>
              <a:rPr lang="en-US" sz="2000" dirty="0"/>
            </a:br>
            <a:r>
              <a:rPr lang="en-US" sz="2000" dirty="0"/>
              <a:t>district in the county of District B</a:t>
            </a:r>
          </a:p>
        </p:txBody>
      </p:sp>
      <p:sp>
        <p:nvSpPr>
          <p:cNvPr id="16" name="TextBox 15"/>
          <p:cNvSpPr txBox="1"/>
          <p:nvPr/>
        </p:nvSpPr>
        <p:spPr>
          <a:xfrm>
            <a:off x="8915400" y="5551386"/>
            <a:ext cx="3276600" cy="646331"/>
          </a:xfrm>
          <a:prstGeom prst="rect">
            <a:avLst/>
          </a:prstGeom>
          <a:noFill/>
        </p:spPr>
        <p:txBody>
          <a:bodyPr wrap="square" rtlCol="0">
            <a:spAutoFit/>
          </a:bodyPr>
          <a:lstStyle/>
          <a:p>
            <a:pPr algn="ctr"/>
            <a:r>
              <a:rPr lang="en-US" b="1" dirty="0"/>
              <a:t>District B</a:t>
            </a:r>
          </a:p>
          <a:p>
            <a:pPr algn="ctr"/>
            <a:r>
              <a:rPr lang="en-US" b="1" i="1" dirty="0"/>
              <a:t>(District of Current Location)</a:t>
            </a:r>
          </a:p>
        </p:txBody>
      </p:sp>
    </p:spTree>
    <p:extLst>
      <p:ext uri="{BB962C8B-B14F-4D97-AF65-F5344CB8AC3E}">
        <p14:creationId xmlns:p14="http://schemas.microsoft.com/office/powerpoint/2010/main" val="81336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1514" y="185824"/>
            <a:ext cx="10571998" cy="970450"/>
          </a:xfrm>
        </p:spPr>
        <p:txBody>
          <a:bodyPr>
            <a:normAutofit fontScale="90000"/>
          </a:bodyPr>
          <a:lstStyle/>
          <a:p>
            <a:r>
              <a:rPr lang="en-US" altLang="en-US" dirty="0"/>
              <a:t> </a:t>
            </a:r>
            <a:br>
              <a:rPr lang="en-US" altLang="en-US" dirty="0"/>
            </a:br>
            <a:r>
              <a:rPr lang="en-US" altLang="en-US" dirty="0"/>
              <a:t>School/District Selection: Up to three options</a:t>
            </a:r>
          </a:p>
        </p:txBody>
      </p:sp>
      <p:sp>
        <p:nvSpPr>
          <p:cNvPr id="9" name="TextBox 8"/>
          <p:cNvSpPr txBox="1">
            <a:spLocks noChangeArrowheads="1"/>
          </p:cNvSpPr>
          <p:nvPr/>
        </p:nvSpPr>
        <p:spPr bwMode="auto">
          <a:xfrm>
            <a:off x="2118266" y="3882345"/>
            <a:ext cx="2171699"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chemeClr val="tx2"/>
                </a:solidFill>
                <a:latin typeface="Arial" charset="0"/>
              </a:defRPr>
            </a:lvl1pPr>
            <a:lvl2pPr>
              <a:defRPr sz="2800">
                <a:solidFill>
                  <a:schemeClr val="tx2"/>
                </a:solidFill>
                <a:latin typeface="Arial" charset="0"/>
              </a:defRPr>
            </a:lvl2pPr>
            <a:lvl3pPr>
              <a:defRPr sz="2400">
                <a:solidFill>
                  <a:schemeClr val="tx2"/>
                </a:solidFill>
                <a:latin typeface="Arial" charset="0"/>
              </a:defRPr>
            </a:lvl3pPr>
            <a:lvl4pPr>
              <a:defRPr sz="2000">
                <a:solidFill>
                  <a:schemeClr val="tx2"/>
                </a:solidFill>
                <a:latin typeface="Arial" charset="0"/>
              </a:defRPr>
            </a:lvl4pPr>
            <a:lvl5pPr>
              <a:defRPr sz="2000">
                <a:solidFill>
                  <a:schemeClr val="tx2"/>
                </a:solidFill>
                <a:latin typeface="Arial" charset="0"/>
              </a:defRPr>
            </a:lvl5pPr>
            <a:lvl6pPr eaLnBrk="0" hangingPunct="0">
              <a:defRPr sz="2000">
                <a:solidFill>
                  <a:schemeClr val="tx2"/>
                </a:solidFill>
                <a:latin typeface="Arial" charset="0"/>
              </a:defRPr>
            </a:lvl6pPr>
            <a:lvl7pPr eaLnBrk="0" hangingPunct="0">
              <a:defRPr sz="2000">
                <a:solidFill>
                  <a:schemeClr val="tx2"/>
                </a:solidFill>
                <a:latin typeface="Arial" charset="0"/>
              </a:defRPr>
            </a:lvl7pPr>
            <a:lvl8pPr eaLnBrk="0" hangingPunct="0">
              <a:defRPr sz="2000">
                <a:solidFill>
                  <a:schemeClr val="tx2"/>
                </a:solidFill>
                <a:latin typeface="Arial" charset="0"/>
              </a:defRPr>
            </a:lvl8pPr>
            <a:lvl9pPr eaLnBrk="0" hangingPunct="0">
              <a:defRPr sz="2000">
                <a:solidFill>
                  <a:schemeClr val="tx2"/>
                </a:solidFill>
                <a:latin typeface="Arial" charset="0"/>
              </a:defRPr>
            </a:lvl9pPr>
          </a:lstStyle>
          <a:p>
            <a:pPr algn="ctr"/>
            <a:r>
              <a:rPr lang="en-US" altLang="en-US" sz="2400" dirty="0">
                <a:solidFill>
                  <a:schemeClr val="tx1"/>
                </a:solidFill>
                <a:latin typeface="+mn-lt"/>
              </a:rPr>
              <a:t>School attended when last permanently housed (“School of Origin”)</a:t>
            </a:r>
          </a:p>
        </p:txBody>
      </p:sp>
      <p:sp>
        <p:nvSpPr>
          <p:cNvPr id="11" name="TextBox 10"/>
          <p:cNvSpPr txBox="1">
            <a:spLocks noChangeArrowheads="1"/>
          </p:cNvSpPr>
          <p:nvPr/>
        </p:nvSpPr>
        <p:spPr bwMode="auto">
          <a:xfrm>
            <a:off x="5257800" y="3927023"/>
            <a:ext cx="1784350"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2"/>
                </a:solidFill>
                <a:latin typeface="Arial" charset="0"/>
              </a:defRPr>
            </a:lvl1pPr>
            <a:lvl2pPr>
              <a:defRPr sz="2800">
                <a:solidFill>
                  <a:schemeClr val="tx2"/>
                </a:solidFill>
                <a:latin typeface="Arial" charset="0"/>
              </a:defRPr>
            </a:lvl2pPr>
            <a:lvl3pPr>
              <a:defRPr sz="2400">
                <a:solidFill>
                  <a:schemeClr val="tx2"/>
                </a:solidFill>
                <a:latin typeface="Arial" charset="0"/>
              </a:defRPr>
            </a:lvl3pPr>
            <a:lvl4pPr>
              <a:defRPr sz="2000">
                <a:solidFill>
                  <a:schemeClr val="tx2"/>
                </a:solidFill>
                <a:latin typeface="Arial" charset="0"/>
              </a:defRPr>
            </a:lvl4pPr>
            <a:lvl5pPr>
              <a:defRPr sz="2000">
                <a:solidFill>
                  <a:schemeClr val="tx2"/>
                </a:solidFill>
                <a:latin typeface="Arial" charset="0"/>
              </a:defRPr>
            </a:lvl5pPr>
            <a:lvl6pPr eaLnBrk="0" hangingPunct="0">
              <a:defRPr sz="2000">
                <a:solidFill>
                  <a:schemeClr val="tx2"/>
                </a:solidFill>
                <a:latin typeface="Arial" charset="0"/>
              </a:defRPr>
            </a:lvl6pPr>
            <a:lvl7pPr eaLnBrk="0" hangingPunct="0">
              <a:defRPr sz="2000">
                <a:solidFill>
                  <a:schemeClr val="tx2"/>
                </a:solidFill>
                <a:latin typeface="Arial" charset="0"/>
              </a:defRPr>
            </a:lvl7pPr>
            <a:lvl8pPr eaLnBrk="0" hangingPunct="0">
              <a:defRPr sz="2000">
                <a:solidFill>
                  <a:schemeClr val="tx2"/>
                </a:solidFill>
                <a:latin typeface="Arial" charset="0"/>
              </a:defRPr>
            </a:lvl8pPr>
            <a:lvl9pPr eaLnBrk="0" hangingPunct="0">
              <a:defRPr sz="2000">
                <a:solidFill>
                  <a:schemeClr val="tx2"/>
                </a:solidFill>
                <a:latin typeface="Arial" charset="0"/>
              </a:defRPr>
            </a:lvl9pPr>
          </a:lstStyle>
          <a:p>
            <a:pPr algn="ctr"/>
            <a:r>
              <a:rPr lang="en-US" altLang="en-US" sz="2400" dirty="0">
                <a:solidFill>
                  <a:schemeClr val="tx1"/>
                </a:solidFill>
                <a:latin typeface="+mn-lt"/>
              </a:rPr>
              <a:t>School most recently attended (Also a “School of Origin”)</a:t>
            </a:r>
          </a:p>
        </p:txBody>
      </p:sp>
      <p:sp>
        <p:nvSpPr>
          <p:cNvPr id="12" name="TextBox 11"/>
          <p:cNvSpPr txBox="1">
            <a:spLocks noChangeArrowheads="1"/>
          </p:cNvSpPr>
          <p:nvPr/>
        </p:nvSpPr>
        <p:spPr bwMode="auto">
          <a:xfrm>
            <a:off x="7988126" y="3927023"/>
            <a:ext cx="2244445"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chemeClr val="tx2"/>
                </a:solidFill>
                <a:latin typeface="Arial" charset="0"/>
              </a:defRPr>
            </a:lvl1pPr>
            <a:lvl2pPr>
              <a:defRPr sz="2800">
                <a:solidFill>
                  <a:schemeClr val="tx2"/>
                </a:solidFill>
                <a:latin typeface="Arial" charset="0"/>
              </a:defRPr>
            </a:lvl2pPr>
            <a:lvl3pPr>
              <a:defRPr sz="2400">
                <a:solidFill>
                  <a:schemeClr val="tx2"/>
                </a:solidFill>
                <a:latin typeface="Arial" charset="0"/>
              </a:defRPr>
            </a:lvl3pPr>
            <a:lvl4pPr>
              <a:defRPr sz="2000">
                <a:solidFill>
                  <a:schemeClr val="tx2"/>
                </a:solidFill>
                <a:latin typeface="Arial" charset="0"/>
              </a:defRPr>
            </a:lvl4pPr>
            <a:lvl5pPr>
              <a:defRPr sz="2000">
                <a:solidFill>
                  <a:schemeClr val="tx2"/>
                </a:solidFill>
                <a:latin typeface="Arial" charset="0"/>
              </a:defRPr>
            </a:lvl5pPr>
            <a:lvl6pPr eaLnBrk="0" hangingPunct="0">
              <a:defRPr sz="2000">
                <a:solidFill>
                  <a:schemeClr val="tx2"/>
                </a:solidFill>
                <a:latin typeface="Arial" charset="0"/>
              </a:defRPr>
            </a:lvl6pPr>
            <a:lvl7pPr eaLnBrk="0" hangingPunct="0">
              <a:defRPr sz="2000">
                <a:solidFill>
                  <a:schemeClr val="tx2"/>
                </a:solidFill>
                <a:latin typeface="Arial" charset="0"/>
              </a:defRPr>
            </a:lvl7pPr>
            <a:lvl8pPr eaLnBrk="0" hangingPunct="0">
              <a:defRPr sz="2000">
                <a:solidFill>
                  <a:schemeClr val="tx2"/>
                </a:solidFill>
                <a:latin typeface="Arial" charset="0"/>
              </a:defRPr>
            </a:lvl8pPr>
            <a:lvl9pPr eaLnBrk="0" hangingPunct="0">
              <a:defRPr sz="2000">
                <a:solidFill>
                  <a:schemeClr val="tx2"/>
                </a:solidFill>
                <a:latin typeface="Arial" charset="0"/>
              </a:defRPr>
            </a:lvl9pPr>
          </a:lstStyle>
          <a:p>
            <a:pPr algn="ctr"/>
            <a:r>
              <a:rPr lang="en-US" altLang="en-US" sz="2400" dirty="0">
                <a:solidFill>
                  <a:schemeClr val="tx1"/>
                </a:solidFill>
                <a:latin typeface="+mn-lt"/>
              </a:rPr>
              <a:t>School serving area where student is temporarily living (New Local School)</a:t>
            </a:r>
          </a:p>
        </p:txBody>
      </p:sp>
      <p:pic>
        <p:nvPicPr>
          <p:cNvPr id="13"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1" y="2533650"/>
            <a:ext cx="1965325" cy="129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7800" y="2533651"/>
            <a:ext cx="1784350" cy="1235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53401" y="2533651"/>
            <a:ext cx="1825625" cy="1235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a:xfrm>
            <a:off x="0" y="6356912"/>
            <a:ext cx="8644320" cy="365125"/>
          </a:xfrm>
        </p:spPr>
        <p:txBody>
          <a:bodyPr/>
          <a:lstStyle/>
          <a:p>
            <a:r>
              <a:rPr lang="en-US" dirty="0"/>
              <a:t>NYS-TEACHS - (800) 388-2014</a:t>
            </a:r>
          </a:p>
        </p:txBody>
      </p:sp>
      <p:sp>
        <p:nvSpPr>
          <p:cNvPr id="7" name="Slide Number Placeholder 6"/>
          <p:cNvSpPr>
            <a:spLocks noGrp="1"/>
          </p:cNvSpPr>
          <p:nvPr>
            <p:ph type="sldNum" sz="quarter" idx="12"/>
          </p:nvPr>
        </p:nvSpPr>
        <p:spPr/>
        <p:txBody>
          <a:bodyPr/>
          <a:lstStyle/>
          <a:p>
            <a:fld id="{530C0466-FEBC-4AAD-99B6-984C52D5C12F}" type="slidenum">
              <a:rPr lang="en-US" smtClean="0"/>
              <a:pPr/>
              <a:t>33</a:t>
            </a:fld>
            <a:endParaRPr lang="en-US"/>
          </a:p>
        </p:txBody>
      </p:sp>
      <p:sp>
        <p:nvSpPr>
          <p:cNvPr id="2" name="TextBox 1"/>
          <p:cNvSpPr txBox="1"/>
          <p:nvPr/>
        </p:nvSpPr>
        <p:spPr>
          <a:xfrm>
            <a:off x="1711991" y="1354466"/>
            <a:ext cx="6330286" cy="523220"/>
          </a:xfrm>
          <a:prstGeom prst="rect">
            <a:avLst/>
          </a:prstGeom>
          <a:noFill/>
        </p:spPr>
        <p:txBody>
          <a:bodyPr wrap="square" rtlCol="0">
            <a:spAutoFit/>
          </a:bodyPr>
          <a:lstStyle/>
          <a:p>
            <a:r>
              <a:rPr lang="en-US" sz="2800" dirty="0">
                <a:solidFill>
                  <a:schemeClr val="bg2"/>
                </a:solidFill>
              </a:rPr>
              <a:t>Immediate enrollment at…</a:t>
            </a:r>
          </a:p>
        </p:txBody>
      </p:sp>
    </p:spTree>
    <p:extLst>
      <p:ext uri="{BB962C8B-B14F-4D97-AF65-F5344CB8AC3E}">
        <p14:creationId xmlns:p14="http://schemas.microsoft.com/office/powerpoint/2010/main" val="713777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488"/>
            <a:ext cx="12192000" cy="970450"/>
          </a:xfrm>
        </p:spPr>
        <p:txBody>
          <a:bodyPr/>
          <a:lstStyle/>
          <a:p>
            <a:pPr algn="ctr"/>
            <a:r>
              <a:rPr lang="en-US" dirty="0"/>
              <a:t>School Selection and Best Interest Decision-Making</a:t>
            </a:r>
          </a:p>
        </p:txBody>
      </p:sp>
      <p:sp>
        <p:nvSpPr>
          <p:cNvPr id="3" name="Content Placeholder 2"/>
          <p:cNvSpPr>
            <a:spLocks noGrp="1"/>
          </p:cNvSpPr>
          <p:nvPr>
            <p:ph idx="1"/>
          </p:nvPr>
        </p:nvSpPr>
        <p:spPr>
          <a:xfrm>
            <a:off x="475013" y="1409763"/>
            <a:ext cx="10898273" cy="4449036"/>
          </a:xfrm>
        </p:spPr>
        <p:txBody>
          <a:bodyPr>
            <a:normAutofit lnSpcReduction="10000"/>
          </a:bodyPr>
          <a:lstStyle/>
          <a:p>
            <a:r>
              <a:rPr lang="en-US" b="1" dirty="0"/>
              <a:t>School selection: </a:t>
            </a:r>
            <a:r>
              <a:rPr lang="en-US" dirty="0"/>
              <a:t>A parent, guardian, or youth (in the case of unaccompanied youth) must designate a school and school district where they would like their child to attend. </a:t>
            </a:r>
          </a:p>
          <a:p>
            <a:pPr lvl="1"/>
            <a:r>
              <a:rPr lang="en-US" dirty="0"/>
              <a:t>School selection options include: </a:t>
            </a:r>
          </a:p>
          <a:p>
            <a:pPr lvl="2"/>
            <a:r>
              <a:rPr lang="en-US" dirty="0"/>
              <a:t>A school of origin, which is the school the child or youth attended when last permanently housed or the school the child or youth last attended, including preschools and receiving schools</a:t>
            </a:r>
          </a:p>
          <a:p>
            <a:pPr lvl="2"/>
            <a:r>
              <a:rPr lang="en-US" dirty="0"/>
              <a:t>Any public school that non-homeless students who live in the attendance area in which the child or youth is actually living are eligible to attend</a:t>
            </a:r>
          </a:p>
          <a:p>
            <a:pPr lvl="1"/>
            <a:r>
              <a:rPr lang="en-US" dirty="0"/>
              <a:t>School district options include:</a:t>
            </a:r>
          </a:p>
          <a:p>
            <a:pPr lvl="2"/>
            <a:r>
              <a:rPr lang="en-US" dirty="0"/>
              <a:t>School district of origin</a:t>
            </a:r>
          </a:p>
          <a:p>
            <a:pPr lvl="2"/>
            <a:r>
              <a:rPr lang="en-US" dirty="0"/>
              <a:t>School district of current location</a:t>
            </a:r>
            <a:r>
              <a:rPr lang="en-US" b="1" dirty="0"/>
              <a:t> </a:t>
            </a:r>
          </a:p>
          <a:p>
            <a:r>
              <a:rPr lang="en-US" b="1" dirty="0"/>
              <a:t>Best interest decision-making:</a:t>
            </a:r>
            <a:r>
              <a:rPr lang="en-US" dirty="0"/>
              <a:t> After the parent/guardian/unaccompanied youth makes their designation, the school district must decide whether the designation is in the best interests of the student and must presume that keeping the student in the same school is in the student’s best interests unless the parent/guardian/youth disagrees. Districts are required to train the liaison or his/her designee on making such best interest determinations.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34</a:t>
            </a:fld>
            <a:endParaRPr lang="en-US" dirty="0"/>
          </a:p>
        </p:txBody>
      </p:sp>
      <p:sp>
        <p:nvSpPr>
          <p:cNvPr id="5" name="TextBox 4"/>
          <p:cNvSpPr txBox="1"/>
          <p:nvPr/>
        </p:nvSpPr>
        <p:spPr>
          <a:xfrm>
            <a:off x="575501" y="6071475"/>
            <a:ext cx="9870357" cy="276999"/>
          </a:xfrm>
          <a:prstGeom prst="rect">
            <a:avLst/>
          </a:prstGeom>
          <a:noFill/>
        </p:spPr>
        <p:txBody>
          <a:bodyPr wrap="square" rtlCol="0">
            <a:spAutoFit/>
          </a:bodyPr>
          <a:lstStyle/>
          <a:p>
            <a:r>
              <a:rPr lang="en-US" sz="1200" i="1" dirty="0"/>
              <a:t>N.Y. Ed Law § 3209[2][f][3]; 8 N.Y.C.R.R. § 100.2[x][7][ii];  42 U.S.C. § 11432[g][3][E]; Non-Regulatory Guidance, Questions I-3 &amp; I-4.</a:t>
            </a:r>
          </a:p>
        </p:txBody>
      </p:sp>
    </p:spTree>
    <p:extLst>
      <p:ext uri="{BB962C8B-B14F-4D97-AF65-F5344CB8AC3E}">
        <p14:creationId xmlns:p14="http://schemas.microsoft.com/office/powerpoint/2010/main" val="18693757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Immediate Enrollment of Students Experiencing Homelessness</a:t>
            </a:r>
            <a:endParaRPr lang="en-US" dirty="0"/>
          </a:p>
        </p:txBody>
      </p:sp>
      <p:sp>
        <p:nvSpPr>
          <p:cNvPr id="29" name="Content Placeholder 28"/>
          <p:cNvSpPr>
            <a:spLocks noGrp="1"/>
          </p:cNvSpPr>
          <p:nvPr>
            <p:ph sz="half" idx="2"/>
          </p:nvPr>
        </p:nvSpPr>
        <p:spPr/>
        <p:txBody>
          <a:bodyPr>
            <a:normAutofit lnSpcReduction="10000"/>
          </a:bodyPr>
          <a:lstStyle/>
          <a:p>
            <a:r>
              <a:rPr lang="en-US"/>
              <a:t>Selected school must immediately enroll:</a:t>
            </a:r>
          </a:p>
          <a:p>
            <a:pPr lvl="1"/>
            <a:r>
              <a:rPr lang="en-US"/>
              <a:t>Even if the child/youth does not have records normally needed for enrollment; or</a:t>
            </a:r>
          </a:p>
          <a:p>
            <a:pPr lvl="1"/>
            <a:r>
              <a:rPr lang="en-US"/>
              <a:t>Child/youth has missed application or enrollment deadlines during any period of homelessness.</a:t>
            </a:r>
          </a:p>
          <a:p>
            <a:r>
              <a:rPr lang="en-US"/>
              <a:t>Enrolling school contacts last school attended for academic and other records.</a:t>
            </a:r>
          </a:p>
          <a:p>
            <a:r>
              <a:rPr lang="en-US"/>
              <a:t>Liaison must assist child/youth in obtaining any necessary immunizations or other required health records</a:t>
            </a:r>
          </a:p>
          <a:p>
            <a:endParaRPr lang="en-US" dirty="0"/>
          </a:p>
        </p:txBody>
      </p:sp>
      <p:sp>
        <p:nvSpPr>
          <p:cNvPr id="8" name="Footer Placeholder 2"/>
          <p:cNvSpPr>
            <a:spLocks noGrp="1"/>
          </p:cNvSpPr>
          <p:nvPr>
            <p:ph type="ftr" sz="quarter" idx="11"/>
          </p:nvPr>
        </p:nvSpPr>
        <p:spPr/>
        <p:txBody>
          <a:bodyPr/>
          <a:lstStyle/>
          <a:p>
            <a:r>
              <a:rPr lang="en-US"/>
              <a:t>NYS-TEACHS - (800) 388-2014</a:t>
            </a:r>
          </a:p>
        </p:txBody>
      </p:sp>
      <p:sp>
        <p:nvSpPr>
          <p:cNvPr id="9" name="Slide Number Placeholder 3"/>
          <p:cNvSpPr>
            <a:spLocks noGrp="1"/>
          </p:cNvSpPr>
          <p:nvPr>
            <p:ph type="sldNum" sz="quarter" idx="12"/>
          </p:nvPr>
        </p:nvSpPr>
        <p:spPr/>
        <p:txBody>
          <a:bodyPr/>
          <a:lstStyle/>
          <a:p>
            <a:fld id="{530C0466-FEBC-4AAD-99B6-984C52D5C12F}" type="slidenum">
              <a:rPr lang="en-US" smtClean="0"/>
              <a:pPr/>
              <a:t>35</a:t>
            </a:fld>
            <a:endParaRPr lang="en-US"/>
          </a:p>
        </p:txBody>
      </p:sp>
      <p:pic>
        <p:nvPicPr>
          <p:cNvPr id="12" name="Picture 6"/>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841727" y="2458816"/>
            <a:ext cx="3095291" cy="35825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7" descr="C:\Documents and Settings\rgermany\Local Settings\Temporary Internet Files\Content.IE5\VABTUH9Y\MC900303675[1].wmf"/>
          <p:cNvPicPr>
            <a:picLocks noChangeAspect="1" noChangeArrowheads="1"/>
          </p:cNvPicPr>
          <p:nvPr/>
        </p:nvPicPr>
        <p:blipFill>
          <a:blip r:embed="rId4" cstate="email">
            <a:clrChange>
              <a:clrFrom>
                <a:srgbClr val="000000"/>
              </a:clrFrom>
              <a:clrTo>
                <a:srgbClr val="000000">
                  <a:alpha val="0"/>
                </a:srgbClr>
              </a:clrTo>
            </a:clrChange>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302418" y="2287286"/>
            <a:ext cx="4308312" cy="4119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p:nvPr/>
        </p:nvSpPr>
        <p:spPr>
          <a:xfrm>
            <a:off x="6327230" y="6028726"/>
            <a:ext cx="5054767" cy="430887"/>
          </a:xfrm>
          <a:prstGeom prst="rect">
            <a:avLst/>
          </a:prstGeom>
        </p:spPr>
        <p:txBody>
          <a:bodyPr wrap="square">
            <a:spAutoFit/>
          </a:bodyPr>
          <a:lstStyle/>
          <a:p>
            <a:pPr algn="r"/>
            <a:r>
              <a:rPr lang="en-US" sz="1100" i="1" dirty="0"/>
              <a:t>Education Law §3209(2)(f); 8 NYCRR §100.2(x)(4)(ii); see also 42 USC §11432(g)(3)(C); Non-Regulatory Guidance, Questions I-5 &amp; I-6.</a:t>
            </a:r>
          </a:p>
        </p:txBody>
      </p:sp>
    </p:spTree>
    <p:extLst>
      <p:ext uri="{BB962C8B-B14F-4D97-AF65-F5344CB8AC3E}">
        <p14:creationId xmlns:p14="http://schemas.microsoft.com/office/powerpoint/2010/main" val="337732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Voices</a:t>
            </a:r>
          </a:p>
        </p:txBody>
      </p:sp>
      <p:sp>
        <p:nvSpPr>
          <p:cNvPr id="3" name="Content Placeholder 2"/>
          <p:cNvSpPr>
            <a:spLocks noGrp="1"/>
          </p:cNvSpPr>
          <p:nvPr>
            <p:ph idx="1"/>
          </p:nvPr>
        </p:nvSpPr>
        <p:spPr>
          <a:xfrm>
            <a:off x="1319044" y="2347609"/>
            <a:ext cx="8894631" cy="2763781"/>
          </a:xfrm>
          <a:prstGeom prst="wedgeRoundRectCallout">
            <a:avLst/>
          </a:prstGeom>
          <a:ln w="57150">
            <a:solidFill>
              <a:schemeClr val="accent2"/>
            </a:solidFill>
          </a:ln>
        </p:spPr>
        <p:txBody>
          <a:bodyPr>
            <a:normAutofit/>
          </a:bodyPr>
          <a:lstStyle/>
          <a:p>
            <a:pPr marL="0" indent="0">
              <a:buNone/>
            </a:pPr>
            <a:r>
              <a:rPr lang="en-US" sz="2800" dirty="0"/>
              <a:t>“</a:t>
            </a:r>
            <a:r>
              <a:rPr lang="en-US" sz="2800" i="1" dirty="0"/>
              <a:t>I had been in a performing arts group that performed nightly at a local theater. I made friends there with adults and children who not only inspired me but kept my head held high.”</a:t>
            </a:r>
          </a:p>
        </p:txBody>
      </p:sp>
      <p:sp>
        <p:nvSpPr>
          <p:cNvPr id="4" name="Footer Placeholder 3"/>
          <p:cNvSpPr>
            <a:spLocks noGrp="1"/>
          </p:cNvSpPr>
          <p:nvPr>
            <p:ph type="ftr" sz="quarter" idx="11"/>
          </p:nvPr>
        </p:nvSpPr>
        <p:spPr/>
        <p:txBody>
          <a:bodyPr/>
          <a:lstStyle/>
          <a:p>
            <a:r>
              <a:rPr lang="en-US"/>
              <a:t>NYS-TEACHS - (800) 388-2014</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36</a:t>
            </a:fld>
            <a:endParaRPr lang="en-US" dirty="0"/>
          </a:p>
        </p:txBody>
      </p:sp>
      <p:sp>
        <p:nvSpPr>
          <p:cNvPr id="6" name="TextBox 5"/>
          <p:cNvSpPr txBox="1"/>
          <p:nvPr/>
        </p:nvSpPr>
        <p:spPr>
          <a:xfrm>
            <a:off x="4433977" y="5555411"/>
            <a:ext cx="4485736" cy="646331"/>
          </a:xfrm>
          <a:prstGeom prst="rect">
            <a:avLst/>
          </a:prstGeom>
          <a:noFill/>
        </p:spPr>
        <p:txBody>
          <a:bodyPr wrap="square" rtlCol="0">
            <a:spAutoFit/>
          </a:bodyPr>
          <a:lstStyle/>
          <a:p>
            <a:r>
              <a:rPr lang="en-US" dirty="0"/>
              <a:t>- Youth, from </a:t>
            </a:r>
            <a:r>
              <a:rPr lang="en-US" i="1" dirty="0"/>
              <a:t>Hidden in Plain Sight </a:t>
            </a:r>
            <a:r>
              <a:rPr lang="en-US" dirty="0"/>
              <a:t>(</a:t>
            </a:r>
            <a:r>
              <a:rPr lang="en-US" dirty="0">
                <a:hlinkClick r:id="rId3"/>
              </a:rPr>
              <a:t>full report</a:t>
            </a:r>
            <a:r>
              <a:rPr lang="en-US" dirty="0"/>
              <a:t>)</a:t>
            </a:r>
          </a:p>
        </p:txBody>
      </p:sp>
    </p:spTree>
    <p:extLst>
      <p:ext uri="{BB962C8B-B14F-4D97-AF65-F5344CB8AC3E}">
        <p14:creationId xmlns:p14="http://schemas.microsoft.com/office/powerpoint/2010/main" val="5948664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Removing Barriers to Enrollment and Full Participation in School</a:t>
            </a:r>
          </a:p>
        </p:txBody>
      </p:sp>
      <p:sp>
        <p:nvSpPr>
          <p:cNvPr id="3" name="Content Placeholder 2"/>
          <p:cNvSpPr>
            <a:spLocks noGrp="1"/>
          </p:cNvSpPr>
          <p:nvPr>
            <p:ph idx="1"/>
          </p:nvPr>
        </p:nvSpPr>
        <p:spPr/>
        <p:txBody>
          <a:bodyPr>
            <a:normAutofit/>
          </a:bodyPr>
          <a:lstStyle/>
          <a:p>
            <a:r>
              <a:rPr lang="en-US" b="1" dirty="0"/>
              <a:t>Children and youth who are homeless must be enrolled in school immediately, </a:t>
            </a:r>
            <a:r>
              <a:rPr lang="en-US" b="1" dirty="0">
                <a:solidFill>
                  <a:schemeClr val="accent6"/>
                </a:solidFill>
              </a:rPr>
              <a:t>even if they have missed application or enrollment deadlines during any period of homelessness</a:t>
            </a:r>
            <a:r>
              <a:rPr lang="en-US" dirty="0"/>
              <a:t>.</a:t>
            </a:r>
            <a:r>
              <a:rPr lang="en-US" baseline="30000" dirty="0"/>
              <a:t>1</a:t>
            </a:r>
            <a:endParaRPr lang="en-US" dirty="0"/>
          </a:p>
          <a:p>
            <a:r>
              <a:rPr lang="en-US" b="1" dirty="0"/>
              <a:t>LEAs must develop, review, and revise policies to remove barriers to the identification, enrollment, and retention of homeless students in school, including </a:t>
            </a:r>
            <a:r>
              <a:rPr lang="en-US" b="1" dirty="0">
                <a:solidFill>
                  <a:schemeClr val="accent6"/>
                </a:solidFill>
              </a:rPr>
              <a:t>barriers due to fees, fines, and absences.</a:t>
            </a:r>
            <a:r>
              <a:rPr lang="en-US" baseline="30000" dirty="0"/>
              <a:t>2</a:t>
            </a:r>
            <a:endParaRPr lang="en-US" dirty="0"/>
          </a:p>
          <a:p>
            <a:r>
              <a:rPr lang="en-US" b="1" dirty="0"/>
              <a:t>States must have procedures to ensure that children and youth who are homeless meet the relevant eligibility criteria </a:t>
            </a:r>
            <a:r>
              <a:rPr lang="en-US" b="1" dirty="0">
                <a:solidFill>
                  <a:schemeClr val="accent6"/>
                </a:solidFill>
              </a:rPr>
              <a:t>do not face barriers to accessing academic and extracurricular activities</a:t>
            </a:r>
            <a:r>
              <a:rPr lang="en-US" b="1" dirty="0"/>
              <a:t>,</a:t>
            </a:r>
            <a:r>
              <a:rPr lang="en-US" dirty="0"/>
              <a:t> including magnet school, summer school, career and technical education, advanced placement, online learning, and charter school programs, if such programs are available at the State or local levels.</a:t>
            </a:r>
            <a:r>
              <a:rPr lang="en-US" baseline="30000" dirty="0"/>
              <a:t>3</a:t>
            </a:r>
            <a:endParaRPr lang="en-US" dirty="0"/>
          </a:p>
          <a:p>
            <a:r>
              <a:rPr lang="en-US" b="1" dirty="0">
                <a:solidFill>
                  <a:schemeClr val="accent6"/>
                </a:solidFill>
              </a:rPr>
              <a:t>Credit must be provided for full or partially completed coursework </a:t>
            </a:r>
            <a:r>
              <a:rPr lang="en-US" b="1" dirty="0"/>
              <a:t>completed while attending a prior school.</a:t>
            </a:r>
            <a:r>
              <a:rPr lang="en-US" baseline="30000" dirty="0"/>
              <a:t>4</a:t>
            </a:r>
            <a:r>
              <a:rPr lang="en-US" dirty="0"/>
              <a:t/>
            </a:r>
            <a:br>
              <a:rPr lang="en-US" dirty="0"/>
            </a:br>
            <a:endParaRPr lang="en-US" sz="1200" dirty="0"/>
          </a:p>
        </p:txBody>
      </p:sp>
      <p:sp>
        <p:nvSpPr>
          <p:cNvPr id="4" name="Footer Placeholder 3"/>
          <p:cNvSpPr>
            <a:spLocks noGrp="1"/>
          </p:cNvSpPr>
          <p:nvPr>
            <p:ph type="ftr" sz="quarter" idx="11"/>
          </p:nvPr>
        </p:nvSpPr>
        <p:spPr/>
        <p:txBody>
          <a:bodyPr/>
          <a:lstStyle/>
          <a:p>
            <a:r>
              <a:rPr lang="en-US"/>
              <a:t>NYS-TEACHS - (800) 388-2014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37</a:t>
            </a:fld>
            <a:endParaRPr lang="en-US" dirty="0"/>
          </a:p>
        </p:txBody>
      </p:sp>
      <p:sp>
        <p:nvSpPr>
          <p:cNvPr id="5" name="Rectangle 4"/>
          <p:cNvSpPr/>
          <p:nvPr/>
        </p:nvSpPr>
        <p:spPr>
          <a:xfrm>
            <a:off x="1697772" y="5607189"/>
            <a:ext cx="9511636" cy="1107996"/>
          </a:xfrm>
          <a:prstGeom prst="rect">
            <a:avLst/>
          </a:prstGeom>
        </p:spPr>
        <p:txBody>
          <a:bodyPr wrap="square">
            <a:spAutoFit/>
          </a:bodyPr>
          <a:lstStyle/>
          <a:p>
            <a:pPr algn="r"/>
            <a:r>
              <a:rPr lang="en-US" sz="1100" i="1" dirty="0"/>
              <a:t>1: 42 U.S.C. § 11432[g][3][C][</a:t>
            </a:r>
            <a:r>
              <a:rPr lang="en-US" sz="1100" i="1" dirty="0" err="1"/>
              <a:t>i</a:t>
            </a:r>
            <a:r>
              <a:rPr lang="en-US" sz="1100" i="1" dirty="0"/>
              <a:t>]; U.S. Department of Education’s Education for Homeless Children and Youths Program Non-Regulatory Guidance, Question I-5.</a:t>
            </a:r>
          </a:p>
          <a:p>
            <a:pPr algn="r"/>
            <a:r>
              <a:rPr lang="en-US" sz="1100" i="1" dirty="0"/>
              <a:t>2: 42 U.S.C. § 11432[g][1][I], Non-Regulatory Guidance, Questions A-4, I-5, I-6</a:t>
            </a:r>
          </a:p>
          <a:p>
            <a:pPr algn="r"/>
            <a:r>
              <a:rPr lang="en-US" sz="1100" i="1" dirty="0"/>
              <a:t>3: 42 U.S.C. § 11432[g][1][F][iii], Non-Regulatory Guidance, Question I-6</a:t>
            </a:r>
          </a:p>
          <a:p>
            <a:pPr algn="r"/>
            <a:r>
              <a:rPr lang="en-US" sz="1100" i="1" dirty="0"/>
              <a:t>4: 42 U.S.C. § 11432[g][1][F][ii], Non-Regulatory Guidance, Section o</a:t>
            </a:r>
          </a:p>
          <a:p>
            <a:endParaRPr lang="en-US" sz="1100" i="1" dirty="0"/>
          </a:p>
        </p:txBody>
      </p:sp>
    </p:spTree>
    <p:extLst>
      <p:ext uri="{BB962C8B-B14F-4D97-AF65-F5344CB8AC3E}">
        <p14:creationId xmlns:p14="http://schemas.microsoft.com/office/powerpoint/2010/main" val="701991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Voices</a:t>
            </a:r>
          </a:p>
        </p:txBody>
      </p:sp>
      <p:sp>
        <p:nvSpPr>
          <p:cNvPr id="3" name="Content Placeholder 2"/>
          <p:cNvSpPr>
            <a:spLocks noGrp="1"/>
          </p:cNvSpPr>
          <p:nvPr>
            <p:ph idx="1"/>
          </p:nvPr>
        </p:nvSpPr>
        <p:spPr>
          <a:xfrm>
            <a:off x="1319044" y="2347609"/>
            <a:ext cx="8894631" cy="2763781"/>
          </a:xfrm>
          <a:prstGeom prst="wedgeRoundRectCallout">
            <a:avLst/>
          </a:prstGeom>
          <a:ln w="57150">
            <a:solidFill>
              <a:schemeClr val="accent2"/>
            </a:solidFill>
          </a:ln>
        </p:spPr>
        <p:txBody>
          <a:bodyPr>
            <a:normAutofit/>
          </a:bodyPr>
          <a:lstStyle/>
          <a:p>
            <a:pPr marL="0" indent="0">
              <a:buNone/>
            </a:pPr>
            <a:r>
              <a:rPr lang="en-US" sz="2800" i="1" dirty="0"/>
              <a:t>“I didn’t even care that much about playing in the game… I liked going to football practice, because it gave me a place to be, where I’m cool with everybody and our team is like a family.”</a:t>
            </a:r>
          </a:p>
        </p:txBody>
      </p:sp>
      <p:sp>
        <p:nvSpPr>
          <p:cNvPr id="4" name="Footer Placeholder 3"/>
          <p:cNvSpPr>
            <a:spLocks noGrp="1"/>
          </p:cNvSpPr>
          <p:nvPr>
            <p:ph type="ftr" sz="quarter" idx="11"/>
          </p:nvPr>
        </p:nvSpPr>
        <p:spPr/>
        <p:txBody>
          <a:bodyPr/>
          <a:lstStyle/>
          <a:p>
            <a:r>
              <a:rPr lang="en-US"/>
              <a:t>NYS-TEACHS - (800) 388-2014</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38</a:t>
            </a:fld>
            <a:endParaRPr lang="en-US" dirty="0"/>
          </a:p>
        </p:txBody>
      </p:sp>
      <p:sp>
        <p:nvSpPr>
          <p:cNvPr id="6" name="TextBox 5"/>
          <p:cNvSpPr txBox="1"/>
          <p:nvPr/>
        </p:nvSpPr>
        <p:spPr>
          <a:xfrm>
            <a:off x="4433977" y="5555411"/>
            <a:ext cx="4485736" cy="923330"/>
          </a:xfrm>
          <a:prstGeom prst="rect">
            <a:avLst/>
          </a:prstGeom>
          <a:noFill/>
        </p:spPr>
        <p:txBody>
          <a:bodyPr wrap="square" rtlCol="0">
            <a:spAutoFit/>
          </a:bodyPr>
          <a:lstStyle/>
          <a:p>
            <a:r>
              <a:rPr lang="en-US" dirty="0"/>
              <a:t>- Youth, from </a:t>
            </a:r>
            <a:r>
              <a:rPr lang="en-US" i="1" dirty="0"/>
              <a:t>Young, Gifted &amp; Homeless</a:t>
            </a:r>
            <a:r>
              <a:rPr lang="en-US" dirty="0"/>
              <a:t>, Sports Illustrated, available at </a:t>
            </a:r>
            <a:r>
              <a:rPr lang="en-US" sz="1600" dirty="0">
                <a:solidFill>
                  <a:schemeClr val="bg2"/>
                </a:solidFill>
                <a:hlinkClick r:id="rId3"/>
              </a:rPr>
              <a:t>http://www.si.com/longform/homeless</a:t>
            </a:r>
            <a:r>
              <a:rPr lang="en-US" dirty="0">
                <a:solidFill>
                  <a:schemeClr val="bg2"/>
                </a:solidFill>
              </a:rPr>
              <a:t>/</a:t>
            </a:r>
            <a:endParaRPr lang="en-US" dirty="0"/>
          </a:p>
        </p:txBody>
      </p:sp>
    </p:spTree>
    <p:extLst>
      <p:ext uri="{BB962C8B-B14F-4D97-AF65-F5344CB8AC3E}">
        <p14:creationId xmlns:p14="http://schemas.microsoft.com/office/powerpoint/2010/main" val="13963774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410" y="553868"/>
            <a:ext cx="10571998" cy="970450"/>
          </a:xfrm>
        </p:spPr>
        <p:txBody>
          <a:bodyPr/>
          <a:lstStyle/>
          <a:p>
            <a:r>
              <a:rPr lang="en-US" dirty="0"/>
              <a:t>Expanded Student Privacy Rights Under FERPA</a:t>
            </a:r>
          </a:p>
        </p:txBody>
      </p:sp>
      <p:sp>
        <p:nvSpPr>
          <p:cNvPr id="3" name="Content Placeholder 2"/>
          <p:cNvSpPr>
            <a:spLocks noGrp="1"/>
          </p:cNvSpPr>
          <p:nvPr>
            <p:ph idx="1"/>
          </p:nvPr>
        </p:nvSpPr>
        <p:spPr/>
        <p:txBody>
          <a:bodyPr>
            <a:normAutofit/>
          </a:bodyPr>
          <a:lstStyle/>
          <a:p>
            <a:r>
              <a:rPr lang="en-US" dirty="0"/>
              <a:t>Information about the living situation of a student who is homeless is part of the student’s record, subject to the protections of the Family Educational Rights and Privacy Act (FERPA).</a:t>
            </a:r>
          </a:p>
          <a:p>
            <a:r>
              <a:rPr lang="en-US" dirty="0"/>
              <a:t>FERPA rights transfer to the student when he or she turns 18. </a:t>
            </a:r>
          </a:p>
          <a:p>
            <a:r>
              <a:rPr lang="en-US" dirty="0"/>
              <a:t>FERPA prohibits an LEA from disclosing personally identifiable information from students’ education records without consent of parent or eligible student.</a:t>
            </a:r>
          </a:p>
          <a:p>
            <a:r>
              <a:rPr lang="en-US" b="1" dirty="0">
                <a:solidFill>
                  <a:schemeClr val="accent6"/>
                </a:solidFill>
              </a:rPr>
              <a:t>Under McKinney-Vento, information about the living situation of a child who is homeless (e.g. address, housing status) must be provided the same privacy protections under FERPA.</a:t>
            </a:r>
          </a:p>
          <a:p>
            <a:r>
              <a:rPr lang="en-US" b="1" dirty="0"/>
              <a:t>This does not change a district’s obligation to forward records to a new LEA for purposes of enrollment.</a:t>
            </a:r>
          </a:p>
        </p:txBody>
      </p:sp>
      <p:sp>
        <p:nvSpPr>
          <p:cNvPr id="6" name="Slide Number Placeholder 5"/>
          <p:cNvSpPr>
            <a:spLocks noGrp="1"/>
          </p:cNvSpPr>
          <p:nvPr>
            <p:ph type="sldNum" sz="quarter" idx="12"/>
          </p:nvPr>
        </p:nvSpPr>
        <p:spPr/>
        <p:txBody>
          <a:bodyPr/>
          <a:lstStyle/>
          <a:p>
            <a:fld id="{D57F1E4F-1CFF-5643-939E-217C01CDF565}" type="slidenum">
              <a:rPr lang="en-US" smtClean="0"/>
              <a:pPr/>
              <a:t>39</a:t>
            </a:fld>
            <a:endParaRPr lang="en-US" dirty="0"/>
          </a:p>
        </p:txBody>
      </p:sp>
      <p:sp>
        <p:nvSpPr>
          <p:cNvPr id="4" name="Footer Placeholder 3"/>
          <p:cNvSpPr>
            <a:spLocks noGrp="1"/>
          </p:cNvSpPr>
          <p:nvPr>
            <p:ph type="ftr" sz="quarter" idx="11"/>
          </p:nvPr>
        </p:nvSpPr>
        <p:spPr/>
        <p:txBody>
          <a:bodyPr/>
          <a:lstStyle/>
          <a:p>
            <a:r>
              <a:rPr lang="en-US"/>
              <a:t>NYS-TEACHS - (800) 388-2014</a:t>
            </a:r>
            <a:endParaRPr lang="en-US" dirty="0"/>
          </a:p>
        </p:txBody>
      </p:sp>
    </p:spTree>
    <p:extLst>
      <p:ext uri="{BB962C8B-B14F-4D97-AF65-F5344CB8AC3E}">
        <p14:creationId xmlns:p14="http://schemas.microsoft.com/office/powerpoint/2010/main" val="3377380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Roadmap</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76129544"/>
              </p:ext>
            </p:extLst>
          </p:nvPr>
        </p:nvGraphicFramePr>
        <p:xfrm>
          <a:off x="810000" y="1095212"/>
          <a:ext cx="10553700" cy="2736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D57F1E4F-1CFF-5643-939E-217C01CDF565}" type="slidenum">
              <a:rPr lang="en-US" smtClean="0"/>
              <a:pPr/>
              <a:t>4</a:t>
            </a:fld>
            <a:endParaRPr lang="en-US" dirty="0"/>
          </a:p>
        </p:txBody>
      </p:sp>
      <p:graphicFrame>
        <p:nvGraphicFramePr>
          <p:cNvPr id="8" name="Content Placeholder 5"/>
          <p:cNvGraphicFramePr>
            <a:graphicFrameLocks/>
          </p:cNvGraphicFramePr>
          <p:nvPr>
            <p:extLst>
              <p:ext uri="{D42A27DB-BD31-4B8C-83A1-F6EECF244321}">
                <p14:modId xmlns:p14="http://schemas.microsoft.com/office/powerpoint/2010/main" val="2159121778"/>
              </p:ext>
            </p:extLst>
          </p:nvPr>
        </p:nvGraphicFramePr>
        <p:xfrm>
          <a:off x="1825602" y="3933375"/>
          <a:ext cx="8852729" cy="24998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7362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Instruction Aid and Billing for Remainder of School Year</a:t>
            </a:r>
          </a:p>
        </p:txBody>
      </p:sp>
      <p:sp>
        <p:nvSpPr>
          <p:cNvPr id="2" name="Content Placeholder 1"/>
          <p:cNvSpPr>
            <a:spLocks noGrp="1"/>
          </p:cNvSpPr>
          <p:nvPr>
            <p:ph idx="1"/>
          </p:nvPr>
        </p:nvSpPr>
        <p:spPr>
          <a:xfrm>
            <a:off x="810000" y="2262832"/>
            <a:ext cx="10554574" cy="3636511"/>
          </a:xfrm>
        </p:spPr>
        <p:txBody>
          <a:bodyPr/>
          <a:lstStyle/>
          <a:p>
            <a:r>
              <a:rPr lang="en-US" b="1" dirty="0">
                <a:solidFill>
                  <a:schemeClr val="accent2"/>
                </a:solidFill>
              </a:rPr>
              <a:t>While a student is experiencing homelessness</a:t>
            </a:r>
            <a:r>
              <a:rPr lang="en-US" dirty="0"/>
              <a:t>, districts </a:t>
            </a:r>
            <a:r>
              <a:rPr lang="en-US" i="1" dirty="0"/>
              <a:t>may </a:t>
            </a:r>
            <a:r>
              <a:rPr lang="en-US" dirty="0"/>
              <a:t>be eligible to receive additional state aid for instruction. Districts are eligible if:</a:t>
            </a:r>
          </a:p>
          <a:p>
            <a:pPr lvl="1"/>
            <a:r>
              <a:rPr lang="en-US" dirty="0"/>
              <a:t>Student is attending </a:t>
            </a:r>
            <a:r>
              <a:rPr lang="en-US" i="1" dirty="0"/>
              <a:t>district of current location</a:t>
            </a:r>
            <a:r>
              <a:rPr lang="en-US" dirty="0"/>
              <a:t> (which is different from the </a:t>
            </a:r>
            <a:r>
              <a:rPr lang="en-US" i="1" dirty="0"/>
              <a:t>district of origin), </a:t>
            </a:r>
            <a:r>
              <a:rPr lang="en-US" dirty="0"/>
              <a:t>AND</a:t>
            </a:r>
          </a:p>
          <a:p>
            <a:pPr lvl="1"/>
            <a:r>
              <a:rPr lang="en-US" dirty="0"/>
              <a:t>Student was last permanently housed in New York State.</a:t>
            </a:r>
          </a:p>
          <a:p>
            <a:r>
              <a:rPr lang="en-US" b="1" dirty="0">
                <a:solidFill>
                  <a:schemeClr val="accent1"/>
                </a:solidFill>
              </a:rPr>
              <a:t>After becoming permanently housed</a:t>
            </a:r>
            <a:r>
              <a:rPr lang="en-US" dirty="0"/>
              <a:t>, student can stay in same school for remainder of school year and one additional year if it’s their terminal year in the school building.</a:t>
            </a:r>
          </a:p>
          <a:p>
            <a:pPr lvl="1"/>
            <a:r>
              <a:rPr lang="en-US" dirty="0"/>
              <a:t>District cannot use STAC process after student becomes permanently housed.</a:t>
            </a:r>
          </a:p>
          <a:p>
            <a:pPr lvl="1"/>
            <a:r>
              <a:rPr lang="en-US" dirty="0"/>
              <a:t>District where the student is enrolled can directly bills new district of residence per 2013 SED Field Memo: </a:t>
            </a:r>
            <a:r>
              <a:rPr lang="en-US" b="1" dirty="0">
                <a:hlinkClick r:id="rId3"/>
              </a:rPr>
              <a:t>http://nysteachs.org/media/STACGuidance_Final_9-26-13.pdf</a:t>
            </a:r>
            <a:r>
              <a:rPr lang="en-US" b="1" dirty="0"/>
              <a:t>.</a:t>
            </a:r>
            <a:endParaRPr lang="en-US" dirty="0"/>
          </a:p>
        </p:txBody>
      </p:sp>
      <p:sp>
        <p:nvSpPr>
          <p:cNvPr id="6" name="Footer Placeholder 5"/>
          <p:cNvSpPr>
            <a:spLocks noGrp="1"/>
          </p:cNvSpPr>
          <p:nvPr>
            <p:ph type="ftr" sz="quarter" idx="11"/>
          </p:nvPr>
        </p:nvSpPr>
        <p:spPr/>
        <p:txBody>
          <a:bodyPr/>
          <a:lstStyle/>
          <a:p>
            <a:r>
              <a:rPr lang="en-US"/>
              <a:t>NYS-TEACHS - (800) 388-2014</a:t>
            </a:r>
          </a:p>
        </p:txBody>
      </p:sp>
      <p:sp>
        <p:nvSpPr>
          <p:cNvPr id="7" name="Slide Number Placeholder 6"/>
          <p:cNvSpPr>
            <a:spLocks noGrp="1"/>
          </p:cNvSpPr>
          <p:nvPr>
            <p:ph type="sldNum" sz="quarter" idx="12"/>
          </p:nvPr>
        </p:nvSpPr>
        <p:spPr/>
        <p:txBody>
          <a:bodyPr/>
          <a:lstStyle/>
          <a:p>
            <a:fld id="{530C0466-FEBC-4AAD-99B6-984C52D5C12F}" type="slidenum">
              <a:rPr lang="en-US" smtClean="0"/>
              <a:pPr/>
              <a:t>40</a:t>
            </a:fld>
            <a:endParaRPr lang="en-US"/>
          </a:p>
        </p:txBody>
      </p:sp>
      <p:pic>
        <p:nvPicPr>
          <p:cNvPr id="1026" name="Picture 2" descr="C:\Users\jpringle\AppData\Local\Microsoft\Windows\Temporary Internet Files\Content.IE5\BEEUQYV5\MC900311034[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83308" y="5479300"/>
            <a:ext cx="1844675" cy="126523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2729256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Transportation</a:t>
            </a:r>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quarter" idx="16"/>
          </p:nvPr>
        </p:nvSpPr>
        <p:spPr/>
        <p:txBody>
          <a:bodyPr/>
          <a:lstStyle/>
          <a:p>
            <a:endParaRPr lang="en-US"/>
          </a:p>
        </p:txBody>
      </p:sp>
      <p:sp>
        <p:nvSpPr>
          <p:cNvPr id="5" name="Footer Placeholder 4"/>
          <p:cNvSpPr>
            <a:spLocks noGrp="1"/>
          </p:cNvSpPr>
          <p:nvPr>
            <p:ph type="ftr" sz="quarter" idx="11"/>
          </p:nvPr>
        </p:nvSpPr>
        <p:spPr/>
        <p:txBody>
          <a:bodyPr/>
          <a:lstStyle/>
          <a:p>
            <a:r>
              <a:rPr lang="en-US"/>
              <a:t>NYS-TEACHS - (800) 388-2014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27798088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Transportation for Students in Temporary Housing</a:t>
            </a:r>
          </a:p>
        </p:txBody>
      </p:sp>
      <p:sp>
        <p:nvSpPr>
          <p:cNvPr id="3" name="Content Placeholder 2"/>
          <p:cNvSpPr>
            <a:spLocks noGrp="1"/>
          </p:cNvSpPr>
          <p:nvPr>
            <p:ph idx="1"/>
          </p:nvPr>
        </p:nvSpPr>
        <p:spPr/>
        <p:txBody>
          <a:bodyPr>
            <a:noAutofit/>
          </a:bodyPr>
          <a:lstStyle/>
          <a:p>
            <a:r>
              <a:rPr lang="en-US" dirty="0"/>
              <a:t>Students experiencing homelessness, </a:t>
            </a:r>
            <a:r>
              <a:rPr lang="en-US" b="1" dirty="0"/>
              <a:t>including preschoolers,</a:t>
            </a:r>
            <a:r>
              <a:rPr lang="en-US" dirty="0"/>
              <a:t> are entitled to transportation to school of origin.</a:t>
            </a:r>
          </a:p>
          <a:p>
            <a:r>
              <a:rPr lang="en-US" dirty="0"/>
              <a:t>Students </a:t>
            </a:r>
            <a:r>
              <a:rPr lang="en-US" b="1" dirty="0"/>
              <a:t>who move into permanent housing </a:t>
            </a:r>
            <a:r>
              <a:rPr lang="en-US" dirty="0"/>
              <a:t>are entitled to transportation through the remainder of the school year and an additional year if it is the child’s terminal grade in the school. </a:t>
            </a:r>
          </a:p>
          <a:p>
            <a:r>
              <a:rPr lang="en-US" dirty="0"/>
              <a:t>Students who enroll locally are entitled to comparable transportation as their permanently housed peers receive, and elimination of barriers to enroll in and attend school.</a:t>
            </a:r>
          </a:p>
        </p:txBody>
      </p:sp>
      <p:sp>
        <p:nvSpPr>
          <p:cNvPr id="7" name="Footer Placeholder 6"/>
          <p:cNvSpPr>
            <a:spLocks noGrp="1"/>
          </p:cNvSpPr>
          <p:nvPr>
            <p:ph type="ftr" sz="quarter" idx="11"/>
          </p:nvPr>
        </p:nvSpPr>
        <p:spPr/>
        <p:txBody>
          <a:bodyPr/>
          <a:lstStyle/>
          <a:p>
            <a:r>
              <a:rPr lang="en-US"/>
              <a:t>NYS-TEACHS - (800) 388-2014</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42</a:t>
            </a:fld>
            <a:endParaRPr lang="en-US" dirty="0"/>
          </a:p>
        </p:txBody>
      </p:sp>
      <p:sp>
        <p:nvSpPr>
          <p:cNvPr id="8" name="TextBox 7"/>
          <p:cNvSpPr txBox="1"/>
          <p:nvPr/>
        </p:nvSpPr>
        <p:spPr>
          <a:xfrm>
            <a:off x="3866144" y="5993238"/>
            <a:ext cx="7277406" cy="461665"/>
          </a:xfrm>
          <a:prstGeom prst="rect">
            <a:avLst/>
          </a:prstGeom>
          <a:noFill/>
        </p:spPr>
        <p:txBody>
          <a:bodyPr wrap="square" rtlCol="0">
            <a:spAutoFit/>
          </a:bodyPr>
          <a:lstStyle/>
          <a:p>
            <a:pPr algn="r"/>
            <a:r>
              <a:rPr lang="en-US" sz="1200" i="1" dirty="0"/>
              <a:t>42 USC §11432(g)(1)(J)(iii), 11432(g)(3)(A)(</a:t>
            </a:r>
            <a:r>
              <a:rPr lang="en-US" sz="1200" i="1" dirty="0" err="1"/>
              <a:t>i</a:t>
            </a:r>
            <a:r>
              <a:rPr lang="en-US" sz="1200" i="1" dirty="0"/>
              <a:t>)(II); Education Law § 3209(1), 3209(2)(c), 3209(2)(d), 3209(4)(</a:t>
            </a:r>
            <a:r>
              <a:rPr lang="en-US" sz="1200" i="1" dirty="0" err="1"/>
              <a:t>i</a:t>
            </a:r>
            <a:r>
              <a:rPr lang="en-US" sz="1200" i="1" dirty="0"/>
              <a:t>); 8 NYCRR §§100.2(x)(2), 100.2(x)(6)(iv); Non-Regulatory Guidance, Question J-5.</a:t>
            </a:r>
          </a:p>
        </p:txBody>
      </p:sp>
    </p:spTree>
    <p:extLst>
      <p:ext uri="{BB962C8B-B14F-4D97-AF65-F5344CB8AC3E}">
        <p14:creationId xmlns:p14="http://schemas.microsoft.com/office/powerpoint/2010/main" val="311299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ltLang="en-US" dirty="0"/>
              <a:t>When is the Department of Social Services (DSS) responsible for transportation?</a:t>
            </a:r>
            <a:r>
              <a:rPr lang="en-US" altLang="en-US" dirty="0">
                <a:solidFill>
                  <a:srgbClr val="FF0000"/>
                </a:solidFill>
              </a:rPr>
              <a:t> </a:t>
            </a:r>
            <a:endParaRPr lang="en-US" dirty="0"/>
          </a:p>
        </p:txBody>
      </p:sp>
      <p:sp>
        <p:nvSpPr>
          <p:cNvPr id="8" name="Footer Placeholder 7"/>
          <p:cNvSpPr>
            <a:spLocks noGrp="1"/>
          </p:cNvSpPr>
          <p:nvPr>
            <p:ph type="ftr" sz="quarter" idx="11"/>
          </p:nvPr>
        </p:nvSpPr>
        <p:spPr/>
        <p:txBody>
          <a:bodyPr/>
          <a:lstStyle/>
          <a:p>
            <a:r>
              <a:rPr lang="en-US"/>
              <a:t>NYS-TEACHS - (800) 388-2014</a:t>
            </a:r>
          </a:p>
        </p:txBody>
      </p:sp>
      <p:sp>
        <p:nvSpPr>
          <p:cNvPr id="9" name="Slide Number Placeholder 8"/>
          <p:cNvSpPr>
            <a:spLocks noGrp="1"/>
          </p:cNvSpPr>
          <p:nvPr>
            <p:ph type="sldNum" sz="quarter" idx="12"/>
          </p:nvPr>
        </p:nvSpPr>
        <p:spPr/>
        <p:txBody>
          <a:bodyPr/>
          <a:lstStyle/>
          <a:p>
            <a:fld id="{530C0466-FEBC-4AAD-99B6-984C52D5C12F}" type="slidenum">
              <a:rPr lang="en-US" smtClean="0"/>
              <a:pPr/>
              <a:t>43</a:t>
            </a:fld>
            <a:endParaRPr lang="en-US"/>
          </a:p>
        </p:txBody>
      </p:sp>
      <p:sp>
        <p:nvSpPr>
          <p:cNvPr id="10" name="TextBox 9"/>
          <p:cNvSpPr txBox="1"/>
          <p:nvPr/>
        </p:nvSpPr>
        <p:spPr>
          <a:xfrm>
            <a:off x="1905000" y="2286000"/>
            <a:ext cx="2057400" cy="369332"/>
          </a:xfrm>
          <a:prstGeom prst="rect">
            <a:avLst/>
          </a:prstGeom>
          <a:noFill/>
        </p:spPr>
        <p:txBody>
          <a:bodyPr wrap="square" rtlCol="0">
            <a:spAutoFit/>
          </a:bodyPr>
          <a:lstStyle/>
          <a:p>
            <a:endParaRPr lang="en-US" dirty="0"/>
          </a:p>
        </p:txBody>
      </p:sp>
      <p:sp>
        <p:nvSpPr>
          <p:cNvPr id="13" name="TextBox 12"/>
          <p:cNvSpPr txBox="1"/>
          <p:nvPr/>
        </p:nvSpPr>
        <p:spPr>
          <a:xfrm>
            <a:off x="1130606" y="2514130"/>
            <a:ext cx="9163050" cy="1384995"/>
          </a:xfrm>
          <a:prstGeom prst="rect">
            <a:avLst/>
          </a:prstGeom>
          <a:noFill/>
        </p:spPr>
        <p:txBody>
          <a:bodyPr wrap="square" rtlCol="0">
            <a:spAutoFit/>
          </a:bodyPr>
          <a:lstStyle/>
          <a:p>
            <a:pPr algn="ctr"/>
            <a:r>
              <a:rPr lang="en-US" sz="2800" b="1" dirty="0"/>
              <a:t>Department of social services placed the family in emergency housing outside of the school district where the student goes to school</a:t>
            </a:r>
          </a:p>
        </p:txBody>
      </p:sp>
      <p:sp>
        <p:nvSpPr>
          <p:cNvPr id="12" name="Plus 11"/>
          <p:cNvSpPr/>
          <p:nvPr/>
        </p:nvSpPr>
        <p:spPr>
          <a:xfrm>
            <a:off x="5336505" y="3953703"/>
            <a:ext cx="742951" cy="757625"/>
          </a:xfrm>
          <a:prstGeom prst="mathPlus">
            <a:avLst/>
          </a:prstGeom>
          <a:solidFill>
            <a:schemeClr val="accent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accent5"/>
              </a:solidFill>
            </a:endParaRPr>
          </a:p>
        </p:txBody>
      </p:sp>
      <p:sp>
        <p:nvSpPr>
          <p:cNvPr id="2" name="Rectangle 1"/>
          <p:cNvSpPr/>
          <p:nvPr/>
        </p:nvSpPr>
        <p:spPr>
          <a:xfrm>
            <a:off x="2669007" y="4766439"/>
            <a:ext cx="6096000" cy="954107"/>
          </a:xfrm>
          <a:prstGeom prst="rect">
            <a:avLst/>
          </a:prstGeom>
        </p:spPr>
        <p:txBody>
          <a:bodyPr>
            <a:spAutoFit/>
          </a:bodyPr>
          <a:lstStyle/>
          <a:p>
            <a:pPr algn="ctr"/>
            <a:r>
              <a:rPr lang="en-US" sz="2800" b="1" dirty="0"/>
              <a:t>Student is eligible for Emergency Assistance for Families (EAF)</a:t>
            </a:r>
          </a:p>
        </p:txBody>
      </p:sp>
      <p:sp>
        <p:nvSpPr>
          <p:cNvPr id="11" name="TextBox 10"/>
          <p:cNvSpPr txBox="1"/>
          <p:nvPr/>
        </p:nvSpPr>
        <p:spPr>
          <a:xfrm>
            <a:off x="3866144" y="5993238"/>
            <a:ext cx="7277406" cy="261610"/>
          </a:xfrm>
          <a:prstGeom prst="rect">
            <a:avLst/>
          </a:prstGeom>
          <a:noFill/>
        </p:spPr>
        <p:txBody>
          <a:bodyPr wrap="square" rtlCol="0">
            <a:spAutoFit/>
          </a:bodyPr>
          <a:lstStyle/>
          <a:p>
            <a:pPr algn="r"/>
            <a:r>
              <a:rPr lang="en-US" sz="1100" i="1" dirty="0"/>
              <a:t>Education Law §3209(4)(a)</a:t>
            </a:r>
          </a:p>
        </p:txBody>
      </p:sp>
    </p:spTree>
    <p:extLst>
      <p:ext uri="{BB962C8B-B14F-4D97-AF65-F5344CB8AC3E}">
        <p14:creationId xmlns:p14="http://schemas.microsoft.com/office/powerpoint/2010/main" val="5784133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Where DSS is responsible for transportation and asks the designated school district to arrange it, DSS must reimburse the school district.</a:t>
            </a:r>
          </a:p>
        </p:txBody>
      </p:sp>
      <p:sp>
        <p:nvSpPr>
          <p:cNvPr id="3" name="Text Placeholder 2"/>
          <p:cNvSpPr>
            <a:spLocks noGrp="1"/>
          </p:cNvSpPr>
          <p:nvPr>
            <p:ph type="body" idx="1"/>
          </p:nvPr>
        </p:nvSpPr>
        <p:spPr/>
        <p:txBody>
          <a:bodyPr/>
          <a:lstStyle/>
          <a:p>
            <a:r>
              <a:rPr lang="en-US" dirty="0"/>
              <a:t>Poll</a:t>
            </a:r>
          </a:p>
        </p:txBody>
      </p:sp>
      <p:sp>
        <p:nvSpPr>
          <p:cNvPr id="4" name="Text Placeholder 3"/>
          <p:cNvSpPr>
            <a:spLocks noGrp="1"/>
          </p:cNvSpPr>
          <p:nvPr>
            <p:ph type="body" sz="quarter" idx="16"/>
          </p:nvPr>
        </p:nvSpPr>
        <p:spPr/>
        <p:txBody>
          <a:bodyPr>
            <a:normAutofit/>
          </a:bodyPr>
          <a:lstStyle/>
          <a:p>
            <a:pPr marL="342900" indent="-342900">
              <a:buAutoNum type="alphaLcPeriod"/>
            </a:pPr>
            <a:r>
              <a:rPr lang="en-US" sz="2800" dirty="0"/>
              <a:t>True</a:t>
            </a:r>
          </a:p>
          <a:p>
            <a:pPr marL="342900" indent="-342900">
              <a:buAutoNum type="alphaLcPeriod"/>
            </a:pPr>
            <a:r>
              <a:rPr lang="en-US" sz="2800" dirty="0"/>
              <a:t>False</a:t>
            </a:r>
          </a:p>
        </p:txBody>
      </p:sp>
      <p:sp>
        <p:nvSpPr>
          <p:cNvPr id="5" name="Slide Number Placeholder 4"/>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15145508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8" y="559156"/>
            <a:ext cx="10571998" cy="970450"/>
          </a:xfrm>
        </p:spPr>
        <p:txBody>
          <a:bodyPr/>
          <a:lstStyle/>
          <a:p>
            <a:r>
              <a:rPr lang="en-US" dirty="0"/>
              <a:t>Obligations of the Local Department of Social Services</a:t>
            </a:r>
          </a:p>
        </p:txBody>
      </p:sp>
      <p:sp>
        <p:nvSpPr>
          <p:cNvPr id="3" name="Content Placeholder 2"/>
          <p:cNvSpPr>
            <a:spLocks noGrp="1"/>
          </p:cNvSpPr>
          <p:nvPr>
            <p:ph idx="1"/>
          </p:nvPr>
        </p:nvSpPr>
        <p:spPr/>
        <p:txBody>
          <a:bodyPr/>
          <a:lstStyle/>
          <a:p>
            <a:r>
              <a:rPr lang="en-US" dirty="0"/>
              <a:t>LDSS responsible for transporting students who meet criteria (LDSS placed in temporary housing outside the school district where student is enrolled + student EAF-eligible), including:</a:t>
            </a:r>
          </a:p>
          <a:p>
            <a:pPr lvl="1"/>
            <a:r>
              <a:rPr lang="en-US" dirty="0"/>
              <a:t>Students with individualized education programs (IEPs), including specialized transportation services</a:t>
            </a:r>
          </a:p>
          <a:p>
            <a:pPr lvl="1"/>
            <a:r>
              <a:rPr lang="en-US" dirty="0"/>
              <a:t>Preschool students</a:t>
            </a:r>
          </a:p>
          <a:p>
            <a:r>
              <a:rPr lang="en-US" dirty="0"/>
              <a:t>If LDSS requests that the designated school district of attendance provide or arrange for this transportation, LDSS must fully and promptly reimburse the school district for the cost as determined by the school district.</a:t>
            </a:r>
          </a:p>
          <a:p>
            <a:pPr lvl="1"/>
            <a:r>
              <a:rPr lang="en-US" dirty="0"/>
              <a:t>District does not receive transportation aid for student, bills LDSS for entire cost of transportation.</a:t>
            </a:r>
          </a:p>
          <a:p>
            <a:pPr lvl="1"/>
            <a:r>
              <a:rPr lang="en-US" dirty="0">
                <a:hlinkClick r:id="rId3"/>
              </a:rPr>
              <a:t>Sample DSS transportation protocol</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45</a:t>
            </a:fld>
            <a:endParaRPr lang="en-US" dirty="0"/>
          </a:p>
        </p:txBody>
      </p:sp>
      <p:sp>
        <p:nvSpPr>
          <p:cNvPr id="5" name="TextBox 4"/>
          <p:cNvSpPr txBox="1"/>
          <p:nvPr/>
        </p:nvSpPr>
        <p:spPr>
          <a:xfrm>
            <a:off x="2961147" y="6098710"/>
            <a:ext cx="8248261" cy="307777"/>
          </a:xfrm>
          <a:prstGeom prst="rect">
            <a:avLst/>
          </a:prstGeom>
          <a:noFill/>
        </p:spPr>
        <p:txBody>
          <a:bodyPr wrap="square" rtlCol="0">
            <a:spAutoFit/>
          </a:bodyPr>
          <a:lstStyle/>
          <a:p>
            <a:pPr algn="r"/>
            <a:r>
              <a:rPr lang="en-US" sz="1400" i="1" dirty="0"/>
              <a:t>Education Law §3209(4)(a), NYS Field Memo #2-2017, item 12</a:t>
            </a:r>
          </a:p>
        </p:txBody>
      </p:sp>
    </p:spTree>
    <p:extLst>
      <p:ext uri="{BB962C8B-B14F-4D97-AF65-F5344CB8AC3E}">
        <p14:creationId xmlns:p14="http://schemas.microsoft.com/office/powerpoint/2010/main" val="40031409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1514" y="508231"/>
            <a:ext cx="10571998" cy="970450"/>
          </a:xfrm>
        </p:spPr>
        <p:txBody>
          <a:bodyPr/>
          <a:lstStyle/>
          <a:p>
            <a:r>
              <a:rPr lang="en-US" altLang="en-US" sz="3600" dirty="0"/>
              <a:t>Designated School District of Attendance is Responsible for Transportation</a:t>
            </a:r>
          </a:p>
        </p:txBody>
      </p:sp>
      <p:sp>
        <p:nvSpPr>
          <p:cNvPr id="6" name="Footer Placeholder 5"/>
          <p:cNvSpPr>
            <a:spLocks noGrp="1"/>
          </p:cNvSpPr>
          <p:nvPr>
            <p:ph type="ftr" sz="quarter" idx="11"/>
          </p:nvPr>
        </p:nvSpPr>
        <p:spPr/>
        <p:txBody>
          <a:bodyPr/>
          <a:lstStyle/>
          <a:p>
            <a:r>
              <a:rPr lang="en-US" dirty="0"/>
              <a:t>NYS-TEACHS - (800) 388-2014</a:t>
            </a:r>
          </a:p>
        </p:txBody>
      </p:sp>
      <p:sp>
        <p:nvSpPr>
          <p:cNvPr id="7" name="Slide Number Placeholder 6"/>
          <p:cNvSpPr>
            <a:spLocks noGrp="1"/>
          </p:cNvSpPr>
          <p:nvPr>
            <p:ph type="sldNum" sz="quarter" idx="12"/>
          </p:nvPr>
        </p:nvSpPr>
        <p:spPr/>
        <p:txBody>
          <a:bodyPr/>
          <a:lstStyle/>
          <a:p>
            <a:fld id="{530C0466-FEBC-4AAD-99B6-984C52D5C12F}" type="slidenum">
              <a:rPr lang="en-US" smtClean="0"/>
              <a:pPr/>
              <a:t>46</a:t>
            </a:fld>
            <a:endParaRPr lang="en-US"/>
          </a:p>
        </p:txBody>
      </p:sp>
      <p:sp>
        <p:nvSpPr>
          <p:cNvPr id="9" name="TextBox 8"/>
          <p:cNvSpPr txBox="1">
            <a:spLocks noChangeArrowheads="1"/>
          </p:cNvSpPr>
          <p:nvPr/>
        </p:nvSpPr>
        <p:spPr bwMode="auto">
          <a:xfrm>
            <a:off x="9962864" y="2083512"/>
            <a:ext cx="2171699"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chemeClr val="tx2"/>
                </a:solidFill>
                <a:latin typeface="Arial" charset="0"/>
              </a:defRPr>
            </a:lvl1pPr>
            <a:lvl2pPr>
              <a:defRPr sz="2800">
                <a:solidFill>
                  <a:schemeClr val="tx2"/>
                </a:solidFill>
                <a:latin typeface="Arial" charset="0"/>
              </a:defRPr>
            </a:lvl2pPr>
            <a:lvl3pPr>
              <a:defRPr sz="2400">
                <a:solidFill>
                  <a:schemeClr val="tx2"/>
                </a:solidFill>
                <a:latin typeface="Arial" charset="0"/>
              </a:defRPr>
            </a:lvl3pPr>
            <a:lvl4pPr>
              <a:defRPr sz="2000">
                <a:solidFill>
                  <a:schemeClr val="tx2"/>
                </a:solidFill>
                <a:latin typeface="Arial" charset="0"/>
              </a:defRPr>
            </a:lvl4pPr>
            <a:lvl5pPr>
              <a:defRPr sz="2000">
                <a:solidFill>
                  <a:schemeClr val="tx2"/>
                </a:solidFill>
                <a:latin typeface="Arial" charset="0"/>
              </a:defRPr>
            </a:lvl5pPr>
            <a:lvl6pPr eaLnBrk="0" hangingPunct="0">
              <a:defRPr sz="2000">
                <a:solidFill>
                  <a:schemeClr val="tx2"/>
                </a:solidFill>
                <a:latin typeface="Arial" charset="0"/>
              </a:defRPr>
            </a:lvl6pPr>
            <a:lvl7pPr eaLnBrk="0" hangingPunct="0">
              <a:defRPr sz="2000">
                <a:solidFill>
                  <a:schemeClr val="tx2"/>
                </a:solidFill>
                <a:latin typeface="Arial" charset="0"/>
              </a:defRPr>
            </a:lvl7pPr>
            <a:lvl8pPr eaLnBrk="0" hangingPunct="0">
              <a:defRPr sz="2000">
                <a:solidFill>
                  <a:schemeClr val="tx2"/>
                </a:solidFill>
                <a:latin typeface="Arial" charset="0"/>
              </a:defRPr>
            </a:lvl8pPr>
            <a:lvl9pPr eaLnBrk="0" hangingPunct="0">
              <a:defRPr sz="2000">
                <a:solidFill>
                  <a:schemeClr val="tx2"/>
                </a:solidFill>
                <a:latin typeface="Arial" charset="0"/>
              </a:defRPr>
            </a:lvl9pPr>
          </a:lstStyle>
          <a:p>
            <a:r>
              <a:rPr lang="en-US" altLang="en-US" sz="1800" dirty="0">
                <a:solidFill>
                  <a:schemeClr val="tx1"/>
                </a:solidFill>
                <a:latin typeface="+mn-lt"/>
              </a:rPr>
              <a:t>Last permanently housed</a:t>
            </a:r>
          </a:p>
        </p:txBody>
      </p:sp>
      <p:sp>
        <p:nvSpPr>
          <p:cNvPr id="11" name="TextBox 10"/>
          <p:cNvSpPr txBox="1">
            <a:spLocks noChangeArrowheads="1"/>
          </p:cNvSpPr>
          <p:nvPr/>
        </p:nvSpPr>
        <p:spPr bwMode="auto">
          <a:xfrm>
            <a:off x="9956136" y="3555974"/>
            <a:ext cx="178435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2"/>
                </a:solidFill>
                <a:latin typeface="Arial" charset="0"/>
              </a:defRPr>
            </a:lvl1pPr>
            <a:lvl2pPr>
              <a:defRPr sz="2800">
                <a:solidFill>
                  <a:schemeClr val="tx2"/>
                </a:solidFill>
                <a:latin typeface="Arial" charset="0"/>
              </a:defRPr>
            </a:lvl2pPr>
            <a:lvl3pPr>
              <a:defRPr sz="2400">
                <a:solidFill>
                  <a:schemeClr val="tx2"/>
                </a:solidFill>
                <a:latin typeface="Arial" charset="0"/>
              </a:defRPr>
            </a:lvl3pPr>
            <a:lvl4pPr>
              <a:defRPr sz="2000">
                <a:solidFill>
                  <a:schemeClr val="tx2"/>
                </a:solidFill>
                <a:latin typeface="Arial" charset="0"/>
              </a:defRPr>
            </a:lvl4pPr>
            <a:lvl5pPr>
              <a:defRPr sz="2000">
                <a:solidFill>
                  <a:schemeClr val="tx2"/>
                </a:solidFill>
                <a:latin typeface="Arial" charset="0"/>
              </a:defRPr>
            </a:lvl5pPr>
            <a:lvl6pPr eaLnBrk="0" hangingPunct="0">
              <a:defRPr sz="2000">
                <a:solidFill>
                  <a:schemeClr val="tx2"/>
                </a:solidFill>
                <a:latin typeface="Arial" charset="0"/>
              </a:defRPr>
            </a:lvl6pPr>
            <a:lvl7pPr eaLnBrk="0" hangingPunct="0">
              <a:defRPr sz="2000">
                <a:solidFill>
                  <a:schemeClr val="tx2"/>
                </a:solidFill>
                <a:latin typeface="Arial" charset="0"/>
              </a:defRPr>
            </a:lvl7pPr>
            <a:lvl8pPr eaLnBrk="0" hangingPunct="0">
              <a:defRPr sz="2000">
                <a:solidFill>
                  <a:schemeClr val="tx2"/>
                </a:solidFill>
                <a:latin typeface="Arial" charset="0"/>
              </a:defRPr>
            </a:lvl8pPr>
            <a:lvl9pPr eaLnBrk="0" hangingPunct="0">
              <a:defRPr sz="2000">
                <a:solidFill>
                  <a:schemeClr val="tx2"/>
                </a:solidFill>
                <a:latin typeface="Arial" charset="0"/>
              </a:defRPr>
            </a:lvl9pPr>
          </a:lstStyle>
          <a:p>
            <a:r>
              <a:rPr lang="en-US" altLang="en-US" sz="1800" dirty="0">
                <a:solidFill>
                  <a:schemeClr val="tx1"/>
                </a:solidFill>
                <a:latin typeface="+mn-lt"/>
              </a:rPr>
              <a:t>Most recently attended</a:t>
            </a:r>
          </a:p>
        </p:txBody>
      </p:sp>
      <p:sp>
        <p:nvSpPr>
          <p:cNvPr id="12" name="TextBox 11"/>
          <p:cNvSpPr txBox="1">
            <a:spLocks noChangeArrowheads="1"/>
          </p:cNvSpPr>
          <p:nvPr/>
        </p:nvSpPr>
        <p:spPr bwMode="auto">
          <a:xfrm>
            <a:off x="9956564" y="5119108"/>
            <a:ext cx="178435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2"/>
                </a:solidFill>
                <a:latin typeface="Arial" charset="0"/>
              </a:defRPr>
            </a:lvl1pPr>
            <a:lvl2pPr>
              <a:defRPr sz="2800">
                <a:solidFill>
                  <a:schemeClr val="tx2"/>
                </a:solidFill>
                <a:latin typeface="Arial" charset="0"/>
              </a:defRPr>
            </a:lvl2pPr>
            <a:lvl3pPr>
              <a:defRPr sz="2400">
                <a:solidFill>
                  <a:schemeClr val="tx2"/>
                </a:solidFill>
                <a:latin typeface="Arial" charset="0"/>
              </a:defRPr>
            </a:lvl3pPr>
            <a:lvl4pPr>
              <a:defRPr sz="2000">
                <a:solidFill>
                  <a:schemeClr val="tx2"/>
                </a:solidFill>
                <a:latin typeface="Arial" charset="0"/>
              </a:defRPr>
            </a:lvl4pPr>
            <a:lvl5pPr>
              <a:defRPr sz="2000">
                <a:solidFill>
                  <a:schemeClr val="tx2"/>
                </a:solidFill>
                <a:latin typeface="Arial" charset="0"/>
              </a:defRPr>
            </a:lvl5pPr>
            <a:lvl6pPr eaLnBrk="0" hangingPunct="0">
              <a:defRPr sz="2000">
                <a:solidFill>
                  <a:schemeClr val="tx2"/>
                </a:solidFill>
                <a:latin typeface="Arial" charset="0"/>
              </a:defRPr>
            </a:lvl6pPr>
            <a:lvl7pPr eaLnBrk="0" hangingPunct="0">
              <a:defRPr sz="2000">
                <a:solidFill>
                  <a:schemeClr val="tx2"/>
                </a:solidFill>
                <a:latin typeface="Arial" charset="0"/>
              </a:defRPr>
            </a:lvl7pPr>
            <a:lvl8pPr eaLnBrk="0" hangingPunct="0">
              <a:defRPr sz="2000">
                <a:solidFill>
                  <a:schemeClr val="tx2"/>
                </a:solidFill>
                <a:latin typeface="Arial" charset="0"/>
              </a:defRPr>
            </a:lvl8pPr>
            <a:lvl9pPr eaLnBrk="0" hangingPunct="0">
              <a:defRPr sz="2000">
                <a:solidFill>
                  <a:schemeClr val="tx2"/>
                </a:solidFill>
                <a:latin typeface="Arial" charset="0"/>
              </a:defRPr>
            </a:lvl9pPr>
          </a:lstStyle>
          <a:p>
            <a:r>
              <a:rPr lang="en-US" altLang="en-US" sz="1800" dirty="0">
                <a:solidFill>
                  <a:schemeClr val="tx1"/>
                </a:solidFill>
                <a:latin typeface="+mn-lt"/>
              </a:rPr>
              <a:t>New local school</a:t>
            </a:r>
          </a:p>
        </p:txBody>
      </p:sp>
      <p:pic>
        <p:nvPicPr>
          <p:cNvPr id="13"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80090" y="2078556"/>
            <a:ext cx="1876474" cy="12383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80089" y="3492805"/>
            <a:ext cx="1825625" cy="12636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80089" y="4995515"/>
            <a:ext cx="1825625" cy="1235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TextBox 15"/>
          <p:cNvSpPr txBox="1"/>
          <p:nvPr/>
        </p:nvSpPr>
        <p:spPr>
          <a:xfrm>
            <a:off x="7959726" y="5494744"/>
            <a:ext cx="1784350" cy="911743"/>
          </a:xfrm>
          <a:prstGeom prst="rect">
            <a:avLst/>
          </a:prstGeom>
          <a:noFill/>
        </p:spPr>
        <p:txBody>
          <a:bodyPr wrap="square" rtlCol="0">
            <a:spAutoFit/>
          </a:bodyPr>
          <a:lstStyle/>
          <a:p>
            <a:endParaRPr lang="en-US" dirty="0"/>
          </a:p>
        </p:txBody>
      </p:sp>
      <p:sp>
        <p:nvSpPr>
          <p:cNvPr id="19" name="TextBox 18"/>
          <p:cNvSpPr txBox="1"/>
          <p:nvPr/>
        </p:nvSpPr>
        <p:spPr>
          <a:xfrm>
            <a:off x="4587635" y="3936480"/>
            <a:ext cx="1831433" cy="646331"/>
          </a:xfrm>
          <a:prstGeom prst="rect">
            <a:avLst/>
          </a:prstGeom>
          <a:noFill/>
        </p:spPr>
        <p:txBody>
          <a:bodyPr wrap="square" rtlCol="0">
            <a:spAutoFit/>
          </a:bodyPr>
          <a:lstStyle/>
          <a:p>
            <a:r>
              <a:rPr lang="en-US" b="1" dirty="0"/>
              <a:t>Up to 50 miles each way</a:t>
            </a:r>
          </a:p>
        </p:txBody>
      </p:sp>
      <p:sp>
        <p:nvSpPr>
          <p:cNvPr id="22" name="Freeform 21"/>
          <p:cNvSpPr/>
          <p:nvPr/>
        </p:nvSpPr>
        <p:spPr>
          <a:xfrm rot="21436703">
            <a:off x="2628900" y="2569200"/>
            <a:ext cx="5353050" cy="1050300"/>
          </a:xfrm>
          <a:custGeom>
            <a:avLst/>
            <a:gdLst>
              <a:gd name="connsiteX0" fmla="*/ 0 w 5353050"/>
              <a:gd name="connsiteY0" fmla="*/ 1050300 h 1050300"/>
              <a:gd name="connsiteX1" fmla="*/ 3219450 w 5353050"/>
              <a:gd name="connsiteY1" fmla="*/ 135900 h 1050300"/>
              <a:gd name="connsiteX2" fmla="*/ 5353050 w 5353050"/>
              <a:gd name="connsiteY2" fmla="*/ 21600 h 1050300"/>
            </a:gdLst>
            <a:ahLst/>
            <a:cxnLst>
              <a:cxn ang="0">
                <a:pos x="connsiteX0" y="connsiteY0"/>
              </a:cxn>
              <a:cxn ang="0">
                <a:pos x="connsiteX1" y="connsiteY1"/>
              </a:cxn>
              <a:cxn ang="0">
                <a:pos x="connsiteX2" y="connsiteY2"/>
              </a:cxn>
            </a:cxnLst>
            <a:rect l="l" t="t" r="r" b="b"/>
            <a:pathLst>
              <a:path w="5353050" h="1050300">
                <a:moveTo>
                  <a:pt x="0" y="1050300"/>
                </a:moveTo>
                <a:cubicBezTo>
                  <a:pt x="1163637" y="678825"/>
                  <a:pt x="2327275" y="307350"/>
                  <a:pt x="3219450" y="135900"/>
                </a:cubicBezTo>
                <a:cubicBezTo>
                  <a:pt x="4111625" y="-35550"/>
                  <a:pt x="4732337" y="-6975"/>
                  <a:pt x="5353050" y="21600"/>
                </a:cubicBezTo>
              </a:path>
            </a:pathLst>
          </a:custGeom>
          <a:noFill/>
          <a:ln>
            <a:solidFill>
              <a:schemeClr val="bg2">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163297" flipV="1">
            <a:off x="2628900" y="4739090"/>
            <a:ext cx="5353050" cy="1050300"/>
          </a:xfrm>
          <a:custGeom>
            <a:avLst/>
            <a:gdLst>
              <a:gd name="connsiteX0" fmla="*/ 0 w 5353050"/>
              <a:gd name="connsiteY0" fmla="*/ 1050300 h 1050300"/>
              <a:gd name="connsiteX1" fmla="*/ 3219450 w 5353050"/>
              <a:gd name="connsiteY1" fmla="*/ 135900 h 1050300"/>
              <a:gd name="connsiteX2" fmla="*/ 5353050 w 5353050"/>
              <a:gd name="connsiteY2" fmla="*/ 21600 h 1050300"/>
            </a:gdLst>
            <a:ahLst/>
            <a:cxnLst>
              <a:cxn ang="0">
                <a:pos x="connsiteX0" y="connsiteY0"/>
              </a:cxn>
              <a:cxn ang="0">
                <a:pos x="connsiteX1" y="connsiteY1"/>
              </a:cxn>
              <a:cxn ang="0">
                <a:pos x="connsiteX2" y="connsiteY2"/>
              </a:cxn>
            </a:cxnLst>
            <a:rect l="l" t="t" r="r" b="b"/>
            <a:pathLst>
              <a:path w="5353050" h="1050300">
                <a:moveTo>
                  <a:pt x="0" y="1050300"/>
                </a:moveTo>
                <a:cubicBezTo>
                  <a:pt x="1163637" y="678825"/>
                  <a:pt x="2327275" y="307350"/>
                  <a:pt x="3219450" y="135900"/>
                </a:cubicBezTo>
                <a:cubicBezTo>
                  <a:pt x="4111625" y="-35550"/>
                  <a:pt x="4732337" y="-6975"/>
                  <a:pt x="5353050" y="21600"/>
                </a:cubicBezTo>
              </a:path>
            </a:pathLst>
          </a:custGeom>
          <a:noFill/>
          <a:ln>
            <a:solidFill>
              <a:schemeClr val="bg2">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582855" y="2252220"/>
            <a:ext cx="1831433" cy="646331"/>
          </a:xfrm>
          <a:prstGeom prst="rect">
            <a:avLst/>
          </a:prstGeom>
          <a:noFill/>
        </p:spPr>
        <p:txBody>
          <a:bodyPr wrap="square" rtlCol="0">
            <a:spAutoFit/>
          </a:bodyPr>
          <a:lstStyle/>
          <a:p>
            <a:r>
              <a:rPr lang="en-US" b="1" dirty="0"/>
              <a:t>Up to 50 miles each way</a:t>
            </a:r>
          </a:p>
        </p:txBody>
      </p:sp>
      <p:sp>
        <p:nvSpPr>
          <p:cNvPr id="17" name="TextBox 16"/>
          <p:cNvSpPr txBox="1"/>
          <p:nvPr/>
        </p:nvSpPr>
        <p:spPr>
          <a:xfrm>
            <a:off x="4600969" y="5235067"/>
            <a:ext cx="1831433" cy="923330"/>
          </a:xfrm>
          <a:prstGeom prst="rect">
            <a:avLst/>
          </a:prstGeom>
          <a:noFill/>
        </p:spPr>
        <p:txBody>
          <a:bodyPr wrap="square" rtlCol="0">
            <a:spAutoFit/>
          </a:bodyPr>
          <a:lstStyle/>
          <a:p>
            <a:r>
              <a:rPr lang="en-US" b="1" dirty="0"/>
              <a:t>Same as other students in district</a:t>
            </a:r>
          </a:p>
        </p:txBody>
      </p:sp>
      <p:cxnSp>
        <p:nvCxnSpPr>
          <p:cNvPr id="26" name="Straight Connector 25"/>
          <p:cNvCxnSpPr/>
          <p:nvPr/>
        </p:nvCxnSpPr>
        <p:spPr>
          <a:xfrm>
            <a:off x="2880828" y="4259645"/>
            <a:ext cx="5199261" cy="0"/>
          </a:xfrm>
          <a:prstGeom prst="line">
            <a:avLst/>
          </a:prstGeom>
          <a:ln>
            <a:solidFill>
              <a:schemeClr val="bg2">
                <a:lumMod val="8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25359" y="3521544"/>
            <a:ext cx="2155469" cy="1200329"/>
          </a:xfrm>
          <a:prstGeom prst="rect">
            <a:avLst/>
          </a:prstGeom>
          <a:noFill/>
        </p:spPr>
        <p:txBody>
          <a:bodyPr wrap="square" rtlCol="0">
            <a:spAutoFit/>
          </a:bodyPr>
          <a:lstStyle/>
          <a:p>
            <a:r>
              <a:rPr lang="en-US" sz="2400" b="1" dirty="0">
                <a:solidFill>
                  <a:schemeClr val="accent1"/>
                </a:solidFill>
              </a:rPr>
              <a:t>Student’s Temporary Address</a:t>
            </a:r>
          </a:p>
        </p:txBody>
      </p:sp>
    </p:spTree>
    <p:extLst>
      <p:ext uri="{BB962C8B-B14F-4D97-AF65-F5344CB8AC3E}">
        <p14:creationId xmlns:p14="http://schemas.microsoft.com/office/powerpoint/2010/main" val="18441213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14" y="462428"/>
            <a:ext cx="10571998" cy="970450"/>
          </a:xfrm>
        </p:spPr>
        <p:txBody>
          <a:bodyPr>
            <a:normAutofit fontScale="90000"/>
          </a:bodyPr>
          <a:lstStyle/>
          <a:p>
            <a:r>
              <a:rPr lang="en-US" dirty="0"/>
              <a:t>Timeline: Three business days to set up transportation</a:t>
            </a:r>
          </a:p>
        </p:txBody>
      </p:sp>
      <p:sp>
        <p:nvSpPr>
          <p:cNvPr id="3" name="Footer Placeholder 2"/>
          <p:cNvSpPr>
            <a:spLocks noGrp="1"/>
          </p:cNvSpPr>
          <p:nvPr>
            <p:ph type="ftr" sz="quarter" idx="11"/>
          </p:nvPr>
        </p:nvSpPr>
        <p:spPr/>
        <p:txBody>
          <a:bodyPr/>
          <a:lstStyle/>
          <a:p>
            <a:r>
              <a:rPr lang="en-US"/>
              <a:t>NYS-TEACHS - (800) 388-2014</a:t>
            </a:r>
          </a:p>
        </p:txBody>
      </p:sp>
      <p:sp>
        <p:nvSpPr>
          <p:cNvPr id="4" name="Slide Number Placeholder 3"/>
          <p:cNvSpPr>
            <a:spLocks noGrp="1"/>
          </p:cNvSpPr>
          <p:nvPr>
            <p:ph type="sldNum" sz="quarter" idx="12"/>
          </p:nvPr>
        </p:nvSpPr>
        <p:spPr/>
        <p:txBody>
          <a:bodyPr/>
          <a:lstStyle/>
          <a:p>
            <a:fld id="{530C0466-FEBC-4AAD-99B6-984C52D5C12F}" type="slidenum">
              <a:rPr lang="en-US" smtClean="0"/>
              <a:pPr/>
              <a:t>47</a:t>
            </a:fld>
            <a:endParaRPr lang="en-US"/>
          </a:p>
        </p:txBody>
      </p:sp>
      <p:pic>
        <p:nvPicPr>
          <p:cNvPr id="6" name="Picture 2" descr="C:\Documents and Settings\rgermany\Local Settings\Temporary Internet Files\Content.IE5\L8EJWIZR\MC900295297[1].wmf"/>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rcRect/>
          <a:stretch>
            <a:fillRect/>
          </a:stretch>
        </p:blipFill>
        <p:spPr bwMode="auto">
          <a:xfrm>
            <a:off x="4191000" y="2438401"/>
            <a:ext cx="3929204" cy="28797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8735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ekramer\AppData\Local\Microsoft\Windows\Temporary Internet Files\Content.IE5\RYT1UFNT\MC900303675[1].wmf"/>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133935" y="4349388"/>
            <a:ext cx="2143666" cy="215469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9334501" y="5195904"/>
            <a:ext cx="1828800" cy="523220"/>
          </a:xfrm>
          <a:prstGeom prst="rect">
            <a:avLst/>
          </a:prstGeom>
          <a:noFill/>
        </p:spPr>
        <p:txBody>
          <a:bodyPr wrap="square" rtlCol="0">
            <a:spAutoFit/>
          </a:bodyPr>
          <a:lstStyle/>
          <a:p>
            <a:r>
              <a:rPr lang="en-US" sz="2800" b="1" dirty="0"/>
              <a:t>BARRIERS</a:t>
            </a:r>
          </a:p>
        </p:txBody>
      </p:sp>
      <p:sp>
        <p:nvSpPr>
          <p:cNvPr id="36866" name="Title 1"/>
          <p:cNvSpPr>
            <a:spLocks noGrp="1"/>
          </p:cNvSpPr>
          <p:nvPr>
            <p:ph type="title"/>
          </p:nvPr>
        </p:nvSpPr>
        <p:spPr>
          <a:xfrm>
            <a:off x="451514" y="377950"/>
            <a:ext cx="10571998" cy="970450"/>
          </a:xfrm>
        </p:spPr>
        <p:txBody>
          <a:bodyPr/>
          <a:lstStyle/>
          <a:p>
            <a:r>
              <a:rPr lang="en-US" altLang="en-US" dirty="0">
                <a:solidFill>
                  <a:schemeClr val="bg2"/>
                </a:solidFill>
              </a:rPr>
              <a:t>Modes of Transportation</a:t>
            </a:r>
          </a:p>
        </p:txBody>
      </p:sp>
      <p:sp>
        <p:nvSpPr>
          <p:cNvPr id="36867" name="Content Placeholder 2"/>
          <p:cNvSpPr>
            <a:spLocks noGrp="1"/>
          </p:cNvSpPr>
          <p:nvPr>
            <p:ph idx="1"/>
          </p:nvPr>
        </p:nvSpPr>
        <p:spPr>
          <a:xfrm>
            <a:off x="818712" y="2222287"/>
            <a:ext cx="10554574" cy="1930337"/>
          </a:xfrm>
        </p:spPr>
        <p:txBody>
          <a:bodyPr numCol="2">
            <a:normAutofit/>
          </a:bodyPr>
          <a:lstStyle/>
          <a:p>
            <a:r>
              <a:rPr lang="en-US" altLang="en-US" dirty="0"/>
              <a:t>Yellow bus </a:t>
            </a:r>
          </a:p>
          <a:p>
            <a:r>
              <a:rPr lang="en-US" altLang="en-US" dirty="0"/>
              <a:t>Approved van / taxi services </a:t>
            </a:r>
          </a:p>
          <a:p>
            <a:r>
              <a:rPr lang="en-US" altLang="en-US" dirty="0"/>
              <a:t>Reimburse for gas/mileage</a:t>
            </a:r>
          </a:p>
          <a:p>
            <a:r>
              <a:rPr lang="en-US" altLang="en-US" dirty="0"/>
              <a:t>Share bus route with neighboring school district or BOCES </a:t>
            </a:r>
          </a:p>
          <a:p>
            <a:r>
              <a:rPr lang="en-US" altLang="en-US" dirty="0"/>
              <a:t>Provide bus/train passes (e.g. </a:t>
            </a:r>
            <a:r>
              <a:rPr lang="en-US" altLang="en-US" dirty="0" err="1"/>
              <a:t>MetroNorth</a:t>
            </a:r>
            <a:r>
              <a:rPr lang="en-US" altLang="en-US" dirty="0"/>
              <a:t>, LIRR, MetroCard)</a:t>
            </a:r>
          </a:p>
          <a:p>
            <a:r>
              <a:rPr lang="en-US" altLang="en-US" dirty="0"/>
              <a:t>Other types of transportation approved by district’s transportation department</a:t>
            </a:r>
          </a:p>
        </p:txBody>
      </p:sp>
      <p:sp>
        <p:nvSpPr>
          <p:cNvPr id="5" name="Footer Placeholder 4"/>
          <p:cNvSpPr>
            <a:spLocks noGrp="1"/>
          </p:cNvSpPr>
          <p:nvPr>
            <p:ph type="ftr" sz="quarter" idx="11"/>
          </p:nvPr>
        </p:nvSpPr>
        <p:spPr/>
        <p:txBody>
          <a:bodyPr/>
          <a:lstStyle/>
          <a:p>
            <a:r>
              <a:rPr lang="en-US"/>
              <a:t>NYS-TEACHS - (800) 388-2014</a:t>
            </a:r>
          </a:p>
        </p:txBody>
      </p:sp>
      <p:sp>
        <p:nvSpPr>
          <p:cNvPr id="2" name="Slide Number Placeholder 1"/>
          <p:cNvSpPr>
            <a:spLocks noGrp="1"/>
          </p:cNvSpPr>
          <p:nvPr>
            <p:ph type="sldNum" sz="quarter" idx="12"/>
          </p:nvPr>
        </p:nvSpPr>
        <p:spPr/>
        <p:txBody>
          <a:bodyPr/>
          <a:lstStyle/>
          <a:p>
            <a:fld id="{530C0466-FEBC-4AAD-99B6-984C52D5C12F}" type="slidenum">
              <a:rPr lang="en-US" smtClean="0"/>
              <a:pPr/>
              <a:t>48</a:t>
            </a:fld>
            <a:endParaRPr lang="en-US"/>
          </a:p>
        </p:txBody>
      </p:sp>
      <p:sp>
        <p:nvSpPr>
          <p:cNvPr id="9" name="Content Placeholder 2"/>
          <p:cNvSpPr txBox="1">
            <a:spLocks/>
          </p:cNvSpPr>
          <p:nvPr/>
        </p:nvSpPr>
        <p:spPr>
          <a:xfrm>
            <a:off x="361380" y="4214013"/>
            <a:ext cx="8200923" cy="1930337"/>
          </a:xfrm>
          <a:prstGeom prst="rect">
            <a:avLst/>
          </a:prstGeom>
          <a:effectLst/>
        </p:spPr>
        <p:txBody>
          <a:bodyPr vert="horz" lIns="91440" tIns="45720" rIns="91440" bIns="45720" numCol="1" rtlCol="0" anchor="ct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effectLst/>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effectLst/>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effectLst/>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100" kern="1200">
                <a:solidFill>
                  <a:schemeClr val="tx1"/>
                </a:solidFill>
                <a:effectLst/>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altLang="en-US" sz="2000" b="1" dirty="0"/>
              <a:t>How do you decide?</a:t>
            </a:r>
          </a:p>
          <a:p>
            <a:pPr marL="685800" lvl="1">
              <a:buFont typeface="Courier New" panose="02070309020205020404" pitchFamily="49" charset="0"/>
              <a:buChar char="o"/>
            </a:pPr>
            <a:r>
              <a:rPr lang="en-US" altLang="en-US" dirty="0"/>
              <a:t>Where possible, it should be </a:t>
            </a:r>
            <a:r>
              <a:rPr lang="en-US" altLang="en-US" b="1" dirty="0"/>
              <a:t>comparable</a:t>
            </a:r>
            <a:r>
              <a:rPr lang="en-US" altLang="en-US" dirty="0"/>
              <a:t> mode of transportation per McKinney-Vento </a:t>
            </a:r>
          </a:p>
          <a:p>
            <a:pPr marL="685800" lvl="1">
              <a:buFont typeface="Courier New" panose="02070309020205020404" pitchFamily="49" charset="0"/>
              <a:buChar char="o"/>
            </a:pPr>
            <a:r>
              <a:rPr lang="en-US" altLang="en-US" dirty="0"/>
              <a:t>Mode of transportation can’t pose </a:t>
            </a:r>
            <a:r>
              <a:rPr lang="en-US" altLang="en-US" b="1" dirty="0"/>
              <a:t>barrier</a:t>
            </a:r>
            <a:r>
              <a:rPr lang="en-US" altLang="en-US" dirty="0"/>
              <a:t> to continued enrollment</a:t>
            </a:r>
          </a:p>
        </p:txBody>
      </p:sp>
    </p:spTree>
    <p:extLst>
      <p:ext uri="{BB962C8B-B14F-4D97-AF65-F5344CB8AC3E}">
        <p14:creationId xmlns:p14="http://schemas.microsoft.com/office/powerpoint/2010/main" val="5159096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Transportation to (pre)</a:t>
            </a:r>
            <a:r>
              <a:rPr lang="en-US" i="1" dirty="0"/>
              <a:t>school of origin</a:t>
            </a:r>
          </a:p>
        </p:txBody>
      </p:sp>
      <p:sp>
        <p:nvSpPr>
          <p:cNvPr id="3" name="Content Placeholder 2"/>
          <p:cNvSpPr>
            <a:spLocks noGrp="1"/>
          </p:cNvSpPr>
          <p:nvPr>
            <p:ph idx="1"/>
          </p:nvPr>
        </p:nvSpPr>
        <p:spPr>
          <a:xfrm>
            <a:off x="635470" y="3935440"/>
            <a:ext cx="10554574" cy="2194048"/>
          </a:xfrm>
        </p:spPr>
        <p:txBody>
          <a:bodyPr anchor="b">
            <a:noAutofit/>
          </a:bodyPr>
          <a:lstStyle/>
          <a:p>
            <a:pPr marL="0" indent="0">
              <a:spcAft>
                <a:spcPts val="1200"/>
              </a:spcAft>
              <a:buNone/>
            </a:pPr>
            <a:r>
              <a:rPr lang="en-US" sz="2000" dirty="0"/>
              <a:t>State law defines </a:t>
            </a:r>
            <a:r>
              <a:rPr lang="en-US" sz="2000" b="1" dirty="0"/>
              <a:t>preschool</a:t>
            </a:r>
            <a:r>
              <a:rPr lang="en-US" sz="2000" dirty="0"/>
              <a:t> as publicly funded:</a:t>
            </a:r>
          </a:p>
          <a:p>
            <a:pPr lvl="1"/>
            <a:r>
              <a:rPr lang="en-US" sz="1800" dirty="0"/>
              <a:t>Pre-k programs administered by a local educational agency (LEA) or NYSED</a:t>
            </a:r>
          </a:p>
          <a:p>
            <a:pPr lvl="1"/>
            <a:r>
              <a:rPr lang="en-US" sz="1800" dirty="0"/>
              <a:t>Head Start programs administered by an LEA</a:t>
            </a:r>
          </a:p>
          <a:p>
            <a:pPr lvl="1"/>
            <a:r>
              <a:rPr lang="en-US" sz="1800" dirty="0"/>
              <a:t>Preschool services under the Individuals with Disabilities Act (IDEA) administered by an LEA</a:t>
            </a:r>
          </a:p>
          <a:p>
            <a:pPr marL="0" lvl="0" indent="0">
              <a:buNone/>
            </a:pPr>
            <a:endParaRPr lang="en-US" dirty="0"/>
          </a:p>
          <a:p>
            <a:pPr marL="285750" indent="-285750">
              <a:buFont typeface="Arial" panose="020B0604020202020204" pitchFamily="34" charset="0"/>
              <a:buChar char="•"/>
            </a:pPr>
            <a:r>
              <a:rPr lang="en-US" dirty="0"/>
              <a:t>School of origin protections, </a:t>
            </a:r>
            <a:r>
              <a:rPr lang="en-US" b="1" dirty="0"/>
              <a:t>including</a:t>
            </a:r>
            <a:r>
              <a:rPr lang="en-US" dirty="0"/>
              <a:t> </a:t>
            </a:r>
            <a:r>
              <a:rPr lang="en-US" b="1" dirty="0"/>
              <a:t>transportation, </a:t>
            </a:r>
            <a:r>
              <a:rPr lang="en-US" dirty="0"/>
              <a:t>are available for</a:t>
            </a:r>
            <a:r>
              <a:rPr lang="en-US" b="1" dirty="0"/>
              <a:t> preschoolers</a:t>
            </a:r>
          </a:p>
          <a:p>
            <a:pPr marL="285750" indent="-285750">
              <a:buFont typeface="Arial" panose="020B0604020202020204" pitchFamily="34" charset="0"/>
              <a:buChar char="•"/>
            </a:pPr>
            <a:r>
              <a:rPr lang="en-US" dirty="0"/>
              <a:t>Preschoolers are entitled to transportation to school of origin </a:t>
            </a:r>
            <a:r>
              <a:rPr lang="en-US" b="1" i="1" dirty="0">
                <a:solidFill>
                  <a:schemeClr val="accent3"/>
                </a:solidFill>
              </a:rPr>
              <a:t>even if transportation is not provided to permanently housed children who attend the same program</a:t>
            </a:r>
            <a:r>
              <a:rPr lang="en-US" dirty="0"/>
              <a:t>.</a:t>
            </a:r>
          </a:p>
          <a:p>
            <a:pPr marL="285750" indent="-285750">
              <a:buFont typeface="Arial" panose="020B0604020202020204" pitchFamily="34" charset="0"/>
              <a:buChar char="•"/>
            </a:pPr>
            <a:r>
              <a:rPr lang="en-US" dirty="0"/>
              <a:t>SED Memo, 2/28/17: </a:t>
            </a:r>
            <a:r>
              <a:rPr lang="en-US" dirty="0">
                <a:hlinkClick r:id="rId3"/>
              </a:rPr>
              <a:t>Information on Transportation of Prekindergarten Students under Four Years of Age</a:t>
            </a:r>
            <a:endParaRPr lang="en-US" dirty="0"/>
          </a:p>
          <a:p>
            <a:pPr marL="0" lvl="0" indent="0">
              <a:buNone/>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49</a:t>
            </a:fld>
            <a:endParaRPr lang="en-US" dirty="0"/>
          </a:p>
        </p:txBody>
      </p:sp>
      <p:sp>
        <p:nvSpPr>
          <p:cNvPr id="6" name="TextBox 5"/>
          <p:cNvSpPr txBox="1"/>
          <p:nvPr/>
        </p:nvSpPr>
        <p:spPr>
          <a:xfrm>
            <a:off x="557517" y="6368387"/>
            <a:ext cx="10863493" cy="276999"/>
          </a:xfrm>
          <a:prstGeom prst="rect">
            <a:avLst/>
          </a:prstGeom>
          <a:noFill/>
        </p:spPr>
        <p:txBody>
          <a:bodyPr wrap="square" rtlCol="0">
            <a:spAutoFit/>
          </a:bodyPr>
          <a:lstStyle/>
          <a:p>
            <a:r>
              <a:rPr lang="en-US" sz="1200" i="1" dirty="0"/>
              <a:t>Education Law § 3209(1)(g), 3209(2), 3209(4); 8 N.Y.C.R.R. § 100.2(x)(1)(iv); see also Non-Regulatory Guidance, Questions I-1, N-4, N-5 </a:t>
            </a:r>
          </a:p>
        </p:txBody>
      </p:sp>
      <p:sp>
        <p:nvSpPr>
          <p:cNvPr id="11" name="Rectangle 10"/>
          <p:cNvSpPr/>
          <p:nvPr/>
        </p:nvSpPr>
        <p:spPr>
          <a:xfrm>
            <a:off x="-5103671" y="680936"/>
            <a:ext cx="10938475" cy="369332"/>
          </a:xfrm>
          <a:prstGeom prst="rect">
            <a:avLst/>
          </a:prstGeom>
        </p:spPr>
        <p:txBody>
          <a:bodyPr wrap="square">
            <a:spAutoFit/>
          </a:bodyPr>
          <a:lstStyle/>
          <a:p>
            <a:pPr>
              <a:spcAft>
                <a:spcPts val="1200"/>
              </a:spcAft>
            </a:pPr>
            <a:endParaRPr lang="en-US" b="1" dirty="0"/>
          </a:p>
        </p:txBody>
      </p:sp>
      <p:sp>
        <p:nvSpPr>
          <p:cNvPr id="8" name="TextBox 7"/>
          <p:cNvSpPr txBox="1"/>
          <p:nvPr/>
        </p:nvSpPr>
        <p:spPr>
          <a:xfrm>
            <a:off x="500517" y="5162908"/>
            <a:ext cx="10824481" cy="338554"/>
          </a:xfrm>
          <a:prstGeom prst="rect">
            <a:avLst/>
          </a:prstGeom>
          <a:noFill/>
        </p:spPr>
        <p:txBody>
          <a:bodyPr wrap="square" rtlCol="0">
            <a:spAutoFit/>
          </a:bodyPr>
          <a:lstStyle/>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273054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 the McKinney-Vento Act</a:t>
            </a:r>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quarter" idx="16"/>
          </p:nvPr>
        </p:nvSpPr>
        <p:spPr/>
        <p:txBody>
          <a:bodyPr/>
          <a:lstStyle/>
          <a:p>
            <a:endParaRPr lang="en-US"/>
          </a:p>
        </p:txBody>
      </p:sp>
      <p:sp>
        <p:nvSpPr>
          <p:cNvPr id="5" name="Footer Placeholder 4"/>
          <p:cNvSpPr>
            <a:spLocks noGrp="1"/>
          </p:cNvSpPr>
          <p:nvPr>
            <p:ph type="ftr" sz="quarter" idx="11"/>
          </p:nvPr>
        </p:nvSpPr>
        <p:spPr/>
        <p:txBody>
          <a:bodyPr/>
          <a:lstStyle/>
          <a:p>
            <a:r>
              <a:rPr lang="en-US"/>
              <a:t>NYS-TEACHS - (800) 388-2014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9482337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dirty="0"/>
              <a:t>What About Transportation to…?</a:t>
            </a:r>
          </a:p>
        </p:txBody>
      </p:sp>
      <p:sp>
        <p:nvSpPr>
          <p:cNvPr id="3" name="Text Placeholder 2"/>
          <p:cNvSpPr>
            <a:spLocks noGrp="1"/>
          </p:cNvSpPr>
          <p:nvPr>
            <p:ph type="body" idx="1"/>
          </p:nvPr>
        </p:nvSpPr>
        <p:spPr>
          <a:effectLst/>
        </p:spPr>
        <p:txBody>
          <a:bodyPr/>
          <a:lstStyle/>
          <a:p>
            <a:r>
              <a:rPr lang="en-US" b="1" dirty="0">
                <a:solidFill>
                  <a:schemeClr val="accent5"/>
                </a:solidFill>
              </a:rPr>
              <a:t>Extra-Curricular Activities</a:t>
            </a:r>
          </a:p>
        </p:txBody>
      </p:sp>
      <p:sp>
        <p:nvSpPr>
          <p:cNvPr id="32771" name="Rectangle 3"/>
          <p:cNvSpPr>
            <a:spLocks noGrp="1" noChangeArrowheads="1"/>
          </p:cNvSpPr>
          <p:nvPr>
            <p:ph sz="half" idx="2"/>
          </p:nvPr>
        </p:nvSpPr>
        <p:spPr>
          <a:effectLst/>
        </p:spPr>
        <p:txBody>
          <a:bodyPr>
            <a:normAutofit lnSpcReduction="10000"/>
          </a:bodyPr>
          <a:lstStyle/>
          <a:p>
            <a:pPr marL="457200" lvl="1" indent="0">
              <a:buNone/>
            </a:pPr>
            <a:r>
              <a:rPr lang="en-US" sz="1800" b="1" dirty="0"/>
              <a:t>Districts (or DSS, if applicable) must provide transportation if:</a:t>
            </a:r>
          </a:p>
          <a:p>
            <a:pPr lvl="1"/>
            <a:r>
              <a:rPr lang="en-US" sz="1800" dirty="0"/>
              <a:t>Student is participating or would like to participate in an extracurricular activity,</a:t>
            </a:r>
          </a:p>
          <a:p>
            <a:pPr lvl="1"/>
            <a:r>
              <a:rPr lang="en-US" sz="1800" dirty="0"/>
              <a:t>The student meets relevant eligibility criteria, and</a:t>
            </a:r>
          </a:p>
          <a:p>
            <a:pPr lvl="1"/>
            <a:r>
              <a:rPr lang="en-US" sz="1800" dirty="0"/>
              <a:t>Lack of transportation poses a barrier to participation. </a:t>
            </a:r>
          </a:p>
          <a:p>
            <a:pPr marL="457200" lvl="1" indent="0">
              <a:buNone/>
            </a:pPr>
            <a:r>
              <a:rPr lang="en-US" sz="1100" i="1" dirty="0"/>
              <a:t>Education Law §3209(4)(f); 8 NYCRR §100.2(x)(6)(vi).</a:t>
            </a:r>
            <a:endParaRPr lang="en-US" sz="1100" i="1" u="sng" dirty="0"/>
          </a:p>
        </p:txBody>
      </p:sp>
      <p:sp>
        <p:nvSpPr>
          <p:cNvPr id="4" name="Text Placeholder 3"/>
          <p:cNvSpPr>
            <a:spLocks noGrp="1"/>
          </p:cNvSpPr>
          <p:nvPr>
            <p:ph type="body" sz="quarter" idx="3"/>
          </p:nvPr>
        </p:nvSpPr>
        <p:spPr>
          <a:effectLst/>
        </p:spPr>
        <p:txBody>
          <a:bodyPr/>
          <a:lstStyle/>
          <a:p>
            <a:r>
              <a:rPr lang="en-US" b="1" dirty="0">
                <a:solidFill>
                  <a:schemeClr val="accent5"/>
                </a:solidFill>
              </a:rPr>
              <a:t>Summer School</a:t>
            </a:r>
          </a:p>
        </p:txBody>
      </p:sp>
      <p:sp>
        <p:nvSpPr>
          <p:cNvPr id="5" name="Content Placeholder 4"/>
          <p:cNvSpPr>
            <a:spLocks noGrp="1"/>
          </p:cNvSpPr>
          <p:nvPr>
            <p:ph sz="quarter" idx="4"/>
          </p:nvPr>
        </p:nvSpPr>
        <p:spPr>
          <a:effectLst/>
        </p:spPr>
        <p:txBody>
          <a:bodyPr>
            <a:normAutofit/>
          </a:bodyPr>
          <a:lstStyle/>
          <a:p>
            <a:pPr marL="457200" indent="0">
              <a:buNone/>
            </a:pPr>
            <a:r>
              <a:rPr lang="en-US" b="1" dirty="0"/>
              <a:t>Districts must provide transportation</a:t>
            </a:r>
            <a:r>
              <a:rPr lang="en-US" dirty="0"/>
              <a:t> if:</a:t>
            </a:r>
          </a:p>
          <a:p>
            <a:pPr marL="741363" indent="-284163"/>
            <a:r>
              <a:rPr lang="en-US" dirty="0"/>
              <a:t>Student has been recommended to participate in summer school, and</a:t>
            </a:r>
          </a:p>
          <a:p>
            <a:pPr marL="741363" indent="-284163"/>
            <a:r>
              <a:rPr lang="en-US" dirty="0"/>
              <a:t>Lack of transportation poses a barrier to participation.</a:t>
            </a:r>
          </a:p>
          <a:p>
            <a:pPr marL="457200" indent="0">
              <a:buNone/>
            </a:pPr>
            <a:endParaRPr lang="en-US" dirty="0"/>
          </a:p>
          <a:p>
            <a:pPr marL="457200" indent="0">
              <a:buNone/>
            </a:pPr>
            <a:endParaRPr lang="en-US" dirty="0"/>
          </a:p>
          <a:p>
            <a:pPr marL="457200" indent="0">
              <a:buNone/>
            </a:pPr>
            <a:r>
              <a:rPr lang="en-US" sz="1100" i="1" dirty="0"/>
              <a:t>Education Law §3209(4)(e); 8 NYCRR §100.2(x)(6)(v). </a:t>
            </a:r>
          </a:p>
        </p:txBody>
      </p:sp>
      <p:sp>
        <p:nvSpPr>
          <p:cNvPr id="7" name="Footer Placeholder 6"/>
          <p:cNvSpPr>
            <a:spLocks noGrp="1"/>
          </p:cNvSpPr>
          <p:nvPr>
            <p:ph type="ftr" sz="quarter" idx="11"/>
          </p:nvPr>
        </p:nvSpPr>
        <p:spPr/>
        <p:txBody>
          <a:bodyPr/>
          <a:lstStyle/>
          <a:p>
            <a:r>
              <a:rPr lang="en-US" dirty="0"/>
              <a:t>NYS-TEACHS - (800) 388-2014</a:t>
            </a:r>
          </a:p>
        </p:txBody>
      </p:sp>
      <p:sp>
        <p:nvSpPr>
          <p:cNvPr id="2" name="Slide Number Placeholder 1"/>
          <p:cNvSpPr>
            <a:spLocks noGrp="1"/>
          </p:cNvSpPr>
          <p:nvPr>
            <p:ph type="sldNum" sz="quarter" idx="12"/>
          </p:nvPr>
        </p:nvSpPr>
        <p:spPr/>
        <p:txBody>
          <a:bodyPr/>
          <a:lstStyle/>
          <a:p>
            <a:fld id="{530C0466-FEBC-4AAD-99B6-984C52D5C12F}" type="slidenum">
              <a:rPr lang="en-US" smtClean="0"/>
              <a:pPr/>
              <a:t>50</a:t>
            </a:fld>
            <a:endParaRPr lang="en-US"/>
          </a:p>
        </p:txBody>
      </p:sp>
    </p:spTree>
    <p:extLst>
      <p:ext uri="{BB962C8B-B14F-4D97-AF65-F5344CB8AC3E}">
        <p14:creationId xmlns:p14="http://schemas.microsoft.com/office/powerpoint/2010/main" val="14781000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Autofit/>
          </a:bodyPr>
          <a:lstStyle/>
          <a:p>
            <a:r>
              <a:rPr lang="en-US" dirty="0"/>
              <a:t>Transportation </a:t>
            </a:r>
            <a:r>
              <a:rPr lang="en-US" b="1" dirty="0"/>
              <a:t>Funding Sources </a:t>
            </a:r>
            <a:endParaRPr lang="en-US" dirty="0"/>
          </a:p>
        </p:txBody>
      </p:sp>
      <p:sp>
        <p:nvSpPr>
          <p:cNvPr id="6" name="Footer Placeholder 5"/>
          <p:cNvSpPr>
            <a:spLocks noGrp="1"/>
          </p:cNvSpPr>
          <p:nvPr>
            <p:ph type="ftr" sz="quarter" idx="11"/>
          </p:nvPr>
        </p:nvSpPr>
        <p:spPr/>
        <p:txBody>
          <a:bodyPr/>
          <a:lstStyle/>
          <a:p>
            <a:r>
              <a:rPr lang="en-US"/>
              <a:t>NYS-TEACHS - (800) 388-2014</a:t>
            </a:r>
          </a:p>
        </p:txBody>
      </p:sp>
      <p:sp>
        <p:nvSpPr>
          <p:cNvPr id="7" name="Slide Number Placeholder 6"/>
          <p:cNvSpPr>
            <a:spLocks noGrp="1"/>
          </p:cNvSpPr>
          <p:nvPr>
            <p:ph type="sldNum" sz="quarter" idx="12"/>
          </p:nvPr>
        </p:nvSpPr>
        <p:spPr/>
        <p:txBody>
          <a:bodyPr/>
          <a:lstStyle/>
          <a:p>
            <a:fld id="{530C0466-FEBC-4AAD-99B6-984C52D5C12F}" type="slidenum">
              <a:rPr lang="en-US" smtClean="0"/>
              <a:pPr/>
              <a:t>51</a:t>
            </a:fld>
            <a:endParaRPr lang="en-US"/>
          </a:p>
        </p:txBody>
      </p:sp>
      <p:graphicFrame>
        <p:nvGraphicFramePr>
          <p:cNvPr id="2" name="Diagram 1"/>
          <p:cNvGraphicFramePr/>
          <p:nvPr>
            <p:extLst/>
          </p:nvPr>
        </p:nvGraphicFramePr>
        <p:xfrm>
          <a:off x="191387" y="1352674"/>
          <a:ext cx="11549099" cy="42658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140677" y="5269557"/>
            <a:ext cx="10068731" cy="646331"/>
          </a:xfrm>
          <a:prstGeom prst="rect">
            <a:avLst/>
          </a:prstGeom>
          <a:noFill/>
        </p:spPr>
        <p:txBody>
          <a:bodyPr wrap="square" rtlCol="0">
            <a:spAutoFit/>
          </a:bodyPr>
          <a:lstStyle/>
          <a:p>
            <a:r>
              <a:rPr lang="en-US" dirty="0"/>
              <a:t>*</a:t>
            </a:r>
            <a:r>
              <a:rPr lang="en-US" i="1" dirty="0"/>
              <a:t>DSS is responsible for transportation when family was placed in emergency housing outside District of Origin </a:t>
            </a:r>
            <a:r>
              <a:rPr lang="en-US" i="1"/>
              <a:t>+ student is </a:t>
            </a:r>
            <a:r>
              <a:rPr lang="en-US" i="1" dirty="0"/>
              <a:t>EAF-eligible</a:t>
            </a:r>
          </a:p>
        </p:txBody>
      </p:sp>
    </p:spTree>
    <p:extLst>
      <p:ext uri="{BB962C8B-B14F-4D97-AF65-F5344CB8AC3E}">
        <p14:creationId xmlns:p14="http://schemas.microsoft.com/office/powerpoint/2010/main" val="40638434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550706"/>
            <a:ext cx="10571998" cy="970450"/>
          </a:xfrm>
        </p:spPr>
        <p:txBody>
          <a:bodyPr/>
          <a:lstStyle/>
          <a:p>
            <a:r>
              <a:rPr lang="en-US" dirty="0"/>
              <a:t>Transportation for the Remainder of the School Year</a:t>
            </a:r>
          </a:p>
        </p:txBody>
      </p:sp>
      <p:sp>
        <p:nvSpPr>
          <p:cNvPr id="3" name="Content Placeholder 2"/>
          <p:cNvSpPr>
            <a:spLocks noGrp="1"/>
          </p:cNvSpPr>
          <p:nvPr>
            <p:ph idx="1"/>
          </p:nvPr>
        </p:nvSpPr>
        <p:spPr/>
        <p:txBody>
          <a:bodyPr>
            <a:normAutofit/>
          </a:bodyPr>
          <a:lstStyle/>
          <a:p>
            <a:r>
              <a:rPr lang="en-US" dirty="0"/>
              <a:t>Child/youth can stay in same school for remainder of school year after becoming permanently housed, and an additional year if it is the child’s terminal year in the school.</a:t>
            </a:r>
          </a:p>
          <a:p>
            <a:r>
              <a:rPr lang="en-US" dirty="0"/>
              <a:t>Student is entitled to transportation to their school of origin during through the remainder of the school year, and an additional year if it is the child’s terminal year in the school</a:t>
            </a:r>
          </a:p>
          <a:p>
            <a:pPr lvl="1"/>
            <a:r>
              <a:rPr lang="en-US" dirty="0"/>
              <a:t>Remainder of SY transportation provided by the </a:t>
            </a:r>
            <a:r>
              <a:rPr lang="en-US" i="1" dirty="0"/>
              <a:t>district of attendance</a:t>
            </a:r>
            <a:r>
              <a:rPr lang="en-US" dirty="0"/>
              <a:t>, even if student was previously transported by LDSS.</a:t>
            </a:r>
          </a:p>
          <a:p>
            <a:pPr lvl="1"/>
            <a:r>
              <a:rPr lang="en-US" dirty="0"/>
              <a:t>District of attendance is responsible for transportation and may bill the new district of residence for the transportation costs left over after receiving State Aid.</a:t>
            </a:r>
          </a:p>
          <a:p>
            <a:endParaRPr lang="en-US" dirty="0"/>
          </a:p>
        </p:txBody>
      </p:sp>
      <p:sp>
        <p:nvSpPr>
          <p:cNvPr id="4" name="Footer Placeholder 3"/>
          <p:cNvSpPr>
            <a:spLocks noGrp="1"/>
          </p:cNvSpPr>
          <p:nvPr>
            <p:ph type="ftr" sz="quarter" idx="11"/>
          </p:nvPr>
        </p:nvSpPr>
        <p:spPr/>
        <p:txBody>
          <a:bodyPr/>
          <a:lstStyle/>
          <a:p>
            <a:r>
              <a:rPr lang="en-US"/>
              <a:t>NYS-TEACHS - (800) 388-2014</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52</a:t>
            </a:fld>
            <a:endParaRPr lang="en-US" dirty="0"/>
          </a:p>
        </p:txBody>
      </p:sp>
      <p:sp>
        <p:nvSpPr>
          <p:cNvPr id="6" name="Rectangle 5"/>
          <p:cNvSpPr/>
          <p:nvPr/>
        </p:nvSpPr>
        <p:spPr>
          <a:xfrm>
            <a:off x="2016502" y="5945743"/>
            <a:ext cx="9356784" cy="430887"/>
          </a:xfrm>
          <a:prstGeom prst="rect">
            <a:avLst/>
          </a:prstGeom>
        </p:spPr>
        <p:txBody>
          <a:bodyPr wrap="square">
            <a:spAutoFit/>
          </a:bodyPr>
          <a:lstStyle/>
          <a:p>
            <a:pPr algn="r"/>
            <a:r>
              <a:rPr lang="en-US" sz="1100" dirty="0"/>
              <a:t>42 USC §11432(g)(1)(J)(iii), 11432(g)(3)(A)(</a:t>
            </a:r>
            <a:r>
              <a:rPr lang="en-US" sz="1100" dirty="0" err="1"/>
              <a:t>i</a:t>
            </a:r>
            <a:r>
              <a:rPr lang="en-US" sz="1100" dirty="0"/>
              <a:t>)(II); Education Law §3209(2)(c), 3209(2)(d), 3209(4)(c), 3209(4)(</a:t>
            </a:r>
            <a:r>
              <a:rPr lang="en-US" sz="1100" dirty="0" err="1"/>
              <a:t>i</a:t>
            </a:r>
            <a:r>
              <a:rPr lang="en-US" sz="1100" dirty="0"/>
              <a:t>); </a:t>
            </a:r>
            <a:br>
              <a:rPr lang="en-US" sz="1100" dirty="0"/>
            </a:br>
            <a:r>
              <a:rPr lang="en-US" sz="1100" i="1" dirty="0"/>
              <a:t>NYS Field Memo #2-2017, item 12; </a:t>
            </a:r>
            <a:r>
              <a:rPr lang="en-US" sz="1100" dirty="0"/>
              <a:t>8 NYCRR §100.2(x)(2), 100.2(x)(6)(iv); Non-Regulatory Guidance, Question J-5.</a:t>
            </a:r>
          </a:p>
        </p:txBody>
      </p:sp>
    </p:spTree>
    <p:extLst>
      <p:ext uri="{BB962C8B-B14F-4D97-AF65-F5344CB8AC3E}">
        <p14:creationId xmlns:p14="http://schemas.microsoft.com/office/powerpoint/2010/main" val="40564501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Sensitivity &amp; School Success Framework</a:t>
            </a:r>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quarter" idx="16"/>
          </p:nvPr>
        </p:nvSpPr>
        <p:spPr/>
        <p:txBody>
          <a:bodyPr/>
          <a:lstStyle/>
          <a:p>
            <a:endParaRPr lang="en-US"/>
          </a:p>
        </p:txBody>
      </p:sp>
      <p:sp>
        <p:nvSpPr>
          <p:cNvPr id="5" name="Footer Placeholder 4"/>
          <p:cNvSpPr>
            <a:spLocks noGrp="1"/>
          </p:cNvSpPr>
          <p:nvPr>
            <p:ph type="ftr" sz="quarter" idx="11"/>
          </p:nvPr>
        </p:nvSpPr>
        <p:spPr/>
        <p:txBody>
          <a:bodyPr/>
          <a:lstStyle/>
          <a:p>
            <a:r>
              <a:rPr lang="en-US"/>
              <a:t>NYS-TEACHS - (800) 388-2014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53</a:t>
            </a:fld>
            <a:endParaRPr lang="en-US" dirty="0"/>
          </a:p>
        </p:txBody>
      </p:sp>
    </p:spTree>
    <p:extLst>
      <p:ext uri="{BB962C8B-B14F-4D97-AF65-F5344CB8AC3E}">
        <p14:creationId xmlns:p14="http://schemas.microsoft.com/office/powerpoint/2010/main" val="23303051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Voices</a:t>
            </a:r>
          </a:p>
        </p:txBody>
      </p:sp>
      <p:sp>
        <p:nvSpPr>
          <p:cNvPr id="3" name="Content Placeholder 2"/>
          <p:cNvSpPr>
            <a:spLocks noGrp="1"/>
          </p:cNvSpPr>
          <p:nvPr>
            <p:ph idx="1"/>
          </p:nvPr>
        </p:nvSpPr>
        <p:spPr>
          <a:xfrm>
            <a:off x="1319044" y="2347609"/>
            <a:ext cx="8894631" cy="2763781"/>
          </a:xfrm>
          <a:prstGeom prst="wedgeRoundRectCallout">
            <a:avLst/>
          </a:prstGeom>
          <a:ln w="57150">
            <a:solidFill>
              <a:schemeClr val="accent6"/>
            </a:solidFill>
          </a:ln>
        </p:spPr>
        <p:txBody>
          <a:bodyPr>
            <a:normAutofit/>
          </a:bodyPr>
          <a:lstStyle/>
          <a:p>
            <a:pPr marL="0" indent="0">
              <a:buNone/>
            </a:pPr>
            <a:r>
              <a:rPr lang="en-US" sz="2000" dirty="0"/>
              <a:t>“</a:t>
            </a:r>
            <a:r>
              <a:rPr lang="en-US" sz="2000" i="1" dirty="0"/>
              <a:t>[They could have been] more understanding of my situation and age and what it took for me to get up every day and pursue my education in spite of all the barriers I was up against. I felt scrutinized and ostracized, especially by the principal. She was not trying to be accommodating at all. There were emotional traumas. Mental. Physical effects. Teachers should have trainings to give them the tools so that they know the signs.”</a:t>
            </a:r>
          </a:p>
        </p:txBody>
      </p:sp>
      <p:sp>
        <p:nvSpPr>
          <p:cNvPr id="4" name="Footer Placeholder 3"/>
          <p:cNvSpPr>
            <a:spLocks noGrp="1"/>
          </p:cNvSpPr>
          <p:nvPr>
            <p:ph type="ftr" sz="quarter" idx="11"/>
          </p:nvPr>
        </p:nvSpPr>
        <p:spPr/>
        <p:txBody>
          <a:bodyPr/>
          <a:lstStyle/>
          <a:p>
            <a:r>
              <a:rPr lang="en-US"/>
              <a:t>NYS-TEACHS - (800) 388-2014</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54</a:t>
            </a:fld>
            <a:endParaRPr lang="en-US" dirty="0"/>
          </a:p>
        </p:txBody>
      </p:sp>
      <p:sp>
        <p:nvSpPr>
          <p:cNvPr id="6" name="TextBox 5"/>
          <p:cNvSpPr txBox="1"/>
          <p:nvPr/>
        </p:nvSpPr>
        <p:spPr>
          <a:xfrm>
            <a:off x="4433977" y="5555411"/>
            <a:ext cx="4485736" cy="646331"/>
          </a:xfrm>
          <a:prstGeom prst="rect">
            <a:avLst/>
          </a:prstGeom>
          <a:noFill/>
        </p:spPr>
        <p:txBody>
          <a:bodyPr wrap="square" rtlCol="0">
            <a:spAutoFit/>
          </a:bodyPr>
          <a:lstStyle/>
          <a:p>
            <a:r>
              <a:rPr lang="en-US" dirty="0"/>
              <a:t>- Youth, from </a:t>
            </a:r>
            <a:r>
              <a:rPr lang="en-US" i="1" dirty="0"/>
              <a:t>Hidden in Plain Sight </a:t>
            </a:r>
            <a:r>
              <a:rPr lang="en-US" dirty="0"/>
              <a:t>(</a:t>
            </a:r>
            <a:r>
              <a:rPr lang="en-US" dirty="0">
                <a:hlinkClick r:id="rId3"/>
              </a:rPr>
              <a:t>full report</a:t>
            </a:r>
            <a:r>
              <a:rPr lang="en-US" dirty="0"/>
              <a:t>)</a:t>
            </a:r>
          </a:p>
        </p:txBody>
      </p:sp>
    </p:spTree>
    <p:extLst>
      <p:ext uri="{BB962C8B-B14F-4D97-AF65-F5344CB8AC3E}">
        <p14:creationId xmlns:p14="http://schemas.microsoft.com/office/powerpoint/2010/main" val="18003803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2362200" y="304800"/>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r" rtl="0" eaLnBrk="0" fontAlgn="base" hangingPunct="0">
              <a:spcBef>
                <a:spcPct val="0"/>
              </a:spcBef>
              <a:spcAft>
                <a:spcPct val="0"/>
              </a:spcAft>
              <a:defRPr sz="3200">
                <a:solidFill>
                  <a:schemeClr val="bg1"/>
                </a:solidFill>
                <a:latin typeface="+mj-lt"/>
                <a:ea typeface="+mj-ea"/>
                <a:cs typeface="+mj-cs"/>
              </a:defRPr>
            </a:lvl1pPr>
            <a:lvl2pPr algn="r" rtl="0" eaLnBrk="0" fontAlgn="base" hangingPunct="0">
              <a:spcBef>
                <a:spcPct val="0"/>
              </a:spcBef>
              <a:spcAft>
                <a:spcPct val="0"/>
              </a:spcAft>
              <a:defRPr sz="3200">
                <a:solidFill>
                  <a:schemeClr val="bg1"/>
                </a:solidFill>
                <a:latin typeface="Arial" charset="0"/>
              </a:defRPr>
            </a:lvl2pPr>
            <a:lvl3pPr algn="r" rtl="0" eaLnBrk="0" fontAlgn="base" hangingPunct="0">
              <a:spcBef>
                <a:spcPct val="0"/>
              </a:spcBef>
              <a:spcAft>
                <a:spcPct val="0"/>
              </a:spcAft>
              <a:defRPr sz="3200">
                <a:solidFill>
                  <a:schemeClr val="bg1"/>
                </a:solidFill>
                <a:latin typeface="Arial" charset="0"/>
              </a:defRPr>
            </a:lvl3pPr>
            <a:lvl4pPr algn="r" rtl="0" eaLnBrk="0" fontAlgn="base" hangingPunct="0">
              <a:spcBef>
                <a:spcPct val="0"/>
              </a:spcBef>
              <a:spcAft>
                <a:spcPct val="0"/>
              </a:spcAft>
              <a:defRPr sz="3200">
                <a:solidFill>
                  <a:schemeClr val="bg1"/>
                </a:solidFill>
                <a:latin typeface="Arial" charset="0"/>
              </a:defRPr>
            </a:lvl4pPr>
            <a:lvl5pPr algn="r" rtl="0" eaLnBrk="0" fontAlgn="base" hangingPunct="0">
              <a:spcBef>
                <a:spcPct val="0"/>
              </a:spcBef>
              <a:spcAft>
                <a:spcPct val="0"/>
              </a:spcAft>
              <a:defRPr sz="3200">
                <a:solidFill>
                  <a:schemeClr val="bg1"/>
                </a:solidFill>
                <a:latin typeface="Arial" charset="0"/>
              </a:defRPr>
            </a:lvl5pPr>
            <a:lvl6pPr marL="457200" algn="r" rtl="0" fontAlgn="base">
              <a:spcBef>
                <a:spcPct val="0"/>
              </a:spcBef>
              <a:spcAft>
                <a:spcPct val="0"/>
              </a:spcAft>
              <a:defRPr sz="4000">
                <a:solidFill>
                  <a:schemeClr val="bg1"/>
                </a:solidFill>
                <a:latin typeface="Arial" charset="0"/>
              </a:defRPr>
            </a:lvl6pPr>
            <a:lvl7pPr marL="914400" algn="r" rtl="0" fontAlgn="base">
              <a:spcBef>
                <a:spcPct val="0"/>
              </a:spcBef>
              <a:spcAft>
                <a:spcPct val="0"/>
              </a:spcAft>
              <a:defRPr sz="4000">
                <a:solidFill>
                  <a:schemeClr val="bg1"/>
                </a:solidFill>
                <a:latin typeface="Arial" charset="0"/>
              </a:defRPr>
            </a:lvl7pPr>
            <a:lvl8pPr marL="1371600" algn="r" rtl="0" fontAlgn="base">
              <a:spcBef>
                <a:spcPct val="0"/>
              </a:spcBef>
              <a:spcAft>
                <a:spcPct val="0"/>
              </a:spcAft>
              <a:defRPr sz="4000">
                <a:solidFill>
                  <a:schemeClr val="bg1"/>
                </a:solidFill>
                <a:latin typeface="Arial" charset="0"/>
              </a:defRPr>
            </a:lvl8pPr>
            <a:lvl9pPr marL="1828800" algn="r" rtl="0" fontAlgn="base">
              <a:spcBef>
                <a:spcPct val="0"/>
              </a:spcBef>
              <a:spcAft>
                <a:spcPct val="0"/>
              </a:spcAft>
              <a:defRPr sz="4000">
                <a:solidFill>
                  <a:schemeClr val="bg1"/>
                </a:solidFill>
                <a:latin typeface="Arial" charset="0"/>
              </a:defRPr>
            </a:lvl9pPr>
          </a:lstStyle>
          <a:p>
            <a:endParaRPr lang="en-US" dirty="0">
              <a:solidFill>
                <a:srgbClr val="000000">
                  <a:lumMod val="65000"/>
                  <a:lumOff val="35000"/>
                </a:srgbClr>
              </a:solidFill>
              <a:latin typeface="Calibri Light" panose="020F0302020204030204" pitchFamily="34" charset="0"/>
            </a:endParaRPr>
          </a:p>
        </p:txBody>
      </p:sp>
      <p:sp>
        <p:nvSpPr>
          <p:cNvPr id="11" name="Down Arrow 10"/>
          <p:cNvSpPr/>
          <p:nvPr/>
        </p:nvSpPr>
        <p:spPr bwMode="auto">
          <a:xfrm>
            <a:off x="9149148" y="2868137"/>
            <a:ext cx="190500" cy="415766"/>
          </a:xfrm>
          <a:prstGeom prst="downArrow">
            <a:avLst/>
          </a:prstGeom>
          <a:solidFill>
            <a:schemeClr val="tx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a:solidFill>
                <a:srgbClr val="1D528D"/>
              </a:solidFill>
            </a:endParaRPr>
          </a:p>
        </p:txBody>
      </p:sp>
      <p:sp>
        <p:nvSpPr>
          <p:cNvPr id="12" name="TextBox 11"/>
          <p:cNvSpPr txBox="1"/>
          <p:nvPr/>
        </p:nvSpPr>
        <p:spPr>
          <a:xfrm>
            <a:off x="7820043" y="3564773"/>
            <a:ext cx="2743200" cy="1015663"/>
          </a:xfrm>
          <a:prstGeom prst="rect">
            <a:avLst/>
          </a:prstGeom>
          <a:noFill/>
        </p:spPr>
        <p:txBody>
          <a:bodyPr wrap="square" rtlCol="0">
            <a:spAutoFit/>
          </a:bodyPr>
          <a:lstStyle/>
          <a:p>
            <a:pPr algn="ctr"/>
            <a:r>
              <a:rPr lang="en-US" sz="2000" dirty="0">
                <a:solidFill>
                  <a:srgbClr val="1D528D"/>
                </a:solidFill>
              </a:rPr>
              <a:t>Competition for energy</a:t>
            </a:r>
            <a:br>
              <a:rPr lang="en-US" sz="2000" dirty="0">
                <a:solidFill>
                  <a:srgbClr val="1D528D"/>
                </a:solidFill>
              </a:rPr>
            </a:br>
            <a:r>
              <a:rPr lang="en-US" sz="2000" dirty="0">
                <a:solidFill>
                  <a:srgbClr val="1D528D"/>
                </a:solidFill>
              </a:rPr>
              <a:t>and attention</a:t>
            </a:r>
          </a:p>
        </p:txBody>
      </p:sp>
      <p:sp>
        <p:nvSpPr>
          <p:cNvPr id="14" name="TextBox 13"/>
          <p:cNvSpPr txBox="1"/>
          <p:nvPr/>
        </p:nvSpPr>
        <p:spPr>
          <a:xfrm>
            <a:off x="8020881" y="5027834"/>
            <a:ext cx="2514601" cy="1631216"/>
          </a:xfrm>
          <a:prstGeom prst="rect">
            <a:avLst/>
          </a:prstGeom>
          <a:noFill/>
        </p:spPr>
        <p:txBody>
          <a:bodyPr wrap="square" rtlCol="0">
            <a:spAutoFit/>
          </a:bodyPr>
          <a:lstStyle/>
          <a:p>
            <a:pPr algn="ctr"/>
            <a:r>
              <a:rPr lang="en-US" sz="2000" dirty="0">
                <a:solidFill>
                  <a:srgbClr val="1D528D"/>
                </a:solidFill>
              </a:rPr>
              <a:t>Less available to learn and potentially more behavior challenges</a:t>
            </a:r>
            <a:r>
              <a:rPr lang="en-US" dirty="0">
                <a:solidFill>
                  <a:srgbClr val="1D528D"/>
                </a:solidFill>
              </a:rPr>
              <a:t>	</a:t>
            </a:r>
          </a:p>
        </p:txBody>
      </p:sp>
      <p:sp>
        <p:nvSpPr>
          <p:cNvPr id="15" name="Title 14"/>
          <p:cNvSpPr>
            <a:spLocks noGrp="1"/>
          </p:cNvSpPr>
          <p:nvPr>
            <p:ph type="title"/>
          </p:nvPr>
        </p:nvSpPr>
        <p:spPr>
          <a:xfrm>
            <a:off x="337560" y="-23633"/>
            <a:ext cx="10571998" cy="970450"/>
          </a:xfrm>
        </p:spPr>
        <p:txBody>
          <a:bodyPr/>
          <a:lstStyle/>
          <a:p>
            <a:r>
              <a:rPr lang="en-US" dirty="0"/>
              <a:t>Trauma, Homelessness, and School Success</a:t>
            </a:r>
          </a:p>
        </p:txBody>
      </p:sp>
      <p:sp>
        <p:nvSpPr>
          <p:cNvPr id="2" name="Footer Placeholder 1"/>
          <p:cNvSpPr>
            <a:spLocks noGrp="1"/>
          </p:cNvSpPr>
          <p:nvPr>
            <p:ph type="ftr" sz="quarter" idx="11"/>
          </p:nvPr>
        </p:nvSpPr>
        <p:spPr/>
        <p:txBody>
          <a:bodyPr/>
          <a:lstStyle/>
          <a:p>
            <a:r>
              <a:rPr lang="en-US"/>
              <a:t>NYS-TEACHS - (800) 388-2014</a:t>
            </a:r>
          </a:p>
        </p:txBody>
      </p:sp>
      <p:sp>
        <p:nvSpPr>
          <p:cNvPr id="3" name="Slide Number Placeholder 2"/>
          <p:cNvSpPr>
            <a:spLocks noGrp="1"/>
          </p:cNvSpPr>
          <p:nvPr>
            <p:ph type="sldNum" sz="quarter" idx="12"/>
          </p:nvPr>
        </p:nvSpPr>
        <p:spPr/>
        <p:txBody>
          <a:bodyPr/>
          <a:lstStyle/>
          <a:p>
            <a:fld id="{530C0466-FEBC-4AAD-99B6-984C52D5C12F}" type="slidenum">
              <a:rPr lang="en-US" smtClean="0"/>
              <a:pPr/>
              <a:t>55</a:t>
            </a:fld>
            <a:endParaRPr lang="en-US"/>
          </a:p>
        </p:txBody>
      </p:sp>
      <p:sp>
        <p:nvSpPr>
          <p:cNvPr id="18" name="TextBox 17"/>
          <p:cNvSpPr txBox="1"/>
          <p:nvPr/>
        </p:nvSpPr>
        <p:spPr>
          <a:xfrm>
            <a:off x="1340743" y="5434094"/>
            <a:ext cx="3414311" cy="461665"/>
          </a:xfrm>
          <a:prstGeom prst="rect">
            <a:avLst/>
          </a:prstGeom>
          <a:noFill/>
        </p:spPr>
        <p:txBody>
          <a:bodyPr wrap="square" rtlCol="0">
            <a:spAutoFit/>
          </a:bodyPr>
          <a:lstStyle/>
          <a:p>
            <a:pPr algn="ctr"/>
            <a:r>
              <a:rPr lang="en-US" sz="2400" dirty="0">
                <a:solidFill>
                  <a:srgbClr val="002060"/>
                </a:solidFill>
              </a:rPr>
              <a:t>UNSTABLE HOUSING</a:t>
            </a:r>
          </a:p>
        </p:txBody>
      </p:sp>
      <p:graphicFrame>
        <p:nvGraphicFramePr>
          <p:cNvPr id="23" name="Diagram 22"/>
          <p:cNvGraphicFramePr/>
          <p:nvPr>
            <p:extLst>
              <p:ext uri="{D42A27DB-BD31-4B8C-83A1-F6EECF244321}">
                <p14:modId xmlns:p14="http://schemas.microsoft.com/office/powerpoint/2010/main" val="1426476451"/>
              </p:ext>
            </p:extLst>
          </p:nvPr>
        </p:nvGraphicFramePr>
        <p:xfrm>
          <a:off x="1113334" y="1714033"/>
          <a:ext cx="3962400" cy="3603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7"/>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51572" y="1570291"/>
            <a:ext cx="1757362" cy="1362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9"/>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146672" y="3653784"/>
            <a:ext cx="1696507"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 name="Down Arrow 25"/>
          <p:cNvSpPr/>
          <p:nvPr/>
        </p:nvSpPr>
        <p:spPr bwMode="auto">
          <a:xfrm>
            <a:off x="9169662" y="4618925"/>
            <a:ext cx="190500" cy="415766"/>
          </a:xfrm>
          <a:prstGeom prst="downArrow">
            <a:avLst/>
          </a:prstGeom>
          <a:solidFill>
            <a:schemeClr val="tx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a:solidFill>
                <a:srgbClr val="1D528D"/>
              </a:solidFill>
            </a:endParaRPr>
          </a:p>
        </p:txBody>
      </p:sp>
      <p:grpSp>
        <p:nvGrpSpPr>
          <p:cNvPr id="30" name="Group 29"/>
          <p:cNvGrpSpPr/>
          <p:nvPr/>
        </p:nvGrpSpPr>
        <p:grpSpPr>
          <a:xfrm>
            <a:off x="8275660" y="1061032"/>
            <a:ext cx="1937476" cy="1872201"/>
            <a:chOff x="1290638" y="2286000"/>
            <a:chExt cx="2138362" cy="2057401"/>
          </a:xfrm>
        </p:grpSpPr>
        <p:sp>
          <p:nvSpPr>
            <p:cNvPr id="31" name="Explosion 1 30"/>
            <p:cNvSpPr/>
            <p:nvPr/>
          </p:nvSpPr>
          <p:spPr>
            <a:xfrm>
              <a:off x="1290638" y="2286000"/>
              <a:ext cx="2138362" cy="2057401"/>
            </a:xfrm>
            <a:prstGeom prst="irregularSeal1">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600199" y="2971800"/>
              <a:ext cx="1524001" cy="642622"/>
            </a:xfrm>
            <a:prstGeom prst="rect">
              <a:avLst/>
            </a:prstGeom>
            <a:noFill/>
          </p:spPr>
          <p:txBody>
            <a:bodyPr wrap="square" rtlCol="0">
              <a:spAutoFit/>
            </a:bodyPr>
            <a:lstStyle/>
            <a:p>
              <a:pPr algn="ctr"/>
              <a:r>
                <a:rPr lang="en-US" sz="1600" b="1" dirty="0">
                  <a:solidFill>
                    <a:schemeClr val="bg1"/>
                  </a:solidFill>
                </a:rPr>
                <a:t>STRESS &amp; TRAUMA</a:t>
              </a:r>
            </a:p>
          </p:txBody>
        </p:sp>
      </p:grpSp>
      <p:pic>
        <p:nvPicPr>
          <p:cNvPr id="20" name="Picture 5"/>
          <p:cNvPicPr>
            <a:picLocks noGrp="1" noChangeAspect="1" noChangeArrowheads="1"/>
          </p:cNvPicPr>
          <p:nvPr>
            <p:ph idx="1"/>
          </p:nvPr>
        </p:nvPicPr>
        <p:blipFill>
          <a:blip r:embed="rId10" cstate="email">
            <a:extLst>
              <a:ext uri="{28A0092B-C50C-407E-A947-70E740481C1C}">
                <a14:useLocalDpi xmlns:a14="http://schemas.microsoft.com/office/drawing/2010/main"/>
              </a:ext>
            </a:extLst>
          </a:blip>
          <a:stretch>
            <a:fillRect/>
          </a:stretch>
        </p:blipFill>
        <p:spPr>
          <a:xfrm>
            <a:off x="3465515" y="3626447"/>
            <a:ext cx="1919781" cy="1329626"/>
          </a:xfrm>
        </p:spPr>
      </p:pic>
      <p:grpSp>
        <p:nvGrpSpPr>
          <p:cNvPr id="29" name="Group 28"/>
          <p:cNvGrpSpPr/>
          <p:nvPr/>
        </p:nvGrpSpPr>
        <p:grpSpPr>
          <a:xfrm>
            <a:off x="2022972" y="2552234"/>
            <a:ext cx="2138362" cy="2057401"/>
            <a:chOff x="1290638" y="2286000"/>
            <a:chExt cx="2138362" cy="2057401"/>
          </a:xfrm>
        </p:grpSpPr>
        <p:sp>
          <p:nvSpPr>
            <p:cNvPr id="24" name="Explosion 1 23"/>
            <p:cNvSpPr/>
            <p:nvPr/>
          </p:nvSpPr>
          <p:spPr>
            <a:xfrm>
              <a:off x="1290638" y="2286000"/>
              <a:ext cx="2138362" cy="2057401"/>
            </a:xfrm>
            <a:prstGeom prst="irregularSeal1">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600200" y="2940699"/>
              <a:ext cx="1524000" cy="707886"/>
            </a:xfrm>
            <a:prstGeom prst="rect">
              <a:avLst/>
            </a:prstGeom>
            <a:noFill/>
          </p:spPr>
          <p:txBody>
            <a:bodyPr wrap="square" rtlCol="0">
              <a:spAutoFit/>
            </a:bodyPr>
            <a:lstStyle/>
            <a:p>
              <a:pPr algn="ctr"/>
              <a:r>
                <a:rPr lang="en-US" sz="2000" b="1" dirty="0">
                  <a:solidFill>
                    <a:schemeClr val="bg1"/>
                  </a:solidFill>
                </a:rPr>
                <a:t>STRESS &amp; TRAUMA</a:t>
              </a:r>
            </a:p>
          </p:txBody>
        </p:sp>
      </p:grpSp>
    </p:spTree>
    <p:extLst>
      <p:ext uri="{BB962C8B-B14F-4D97-AF65-F5344CB8AC3E}">
        <p14:creationId xmlns:p14="http://schemas.microsoft.com/office/powerpoint/2010/main" val="157789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p:bldP spid="2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28" y="447493"/>
            <a:ext cx="10571998" cy="970450"/>
          </a:xfrm>
        </p:spPr>
        <p:txBody>
          <a:bodyPr/>
          <a:lstStyle/>
          <a:p>
            <a:r>
              <a:rPr lang="en-US" dirty="0"/>
              <a:t>What is happening beneath the surface? </a:t>
            </a:r>
          </a:p>
        </p:txBody>
      </p:sp>
      <p:sp>
        <p:nvSpPr>
          <p:cNvPr id="41" name="TextBox 40"/>
          <p:cNvSpPr txBox="1"/>
          <p:nvPr/>
        </p:nvSpPr>
        <p:spPr>
          <a:xfrm>
            <a:off x="1522628" y="5395422"/>
            <a:ext cx="8701032" cy="461665"/>
          </a:xfrm>
          <a:prstGeom prst="rect">
            <a:avLst/>
          </a:prstGeom>
          <a:noFill/>
        </p:spPr>
        <p:txBody>
          <a:bodyPr wrap="square" rtlCol="0">
            <a:spAutoFit/>
          </a:bodyPr>
          <a:lstStyle/>
          <a:p>
            <a:pPr algn="ctr"/>
            <a:r>
              <a:rPr lang="en-US" sz="2400" dirty="0">
                <a:solidFill>
                  <a:srgbClr val="000000"/>
                </a:solidFill>
                <a:latin typeface="Century Gothic" panose="020B0502020202020204" pitchFamily="34" charset="0"/>
              </a:rPr>
              <a:t>A Body’s Reaction to Stress: FIGHT, FLIGHT, or FREEZE</a:t>
            </a:r>
          </a:p>
        </p:txBody>
      </p:sp>
      <p:sp>
        <p:nvSpPr>
          <p:cNvPr id="42" name="TextBox 41"/>
          <p:cNvSpPr txBox="1"/>
          <p:nvPr/>
        </p:nvSpPr>
        <p:spPr>
          <a:xfrm>
            <a:off x="981987" y="2927138"/>
            <a:ext cx="2992194" cy="1107996"/>
          </a:xfrm>
          <a:prstGeom prst="rect">
            <a:avLst/>
          </a:prstGeom>
          <a:noFill/>
        </p:spPr>
        <p:txBody>
          <a:bodyPr wrap="square" rtlCol="0">
            <a:spAutoFit/>
          </a:bodyPr>
          <a:lstStyle/>
          <a:p>
            <a:pPr algn="ctr"/>
            <a:r>
              <a:rPr lang="en-US" sz="2400" b="1" dirty="0">
                <a:solidFill>
                  <a:schemeClr val="accent4"/>
                </a:solidFill>
                <a:latin typeface="Century Gothic" panose="020B0502020202020204" pitchFamily="34" charset="0"/>
              </a:rPr>
              <a:t>Healthy</a:t>
            </a:r>
            <a:br>
              <a:rPr lang="en-US" sz="2400" b="1" dirty="0">
                <a:solidFill>
                  <a:schemeClr val="accent4"/>
                </a:solidFill>
                <a:latin typeface="Century Gothic" panose="020B0502020202020204" pitchFamily="34" charset="0"/>
              </a:rPr>
            </a:br>
            <a:r>
              <a:rPr lang="en-US" sz="2400" b="1" dirty="0">
                <a:solidFill>
                  <a:schemeClr val="accent4"/>
                </a:solidFill>
                <a:latin typeface="Century Gothic" panose="020B0502020202020204" pitchFamily="34" charset="0"/>
              </a:rPr>
              <a:t>Nervous System</a:t>
            </a:r>
            <a:r>
              <a:rPr lang="en-US" sz="2400" dirty="0">
                <a:solidFill>
                  <a:schemeClr val="accent4"/>
                </a:solidFill>
                <a:latin typeface="Century Gothic" panose="020B0502020202020204" pitchFamily="34" charset="0"/>
              </a:rPr>
              <a:t> </a:t>
            </a:r>
            <a:r>
              <a:rPr lang="en-US" dirty="0">
                <a:solidFill>
                  <a:srgbClr val="000000"/>
                </a:solidFill>
                <a:latin typeface="Calibri Light" panose="020F0302020204030204" pitchFamily="34" charset="0"/>
              </a:rPr>
              <a:t/>
            </a:r>
            <a:br>
              <a:rPr lang="en-US" dirty="0">
                <a:solidFill>
                  <a:srgbClr val="000000"/>
                </a:solidFill>
                <a:latin typeface="Calibri Light" panose="020F0302020204030204" pitchFamily="34" charset="0"/>
              </a:rPr>
            </a:br>
            <a:endParaRPr lang="en-US" dirty="0">
              <a:solidFill>
                <a:srgbClr val="473F80"/>
              </a:solidFill>
              <a:latin typeface="Calibri Light" panose="020F0302020204030204" pitchFamily="34" charset="0"/>
            </a:endParaRPr>
          </a:p>
        </p:txBody>
      </p:sp>
      <p:sp>
        <p:nvSpPr>
          <p:cNvPr id="15" name="TextBox 14"/>
          <p:cNvSpPr txBox="1"/>
          <p:nvPr/>
        </p:nvSpPr>
        <p:spPr>
          <a:xfrm>
            <a:off x="7360484" y="2902843"/>
            <a:ext cx="3221467" cy="1261884"/>
          </a:xfrm>
          <a:prstGeom prst="rect">
            <a:avLst/>
          </a:prstGeom>
          <a:noFill/>
        </p:spPr>
        <p:txBody>
          <a:bodyPr wrap="square" rtlCol="0">
            <a:spAutoFit/>
          </a:bodyPr>
          <a:lstStyle/>
          <a:p>
            <a:pPr algn="ctr"/>
            <a:r>
              <a:rPr lang="en-US" sz="2400" b="1" dirty="0">
                <a:solidFill>
                  <a:schemeClr val="accent2"/>
                </a:solidFill>
                <a:latin typeface="Century Gothic" panose="020B0502020202020204" pitchFamily="34" charset="0"/>
              </a:rPr>
              <a:t>Traumatized Nervous System</a:t>
            </a:r>
            <a:r>
              <a:rPr lang="en-US" sz="2400" b="1" dirty="0">
                <a:solidFill>
                  <a:schemeClr val="accent6">
                    <a:lumMod val="75000"/>
                  </a:schemeClr>
                </a:solidFill>
                <a:latin typeface="Century Gothic" panose="020B0502020202020204" pitchFamily="34" charset="0"/>
              </a:rPr>
              <a:t> </a:t>
            </a:r>
            <a:r>
              <a:rPr lang="en-US" sz="2000" dirty="0">
                <a:solidFill>
                  <a:srgbClr val="000000"/>
                </a:solidFill>
                <a:latin typeface="Calibri Light" panose="020F0302020204030204" pitchFamily="34" charset="0"/>
              </a:rPr>
              <a:t/>
            </a:r>
            <a:br>
              <a:rPr lang="en-US" sz="2000" dirty="0">
                <a:solidFill>
                  <a:srgbClr val="000000"/>
                </a:solidFill>
                <a:latin typeface="Calibri Light" panose="020F0302020204030204" pitchFamily="34" charset="0"/>
              </a:rPr>
            </a:br>
            <a:endParaRPr lang="en-US" sz="1400" b="1" dirty="0">
              <a:solidFill>
                <a:srgbClr val="473F80"/>
              </a:solidFill>
              <a:latin typeface="Calibri Light" panose="020F0302020204030204" pitchFamily="34" charset="0"/>
            </a:endParaRPr>
          </a:p>
          <a:p>
            <a:endParaRPr lang="en-US" sz="1400" b="1" dirty="0">
              <a:solidFill>
                <a:srgbClr val="473F80"/>
              </a:solidFill>
              <a:latin typeface="Calibri Light" panose="020F0302020204030204" pitchFamily="34" charset="0"/>
            </a:endParaRPr>
          </a:p>
        </p:txBody>
      </p:sp>
      <p:sp>
        <p:nvSpPr>
          <p:cNvPr id="24" name="Rectangle 23"/>
          <p:cNvSpPr/>
          <p:nvPr/>
        </p:nvSpPr>
        <p:spPr>
          <a:xfrm>
            <a:off x="1430558" y="5191746"/>
            <a:ext cx="8763000" cy="7403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8" name="Group 7"/>
          <p:cNvGrpSpPr/>
          <p:nvPr/>
        </p:nvGrpSpPr>
        <p:grpSpPr>
          <a:xfrm>
            <a:off x="4336295" y="2412782"/>
            <a:ext cx="2527598" cy="2507962"/>
            <a:chOff x="3167679" y="3328960"/>
            <a:chExt cx="2527598" cy="2507962"/>
          </a:xfrm>
        </p:grpSpPr>
        <p:sp>
          <p:nvSpPr>
            <p:cNvPr id="4" name="Flowchart: Connector 3"/>
            <p:cNvSpPr/>
            <p:nvPr/>
          </p:nvSpPr>
          <p:spPr>
            <a:xfrm>
              <a:off x="3167679" y="3328960"/>
              <a:ext cx="2527598" cy="2507962"/>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3262713" y="4929652"/>
              <a:ext cx="1052111" cy="369332"/>
            </a:xfrm>
            <a:prstGeom prst="rect">
              <a:avLst/>
            </a:prstGeom>
            <a:noFill/>
          </p:spPr>
          <p:txBody>
            <a:bodyPr wrap="square" rtlCol="0">
              <a:spAutoFit/>
            </a:bodyPr>
            <a:lstStyle/>
            <a:p>
              <a:r>
                <a:rPr lang="en-US" b="1" dirty="0">
                  <a:solidFill>
                    <a:schemeClr val="accent1"/>
                  </a:solidFill>
                  <a:latin typeface="Century Gothic" panose="020B0502020202020204" pitchFamily="34" charset="0"/>
                </a:rPr>
                <a:t>Normal</a:t>
              </a:r>
            </a:p>
          </p:txBody>
        </p:sp>
        <p:sp>
          <p:nvSpPr>
            <p:cNvPr id="6" name="TextBox 5"/>
            <p:cNvSpPr txBox="1"/>
            <p:nvPr/>
          </p:nvSpPr>
          <p:spPr>
            <a:xfrm>
              <a:off x="3884579" y="3510899"/>
              <a:ext cx="1270775" cy="369332"/>
            </a:xfrm>
            <a:prstGeom prst="rect">
              <a:avLst/>
            </a:prstGeom>
            <a:noFill/>
          </p:spPr>
          <p:txBody>
            <a:bodyPr wrap="square" rtlCol="0">
              <a:spAutoFit/>
            </a:bodyPr>
            <a:lstStyle/>
            <a:p>
              <a:r>
                <a:rPr lang="en-US" b="1" dirty="0">
                  <a:solidFill>
                    <a:schemeClr val="tx2">
                      <a:lumMod val="75000"/>
                    </a:schemeClr>
                  </a:solidFill>
                  <a:latin typeface="Century Gothic" panose="020B0502020202020204" pitchFamily="34" charset="0"/>
                </a:rPr>
                <a:t>Elevated</a:t>
              </a:r>
            </a:p>
          </p:txBody>
        </p:sp>
        <p:sp>
          <p:nvSpPr>
            <p:cNvPr id="7" name="TextBox 6"/>
            <p:cNvSpPr txBox="1"/>
            <p:nvPr/>
          </p:nvSpPr>
          <p:spPr>
            <a:xfrm>
              <a:off x="4481867" y="4929652"/>
              <a:ext cx="1202876" cy="369332"/>
            </a:xfrm>
            <a:prstGeom prst="rect">
              <a:avLst/>
            </a:prstGeom>
            <a:noFill/>
          </p:spPr>
          <p:txBody>
            <a:bodyPr wrap="square" rtlCol="0">
              <a:spAutoFit/>
            </a:bodyPr>
            <a:lstStyle/>
            <a:p>
              <a:r>
                <a:rPr lang="en-US" b="1" dirty="0">
                  <a:solidFill>
                    <a:schemeClr val="accent2"/>
                  </a:solidFill>
                  <a:latin typeface="Century Gothic" panose="020B0502020202020204" pitchFamily="34" charset="0"/>
                </a:rPr>
                <a:t>Flooded</a:t>
              </a:r>
            </a:p>
          </p:txBody>
        </p:sp>
        <p:grpSp>
          <p:nvGrpSpPr>
            <p:cNvPr id="3" name="Group 2"/>
            <p:cNvGrpSpPr/>
            <p:nvPr/>
          </p:nvGrpSpPr>
          <p:grpSpPr>
            <a:xfrm>
              <a:off x="3905511" y="3945580"/>
              <a:ext cx="1051934" cy="880815"/>
              <a:chOff x="3977266" y="4201322"/>
              <a:chExt cx="1051934" cy="880815"/>
            </a:xfrm>
          </p:grpSpPr>
          <p:cxnSp>
            <p:nvCxnSpPr>
              <p:cNvPr id="9" name="Straight Arrow Connector 8"/>
              <p:cNvCxnSpPr/>
              <p:nvPr/>
            </p:nvCxnSpPr>
            <p:spPr>
              <a:xfrm flipH="1">
                <a:off x="3977266" y="4777168"/>
                <a:ext cx="496591" cy="304969"/>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523366" y="4201322"/>
                <a:ext cx="136712" cy="575846"/>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473857" y="4214302"/>
                <a:ext cx="0" cy="579162"/>
              </a:xfrm>
              <a:prstGeom prst="straightConnector1">
                <a:avLst/>
              </a:prstGeom>
              <a:ln w="25400">
                <a:solidFill>
                  <a:schemeClr val="accent4"/>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523366" y="4770162"/>
                <a:ext cx="505834" cy="311975"/>
              </a:xfrm>
              <a:prstGeom prst="straightConnector1">
                <a:avLst/>
              </a:prstGeom>
              <a:ln w="2540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grpSp>
      </p:grpSp>
      <p:sp>
        <p:nvSpPr>
          <p:cNvPr id="10" name="Footer Placeholder 9"/>
          <p:cNvSpPr>
            <a:spLocks noGrp="1"/>
          </p:cNvSpPr>
          <p:nvPr>
            <p:ph type="ftr" sz="quarter" idx="11"/>
          </p:nvPr>
        </p:nvSpPr>
        <p:spPr/>
        <p:txBody>
          <a:bodyPr/>
          <a:lstStyle/>
          <a:p>
            <a:r>
              <a:rPr lang="en-US"/>
              <a:t>NYS-TEACHS - (800) 388-2014</a:t>
            </a:r>
            <a:endParaRPr lang="en-US" dirty="0"/>
          </a:p>
        </p:txBody>
      </p:sp>
      <p:sp>
        <p:nvSpPr>
          <p:cNvPr id="12" name="Slide Number Placeholder 11"/>
          <p:cNvSpPr>
            <a:spLocks noGrp="1"/>
          </p:cNvSpPr>
          <p:nvPr>
            <p:ph type="sldNum" sz="quarter" idx="12"/>
          </p:nvPr>
        </p:nvSpPr>
        <p:spPr/>
        <p:txBody>
          <a:bodyPr/>
          <a:lstStyle/>
          <a:p>
            <a:fld id="{D57F1E4F-1CFF-5643-939E-217C01CDF565}" type="slidenum">
              <a:rPr lang="en-US" smtClean="0"/>
              <a:pPr/>
              <a:t>56</a:t>
            </a:fld>
            <a:endParaRPr lang="en-US" dirty="0"/>
          </a:p>
        </p:txBody>
      </p:sp>
    </p:spTree>
    <p:extLst>
      <p:ext uri="{BB962C8B-B14F-4D97-AF65-F5344CB8AC3E}">
        <p14:creationId xmlns:p14="http://schemas.microsoft.com/office/powerpoint/2010/main" val="7396608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33" y="-102850"/>
            <a:ext cx="10571998" cy="970450"/>
          </a:xfrm>
        </p:spPr>
        <p:txBody>
          <a:bodyPr/>
          <a:lstStyle/>
          <a:p>
            <a:r>
              <a:rPr lang="en-US" sz="3200" dirty="0"/>
              <a:t>What triggers a fight, flight, freeze response? </a:t>
            </a:r>
          </a:p>
        </p:txBody>
      </p:sp>
      <p:sp>
        <p:nvSpPr>
          <p:cNvPr id="5" name="Content Placeholder 4"/>
          <p:cNvSpPr>
            <a:spLocks noGrp="1"/>
          </p:cNvSpPr>
          <p:nvPr>
            <p:ph idx="1"/>
          </p:nvPr>
        </p:nvSpPr>
        <p:spPr>
          <a:xfrm>
            <a:off x="254833" y="1466852"/>
            <a:ext cx="6054528" cy="4449036"/>
          </a:xfrm>
        </p:spPr>
        <p:txBody>
          <a:bodyPr>
            <a:normAutofit fontScale="77500" lnSpcReduction="20000"/>
          </a:bodyPr>
          <a:lstStyle/>
          <a:p>
            <a:pPr marL="0" indent="0">
              <a:buNone/>
            </a:pPr>
            <a:r>
              <a:rPr lang="en-US" sz="2300" b="1" dirty="0">
                <a:solidFill>
                  <a:schemeClr val="accent1"/>
                </a:solidFill>
              </a:rPr>
              <a:t>Reactions don’t happen for “no reason.” </a:t>
            </a:r>
            <a:r>
              <a:rPr lang="en-US" sz="2300" b="1" dirty="0"/>
              <a:t>Something has set off that reaction. The following are examples of triggers:</a:t>
            </a:r>
          </a:p>
          <a:p>
            <a:r>
              <a:rPr lang="en-US" sz="2300" dirty="0"/>
              <a:t>Not being listened to or tone of voice</a:t>
            </a:r>
          </a:p>
          <a:p>
            <a:r>
              <a:rPr lang="en-US" sz="2300" dirty="0"/>
              <a:t>Loud noises or yelling</a:t>
            </a:r>
          </a:p>
          <a:p>
            <a:r>
              <a:rPr lang="en-US" sz="2300" dirty="0"/>
              <a:t>A certain smell </a:t>
            </a:r>
          </a:p>
          <a:p>
            <a:r>
              <a:rPr lang="en-US" sz="2300" dirty="0"/>
              <a:t>People being too close</a:t>
            </a:r>
          </a:p>
          <a:p>
            <a:r>
              <a:rPr lang="en-US" sz="2300" dirty="0"/>
              <a:t>Perceived invasion of privacy (e.g. locker check) </a:t>
            </a:r>
          </a:p>
          <a:p>
            <a:r>
              <a:rPr lang="en-US" sz="2300" dirty="0"/>
              <a:t>Criticism (even constructive)</a:t>
            </a:r>
          </a:p>
          <a:p>
            <a:r>
              <a:rPr lang="en-US" sz="2300" dirty="0"/>
              <a:t>Time of day or year</a:t>
            </a:r>
          </a:p>
          <a:p>
            <a:r>
              <a:rPr lang="en-US" sz="2300" dirty="0"/>
              <a:t>Particular activities</a:t>
            </a:r>
          </a:p>
          <a:p>
            <a:pPr lvl="1"/>
            <a:r>
              <a:rPr lang="en-US" sz="2300" dirty="0"/>
              <a:t>Essays about summer activities</a:t>
            </a:r>
          </a:p>
          <a:p>
            <a:pPr lvl="1"/>
            <a:r>
              <a:rPr lang="en-US" sz="2300" dirty="0"/>
              <a:t>Painting a picture of family or home</a:t>
            </a:r>
          </a:p>
          <a:p>
            <a:endParaRPr lang="en-US" dirty="0"/>
          </a:p>
        </p:txBody>
      </p:sp>
      <p:sp>
        <p:nvSpPr>
          <p:cNvPr id="3" name="Footer Placeholder 2"/>
          <p:cNvSpPr>
            <a:spLocks noGrp="1"/>
          </p:cNvSpPr>
          <p:nvPr>
            <p:ph type="ftr" sz="quarter" idx="11"/>
          </p:nvPr>
        </p:nvSpPr>
        <p:spPr/>
        <p:txBody>
          <a:bodyPr/>
          <a:lstStyle/>
          <a:p>
            <a:r>
              <a:rPr lang="en-US"/>
              <a:t>NYS-TEACHS - (800) 388-2014</a:t>
            </a:r>
          </a:p>
        </p:txBody>
      </p:sp>
      <p:sp>
        <p:nvSpPr>
          <p:cNvPr id="4" name="Slide Number Placeholder 3"/>
          <p:cNvSpPr>
            <a:spLocks noGrp="1"/>
          </p:cNvSpPr>
          <p:nvPr>
            <p:ph type="sldNum" sz="quarter" idx="12"/>
          </p:nvPr>
        </p:nvSpPr>
        <p:spPr/>
        <p:txBody>
          <a:bodyPr/>
          <a:lstStyle/>
          <a:p>
            <a:fld id="{530C0466-FEBC-4AAD-99B6-984C52D5C12F}" type="slidenum">
              <a:rPr lang="en-US" smtClean="0"/>
              <a:pPr/>
              <a:t>57</a:t>
            </a:fld>
            <a:endParaRPr lang="en-US"/>
          </a:p>
        </p:txBody>
      </p:sp>
      <p:sp>
        <p:nvSpPr>
          <p:cNvPr id="8" name="Content Placeholder 7"/>
          <p:cNvSpPr>
            <a:spLocks noGrp="1"/>
          </p:cNvSpPr>
          <p:nvPr>
            <p:ph sz="half" idx="4294967295"/>
          </p:nvPr>
        </p:nvSpPr>
        <p:spPr>
          <a:xfrm>
            <a:off x="6498684" y="1834919"/>
            <a:ext cx="5194300" cy="4184650"/>
          </a:xfrm>
          <a:effectLst/>
        </p:spPr>
        <p:txBody>
          <a:bodyPr>
            <a:noAutofit/>
          </a:bodyPr>
          <a:lstStyle/>
          <a:p>
            <a:pPr marL="0" indent="0">
              <a:spcBef>
                <a:spcPts val="0"/>
              </a:spcBef>
              <a:buNone/>
            </a:pPr>
            <a:r>
              <a:rPr lang="en-US" b="1" dirty="0"/>
              <a:t>There are often </a:t>
            </a:r>
            <a:r>
              <a:rPr lang="en-US" b="1" dirty="0">
                <a:solidFill>
                  <a:schemeClr val="accent2"/>
                </a:solidFill>
              </a:rPr>
              <a:t>signs of distress </a:t>
            </a:r>
            <a:r>
              <a:rPr lang="en-US" b="1" dirty="0"/>
              <a:t>that may signal the proximity of a trigger including:</a:t>
            </a:r>
          </a:p>
          <a:p>
            <a:pPr>
              <a:spcBef>
                <a:spcPts val="0"/>
              </a:spcBef>
            </a:pPr>
            <a:r>
              <a:rPr lang="en-US" sz="1600" dirty="0"/>
              <a:t>Restlessness/Agitation/Pacing</a:t>
            </a:r>
          </a:p>
          <a:p>
            <a:pPr>
              <a:spcBef>
                <a:spcPts val="0"/>
              </a:spcBef>
            </a:pPr>
            <a:r>
              <a:rPr lang="en-US" sz="1600" dirty="0"/>
              <a:t>Shortness of breath / pounding heart</a:t>
            </a:r>
          </a:p>
          <a:p>
            <a:pPr>
              <a:spcBef>
                <a:spcPts val="0"/>
              </a:spcBef>
            </a:pPr>
            <a:r>
              <a:rPr lang="en-US" sz="1600" dirty="0"/>
              <a:t>Complaining of tightness in chest</a:t>
            </a:r>
          </a:p>
          <a:p>
            <a:pPr>
              <a:spcBef>
                <a:spcPts val="0"/>
              </a:spcBef>
            </a:pPr>
            <a:r>
              <a:rPr lang="en-US" sz="1600" dirty="0"/>
              <a:t>Sweating</a:t>
            </a:r>
          </a:p>
          <a:p>
            <a:pPr>
              <a:spcBef>
                <a:spcPts val="0"/>
              </a:spcBef>
            </a:pPr>
            <a:r>
              <a:rPr lang="en-US" sz="1600" dirty="0"/>
              <a:t>Clenching teeth or fists</a:t>
            </a:r>
          </a:p>
          <a:p>
            <a:pPr>
              <a:spcBef>
                <a:spcPts val="0"/>
              </a:spcBef>
            </a:pPr>
            <a:r>
              <a:rPr lang="en-US" sz="1600" dirty="0"/>
              <a:t>Hand wringing</a:t>
            </a:r>
          </a:p>
          <a:p>
            <a:pPr>
              <a:spcBef>
                <a:spcPts val="0"/>
              </a:spcBef>
            </a:pPr>
            <a:r>
              <a:rPr lang="en-US" sz="1600" dirty="0"/>
              <a:t>Bouncing legs</a:t>
            </a:r>
          </a:p>
          <a:p>
            <a:pPr>
              <a:spcBef>
                <a:spcPts val="0"/>
              </a:spcBef>
            </a:pPr>
            <a:r>
              <a:rPr lang="en-US" sz="1600" dirty="0"/>
              <a:t>Shaking</a:t>
            </a:r>
          </a:p>
          <a:p>
            <a:pPr>
              <a:spcBef>
                <a:spcPts val="0"/>
              </a:spcBef>
            </a:pPr>
            <a:r>
              <a:rPr lang="en-US" sz="1600" dirty="0"/>
              <a:t>Crying</a:t>
            </a:r>
          </a:p>
          <a:p>
            <a:pPr>
              <a:spcBef>
                <a:spcPts val="0"/>
              </a:spcBef>
            </a:pPr>
            <a:r>
              <a:rPr lang="en-US" sz="1600" dirty="0"/>
              <a:t>Giggling at inappropriate times</a:t>
            </a:r>
          </a:p>
          <a:p>
            <a:pPr>
              <a:spcBef>
                <a:spcPts val="0"/>
              </a:spcBef>
            </a:pPr>
            <a:r>
              <a:rPr lang="en-US" sz="1600" dirty="0"/>
              <a:t>Singing or yelling</a:t>
            </a:r>
          </a:p>
          <a:p>
            <a:pPr>
              <a:spcBef>
                <a:spcPts val="0"/>
              </a:spcBef>
            </a:pPr>
            <a:r>
              <a:rPr lang="en-US" sz="1600" dirty="0"/>
              <a:t>Eating food excessively fast</a:t>
            </a:r>
          </a:p>
          <a:p>
            <a:pPr>
              <a:spcBef>
                <a:spcPts val="0"/>
              </a:spcBef>
            </a:pPr>
            <a:r>
              <a:rPr lang="en-US" sz="1600" dirty="0"/>
              <a:t>Rocking</a:t>
            </a:r>
          </a:p>
          <a:p>
            <a:pPr>
              <a:spcBef>
                <a:spcPts val="0"/>
              </a:spcBef>
            </a:pPr>
            <a:r>
              <a:rPr lang="en-US" sz="1600" dirty="0"/>
              <a:t>Swearing / Aggressive language</a:t>
            </a:r>
          </a:p>
        </p:txBody>
      </p:sp>
      <p:sp>
        <p:nvSpPr>
          <p:cNvPr id="6" name="Content Placeholder 4"/>
          <p:cNvSpPr txBox="1">
            <a:spLocks/>
          </p:cNvSpPr>
          <p:nvPr/>
        </p:nvSpPr>
        <p:spPr>
          <a:xfrm>
            <a:off x="5966637" y="1295400"/>
            <a:ext cx="4343399" cy="54102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None/>
            </a:pPr>
            <a:endParaRPr lang="en-US" sz="2400" dirty="0">
              <a:solidFill>
                <a:schemeClr val="tx2">
                  <a:lumMod val="85000"/>
                  <a:lumOff val="15000"/>
                </a:schemeClr>
              </a:solidFill>
            </a:endParaRPr>
          </a:p>
        </p:txBody>
      </p:sp>
    </p:spTree>
    <p:extLst>
      <p:ext uri="{BB962C8B-B14F-4D97-AF65-F5344CB8AC3E}">
        <p14:creationId xmlns:p14="http://schemas.microsoft.com/office/powerpoint/2010/main" val="3146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sz="3200" dirty="0"/>
              <a:t>The impact of toxic stress or trauma can be effectively addressed by anyone.  You do not need to be a mental health professional.</a:t>
            </a:r>
          </a:p>
        </p:txBody>
      </p:sp>
      <p:sp>
        <p:nvSpPr>
          <p:cNvPr id="3" name="Text Placeholder 2"/>
          <p:cNvSpPr>
            <a:spLocks noGrp="1"/>
          </p:cNvSpPr>
          <p:nvPr>
            <p:ph type="body" idx="1"/>
          </p:nvPr>
        </p:nvSpPr>
        <p:spPr/>
        <p:txBody>
          <a:bodyPr/>
          <a:lstStyle/>
          <a:p>
            <a:r>
              <a:rPr lang="en-US" dirty="0"/>
              <a:t>What do you think? </a:t>
            </a:r>
          </a:p>
        </p:txBody>
      </p:sp>
      <p:sp>
        <p:nvSpPr>
          <p:cNvPr id="4" name="Text Placeholder 3"/>
          <p:cNvSpPr>
            <a:spLocks noGrp="1"/>
          </p:cNvSpPr>
          <p:nvPr>
            <p:ph type="body" sz="quarter" idx="16"/>
          </p:nvPr>
        </p:nvSpPr>
        <p:spPr/>
        <p:txBody>
          <a:bodyPr>
            <a:normAutofit/>
          </a:bodyPr>
          <a:lstStyle/>
          <a:p>
            <a:pPr marL="342900" indent="-342900">
              <a:buAutoNum type="alphaUcPeriod"/>
            </a:pPr>
            <a:r>
              <a:rPr lang="en-US" sz="2400" b="1" dirty="0"/>
              <a:t>True</a:t>
            </a:r>
          </a:p>
          <a:p>
            <a:pPr marL="342900" indent="-342900">
              <a:buAutoNum type="alphaUcPeriod"/>
            </a:pPr>
            <a:r>
              <a:rPr lang="en-US" sz="2400" b="1" dirty="0"/>
              <a:t>False</a:t>
            </a:r>
          </a:p>
        </p:txBody>
      </p:sp>
      <p:sp>
        <p:nvSpPr>
          <p:cNvPr id="5" name="Footer Placeholder 4"/>
          <p:cNvSpPr>
            <a:spLocks noGrp="1"/>
          </p:cNvSpPr>
          <p:nvPr>
            <p:ph type="ftr" sz="quarter" idx="11"/>
          </p:nvPr>
        </p:nvSpPr>
        <p:spPr/>
        <p:txBody>
          <a:bodyPr/>
          <a:lstStyle/>
          <a:p>
            <a:r>
              <a:rPr lang="en-US"/>
              <a:t>NYS-TEACHS - (800) 388-2014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58</a:t>
            </a:fld>
            <a:endParaRPr lang="en-US" dirty="0"/>
          </a:p>
        </p:txBody>
      </p:sp>
    </p:spTree>
    <p:extLst>
      <p:ext uri="{BB962C8B-B14F-4D97-AF65-F5344CB8AC3E}">
        <p14:creationId xmlns:p14="http://schemas.microsoft.com/office/powerpoint/2010/main" val="19871157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Addressing the Impact of Trauma through Sensitivity </a:t>
            </a:r>
          </a:p>
        </p:txBody>
      </p:sp>
      <p:sp>
        <p:nvSpPr>
          <p:cNvPr id="11" name="Text Placeholder 10"/>
          <p:cNvSpPr>
            <a:spLocks noGrp="1"/>
          </p:cNvSpPr>
          <p:nvPr>
            <p:ph type="body" idx="1"/>
          </p:nvPr>
        </p:nvSpPr>
        <p:spPr>
          <a:effectLst/>
        </p:spPr>
        <p:txBody>
          <a:bodyPr/>
          <a:lstStyle/>
          <a:p>
            <a:r>
              <a:rPr lang="en-US" sz="2800" b="1" dirty="0">
                <a:solidFill>
                  <a:schemeClr val="accent2"/>
                </a:solidFill>
              </a:rPr>
              <a:t>Trauma Therapy</a:t>
            </a:r>
          </a:p>
        </p:txBody>
      </p:sp>
      <p:sp>
        <p:nvSpPr>
          <p:cNvPr id="5" name="Content Placeholder 4"/>
          <p:cNvSpPr>
            <a:spLocks noGrp="1"/>
          </p:cNvSpPr>
          <p:nvPr>
            <p:ph sz="half" idx="2"/>
          </p:nvPr>
        </p:nvSpPr>
        <p:spPr>
          <a:effectLst/>
        </p:spPr>
        <p:txBody>
          <a:bodyPr>
            <a:noAutofit/>
          </a:bodyPr>
          <a:lstStyle/>
          <a:p>
            <a:pPr lvl="1">
              <a:spcBef>
                <a:spcPts val="0"/>
              </a:spcBef>
              <a:spcAft>
                <a:spcPts val="1800"/>
              </a:spcAft>
              <a:buFont typeface="Wingdings 2" panose="05020102010507070707" pitchFamily="18" charset="2"/>
              <a:buChar char=""/>
            </a:pPr>
            <a:r>
              <a:rPr lang="en-US" sz="1800" dirty="0"/>
              <a:t>Licensed clinical mental</a:t>
            </a:r>
            <a:br>
              <a:rPr lang="en-US" sz="1800" dirty="0"/>
            </a:br>
            <a:r>
              <a:rPr lang="en-US" sz="1800" dirty="0"/>
              <a:t>health professional</a:t>
            </a:r>
          </a:p>
          <a:p>
            <a:pPr lvl="1">
              <a:spcBef>
                <a:spcPts val="0"/>
              </a:spcBef>
              <a:spcAft>
                <a:spcPts val="1800"/>
              </a:spcAft>
              <a:buFont typeface="Wingdings 2" panose="05020102010507070707" pitchFamily="18" charset="2"/>
              <a:buChar char=""/>
            </a:pPr>
            <a:r>
              <a:rPr lang="en-US" sz="1800" dirty="0"/>
              <a:t>Intervention occurs in a </a:t>
            </a:r>
            <a:br>
              <a:rPr lang="en-US" sz="1800" dirty="0"/>
            </a:br>
            <a:r>
              <a:rPr lang="en-US" sz="1800" dirty="0"/>
              <a:t>therapist/counselor’s office,</a:t>
            </a:r>
            <a:br>
              <a:rPr lang="en-US" sz="1800" dirty="0"/>
            </a:br>
            <a:r>
              <a:rPr lang="en-US" sz="1800" dirty="0"/>
              <a:t>usually  in 1:1 or small group sessions</a:t>
            </a:r>
          </a:p>
          <a:p>
            <a:pPr lvl="1">
              <a:spcBef>
                <a:spcPts val="0"/>
              </a:spcBef>
              <a:spcAft>
                <a:spcPts val="1800"/>
              </a:spcAft>
              <a:buFont typeface="Wingdings 2" panose="05020102010507070707" pitchFamily="18" charset="2"/>
              <a:buChar char=""/>
            </a:pPr>
            <a:r>
              <a:rPr lang="en-US" sz="1800" dirty="0"/>
              <a:t>Focus is on treating the symptoms of trauma (e.g. depression, anxiety disorders, PTSD, etc.)</a:t>
            </a:r>
          </a:p>
        </p:txBody>
      </p:sp>
      <p:sp>
        <p:nvSpPr>
          <p:cNvPr id="12" name="Text Placeholder 11"/>
          <p:cNvSpPr>
            <a:spLocks noGrp="1"/>
          </p:cNvSpPr>
          <p:nvPr>
            <p:ph type="body" sz="quarter" idx="3"/>
          </p:nvPr>
        </p:nvSpPr>
        <p:spPr>
          <a:effectLst/>
        </p:spPr>
        <p:txBody>
          <a:bodyPr/>
          <a:lstStyle/>
          <a:p>
            <a:r>
              <a:rPr lang="en-US" sz="2800" b="1" dirty="0">
                <a:solidFill>
                  <a:schemeClr val="accent2"/>
                </a:solidFill>
              </a:rPr>
              <a:t>vs. Trauma Sensitivity</a:t>
            </a:r>
          </a:p>
        </p:txBody>
      </p:sp>
      <p:sp>
        <p:nvSpPr>
          <p:cNvPr id="13" name="Content Placeholder 12"/>
          <p:cNvSpPr>
            <a:spLocks noGrp="1"/>
          </p:cNvSpPr>
          <p:nvPr>
            <p:ph sz="quarter" idx="4"/>
          </p:nvPr>
        </p:nvSpPr>
        <p:spPr>
          <a:effectLst/>
        </p:spPr>
        <p:txBody>
          <a:bodyPr>
            <a:noAutofit/>
          </a:bodyPr>
          <a:lstStyle/>
          <a:p>
            <a:pPr>
              <a:spcBef>
                <a:spcPts val="0"/>
              </a:spcBef>
              <a:spcAft>
                <a:spcPts val="1800"/>
              </a:spcAft>
              <a:buFont typeface="Wingdings 2" panose="05020102010507070707" pitchFamily="18" charset="2"/>
              <a:buChar char="è"/>
            </a:pPr>
            <a:r>
              <a:rPr lang="en-US" dirty="0">
                <a:latin typeface="Century Gothic" panose="020B0502020202020204" pitchFamily="34" charset="0"/>
              </a:rPr>
              <a:t>Focus is </a:t>
            </a:r>
            <a:r>
              <a:rPr lang="en-US" b="1" dirty="0">
                <a:latin typeface="Century Gothic" panose="020B0502020202020204" pitchFamily="34" charset="0"/>
              </a:rPr>
              <a:t>THINKING AND RESPONDING DIFFERENTLY </a:t>
            </a:r>
            <a:r>
              <a:rPr lang="en-US" dirty="0">
                <a:latin typeface="Century Gothic" panose="020B0502020202020204" pitchFamily="34" charset="0"/>
              </a:rPr>
              <a:t>to a student/family’s reactions and behaviors</a:t>
            </a:r>
          </a:p>
          <a:p>
            <a:pPr>
              <a:spcBef>
                <a:spcPts val="0"/>
              </a:spcBef>
              <a:spcAft>
                <a:spcPts val="1800"/>
              </a:spcAft>
              <a:buFont typeface="Wingdings 2" panose="05020102010507070707" pitchFamily="18" charset="2"/>
              <a:buChar char="è"/>
            </a:pPr>
            <a:r>
              <a:rPr lang="en-US" dirty="0">
                <a:latin typeface="Century Gothic" panose="020B0502020202020204" pitchFamily="34" charset="0"/>
              </a:rPr>
              <a:t>Educators, district staff, and other individuals with varied mental health training (</a:t>
            </a:r>
            <a:r>
              <a:rPr lang="en-US" i="1" dirty="0">
                <a:latin typeface="Century Gothic" panose="020B0502020202020204" pitchFamily="34" charset="0"/>
              </a:rPr>
              <a:t>or none at all!</a:t>
            </a:r>
            <a:r>
              <a:rPr lang="en-US" dirty="0">
                <a:latin typeface="Century Gothic" panose="020B0502020202020204" pitchFamily="34" charset="0"/>
              </a:rPr>
              <a:t>)</a:t>
            </a:r>
          </a:p>
          <a:p>
            <a:pPr>
              <a:spcBef>
                <a:spcPts val="0"/>
              </a:spcBef>
              <a:spcAft>
                <a:spcPts val="1800"/>
              </a:spcAft>
              <a:buFont typeface="Wingdings 2" panose="05020102010507070707" pitchFamily="18" charset="2"/>
              <a:buChar char="è"/>
            </a:pPr>
            <a:r>
              <a:rPr lang="en-US" dirty="0">
                <a:latin typeface="Century Gothic" panose="020B0502020202020204" pitchFamily="34" charset="0"/>
              </a:rPr>
              <a:t>Trauma-sensitive practices occur in the classroom enrollment office, bus, cafeteria, etc.</a:t>
            </a:r>
            <a:endParaRPr lang="en-US" dirty="0"/>
          </a:p>
        </p:txBody>
      </p:sp>
      <p:sp>
        <p:nvSpPr>
          <p:cNvPr id="3" name="Footer Placeholder 2"/>
          <p:cNvSpPr>
            <a:spLocks noGrp="1"/>
          </p:cNvSpPr>
          <p:nvPr>
            <p:ph type="ftr" sz="quarter" idx="11"/>
          </p:nvPr>
        </p:nvSpPr>
        <p:spPr/>
        <p:txBody>
          <a:bodyPr/>
          <a:lstStyle/>
          <a:p>
            <a:r>
              <a:rPr lang="en-US"/>
              <a:t>NYS-TEACHS - (800) 388-2014</a:t>
            </a:r>
          </a:p>
        </p:txBody>
      </p:sp>
      <p:sp>
        <p:nvSpPr>
          <p:cNvPr id="4" name="Slide Number Placeholder 3"/>
          <p:cNvSpPr>
            <a:spLocks noGrp="1"/>
          </p:cNvSpPr>
          <p:nvPr>
            <p:ph type="sldNum" sz="quarter" idx="12"/>
          </p:nvPr>
        </p:nvSpPr>
        <p:spPr/>
        <p:txBody>
          <a:bodyPr/>
          <a:lstStyle/>
          <a:p>
            <a:fld id="{530C0466-FEBC-4AAD-99B6-984C52D5C12F}" type="slidenum">
              <a:rPr lang="en-US" smtClean="0"/>
              <a:pPr/>
              <a:t>59</a:t>
            </a:fld>
            <a:endParaRPr lang="en-US"/>
          </a:p>
        </p:txBody>
      </p:sp>
    </p:spTree>
    <p:extLst>
      <p:ext uri="{BB962C8B-B14F-4D97-AF65-F5344CB8AC3E}">
        <p14:creationId xmlns:p14="http://schemas.microsoft.com/office/powerpoint/2010/main" val="69839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500"/>
                                        <p:tgtEl>
                                          <p:spTgt spid="12">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fade">
                                      <p:cBhvr>
                                        <p:cTn id="24" dur="500"/>
                                        <p:tgtEl>
                                          <p:spTgt spid="13">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500"/>
                                        <p:tgtEl>
                                          <p:spTgt spid="13">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xEl>
                                              <p:pRg st="2" end="2"/>
                                            </p:txEl>
                                          </p:spTgt>
                                        </p:tgtEl>
                                        <p:attrNameLst>
                                          <p:attrName>style.visibility</p:attrName>
                                        </p:attrNameLst>
                                      </p:cBhvr>
                                      <p:to>
                                        <p:strVal val="visible"/>
                                      </p:to>
                                    </p:set>
                                    <p:animEffect transition="in" filter="fade">
                                      <p:cBhvr>
                                        <p:cTn id="30"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5" grpId="0" build="p"/>
      <p:bldP spid="12" grpId="0" build="p"/>
      <p:bldP spid="1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410" y="447188"/>
            <a:ext cx="10571998" cy="970450"/>
          </a:xfrm>
        </p:spPr>
        <p:txBody>
          <a:bodyPr/>
          <a:lstStyle/>
          <a:p>
            <a:r>
              <a:rPr lang="en-US" dirty="0">
                <a:solidFill>
                  <a:schemeClr val="bg2"/>
                </a:solidFill>
              </a:rPr>
              <a:t>Outcomes for Students in Temporary Housing</a:t>
            </a:r>
          </a:p>
        </p:txBody>
      </p:sp>
      <p:sp>
        <p:nvSpPr>
          <p:cNvPr id="5" name="Content Placeholder 4"/>
          <p:cNvSpPr>
            <a:spLocks noGrp="1"/>
          </p:cNvSpPr>
          <p:nvPr>
            <p:ph sz="quarter" idx="1"/>
          </p:nvPr>
        </p:nvSpPr>
        <p:spPr>
          <a:xfrm>
            <a:off x="637410" y="2064970"/>
            <a:ext cx="11045431" cy="471699"/>
          </a:xfrm>
        </p:spPr>
        <p:txBody>
          <a:bodyPr>
            <a:normAutofit/>
          </a:bodyPr>
          <a:lstStyle/>
          <a:p>
            <a:pPr marL="0" indent="0" algn="ctr">
              <a:buNone/>
            </a:pPr>
            <a:r>
              <a:rPr lang="en-US" b="1" dirty="0"/>
              <a:t>School transfers are associated with:</a:t>
            </a:r>
            <a:endParaRPr lang="en-US" dirty="0"/>
          </a:p>
        </p:txBody>
      </p:sp>
      <p:sp>
        <p:nvSpPr>
          <p:cNvPr id="3" name="Footer Placeholder 2"/>
          <p:cNvSpPr>
            <a:spLocks noGrp="1"/>
          </p:cNvSpPr>
          <p:nvPr>
            <p:ph type="ftr" sz="quarter" idx="11"/>
          </p:nvPr>
        </p:nvSpPr>
        <p:spPr/>
        <p:txBody>
          <a:bodyPr/>
          <a:lstStyle/>
          <a:p>
            <a:r>
              <a:rPr lang="en-US"/>
              <a:t>NYS-TEACHS - (800) 388-2014</a:t>
            </a:r>
          </a:p>
        </p:txBody>
      </p:sp>
      <p:sp>
        <p:nvSpPr>
          <p:cNvPr id="4" name="Slide Number Placeholder 3"/>
          <p:cNvSpPr>
            <a:spLocks noGrp="1"/>
          </p:cNvSpPr>
          <p:nvPr>
            <p:ph type="sldNum" sz="quarter" idx="12"/>
          </p:nvPr>
        </p:nvSpPr>
        <p:spPr/>
        <p:txBody>
          <a:bodyPr/>
          <a:lstStyle/>
          <a:p>
            <a:fld id="{530C0466-FEBC-4AAD-99B6-984C52D5C12F}" type="slidenum">
              <a:rPr lang="en-US" smtClean="0"/>
              <a:pPr/>
              <a:t>6</a:t>
            </a:fld>
            <a:endParaRPr lang="en-US"/>
          </a:p>
        </p:txBody>
      </p:sp>
      <p:sp>
        <p:nvSpPr>
          <p:cNvPr id="7" name="TextBox 6"/>
          <p:cNvSpPr txBox="1"/>
          <p:nvPr/>
        </p:nvSpPr>
        <p:spPr>
          <a:xfrm>
            <a:off x="2393615" y="2682855"/>
            <a:ext cx="3959352" cy="3354765"/>
          </a:xfrm>
          <a:prstGeom prst="rect">
            <a:avLst/>
          </a:prstGeom>
          <a:noFill/>
          <a:ln w="76200">
            <a:solidFill>
              <a:schemeClr val="accent5"/>
            </a:solidFill>
          </a:ln>
        </p:spPr>
        <p:txBody>
          <a:bodyPr wrap="square" rtlCol="0">
            <a:spAutoFit/>
          </a:bodyPr>
          <a:lstStyle/>
          <a:p>
            <a:pPr algn="ctr"/>
            <a:r>
              <a:rPr lang="en-US" sz="2400" b="1" dirty="0"/>
              <a:t>Negative Academic Outcomes</a:t>
            </a:r>
          </a:p>
          <a:p>
            <a:endParaRPr lang="en-US" sz="2000" dirty="0"/>
          </a:p>
          <a:p>
            <a:pPr marL="285750" indent="-285750">
              <a:buFont typeface="Arial" panose="020B0604020202020204" pitchFamily="34" charset="0"/>
              <a:buChar char="•"/>
            </a:pPr>
            <a:r>
              <a:rPr lang="en-US" sz="2000" dirty="0"/>
              <a:t>Lower test scores</a:t>
            </a:r>
          </a:p>
          <a:p>
            <a:pPr marL="285750" indent="-285750">
              <a:buFont typeface="Arial" panose="020B0604020202020204" pitchFamily="34" charset="0"/>
              <a:buChar char="•"/>
            </a:pPr>
            <a:r>
              <a:rPr lang="en-US" sz="2000" dirty="0"/>
              <a:t>More likely to repeat a grade</a:t>
            </a:r>
          </a:p>
          <a:p>
            <a:pPr marL="285750" indent="-285750">
              <a:buFont typeface="Arial" panose="020B0604020202020204" pitchFamily="34" charset="0"/>
              <a:buChar char="•"/>
            </a:pPr>
            <a:r>
              <a:rPr lang="en-US" sz="2000" dirty="0"/>
              <a:t>Higher drop-out rate</a:t>
            </a:r>
          </a:p>
          <a:p>
            <a:endParaRPr lang="en-US" sz="2000" dirty="0"/>
          </a:p>
          <a:p>
            <a:endParaRPr lang="en-US" sz="2000" dirty="0"/>
          </a:p>
          <a:p>
            <a:endParaRPr lang="en-US" sz="2400" dirty="0"/>
          </a:p>
        </p:txBody>
      </p:sp>
      <p:sp>
        <p:nvSpPr>
          <p:cNvPr id="8" name="TextBox 7"/>
          <p:cNvSpPr txBox="1"/>
          <p:nvPr/>
        </p:nvSpPr>
        <p:spPr>
          <a:xfrm>
            <a:off x="6797815" y="2675423"/>
            <a:ext cx="3956716" cy="3354765"/>
          </a:xfrm>
          <a:prstGeom prst="rect">
            <a:avLst/>
          </a:prstGeom>
          <a:noFill/>
          <a:ln w="76200">
            <a:solidFill>
              <a:schemeClr val="accent5"/>
            </a:solidFill>
          </a:ln>
        </p:spPr>
        <p:txBody>
          <a:bodyPr wrap="square" rtlCol="0">
            <a:spAutoFit/>
          </a:bodyPr>
          <a:lstStyle/>
          <a:p>
            <a:pPr algn="ctr"/>
            <a:r>
              <a:rPr lang="en-US" sz="2400" b="1" dirty="0"/>
              <a:t>Negative Social/Emotional Outcomes</a:t>
            </a:r>
          </a:p>
          <a:p>
            <a:pPr marL="285750" indent="-285750">
              <a:buFont typeface="Arial" panose="020B0604020202020204" pitchFamily="34" charset="0"/>
              <a:buChar char="•"/>
            </a:pPr>
            <a:r>
              <a:rPr lang="en-US" sz="2000" dirty="0"/>
              <a:t>Loss of supportive relationships</a:t>
            </a:r>
          </a:p>
          <a:p>
            <a:pPr marL="285750" indent="-285750">
              <a:buFont typeface="Arial" panose="020B0604020202020204" pitchFamily="34" charset="0"/>
              <a:buChar char="•"/>
            </a:pPr>
            <a:r>
              <a:rPr lang="en-US" sz="2000" dirty="0"/>
              <a:t>Decreased engagement (high absenteeism)</a:t>
            </a:r>
          </a:p>
          <a:p>
            <a:pPr marL="285750" indent="-285750">
              <a:buFont typeface="Arial" panose="020B0604020202020204" pitchFamily="34" charset="0"/>
              <a:buChar char="•"/>
            </a:pPr>
            <a:r>
              <a:rPr lang="en-US" sz="2000" dirty="0"/>
              <a:t>Increase in negative behaviors and disciplinary actions</a:t>
            </a:r>
          </a:p>
        </p:txBody>
      </p:sp>
    </p:spTree>
    <p:extLst>
      <p:ext uri="{BB962C8B-B14F-4D97-AF65-F5344CB8AC3E}">
        <p14:creationId xmlns:p14="http://schemas.microsoft.com/office/powerpoint/2010/main" val="6597383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131508978"/>
              </p:ext>
            </p:extLst>
          </p:nvPr>
        </p:nvGraphicFramePr>
        <p:xfrm>
          <a:off x="2760769" y="2517779"/>
          <a:ext cx="6670460" cy="4711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itle 14"/>
          <p:cNvSpPr>
            <a:spLocks noGrp="1"/>
          </p:cNvSpPr>
          <p:nvPr>
            <p:ph type="title"/>
          </p:nvPr>
        </p:nvSpPr>
        <p:spPr/>
        <p:txBody>
          <a:bodyPr/>
          <a:lstStyle/>
          <a:p>
            <a:r>
              <a:rPr lang="en-US" dirty="0"/>
              <a:t>School Success Framework</a:t>
            </a:r>
          </a:p>
        </p:txBody>
      </p:sp>
      <p:sp>
        <p:nvSpPr>
          <p:cNvPr id="4" name="Footer Placeholder 3"/>
          <p:cNvSpPr>
            <a:spLocks noGrp="1"/>
          </p:cNvSpPr>
          <p:nvPr>
            <p:ph type="ftr" sz="quarter" idx="11"/>
          </p:nvPr>
        </p:nvSpPr>
        <p:spPr/>
        <p:txBody>
          <a:bodyPr/>
          <a:lstStyle/>
          <a:p>
            <a:r>
              <a:rPr lang="en-US"/>
              <a:t>NYS-TEACHS - (800) 388-2014</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60</a:t>
            </a:fld>
            <a:endParaRPr lang="en-US" dirty="0"/>
          </a:p>
        </p:txBody>
      </p:sp>
      <p:sp>
        <p:nvSpPr>
          <p:cNvPr id="10" name="TextBox 9"/>
          <p:cNvSpPr txBox="1"/>
          <p:nvPr/>
        </p:nvSpPr>
        <p:spPr>
          <a:xfrm>
            <a:off x="486649" y="1469702"/>
            <a:ext cx="3334673" cy="1077218"/>
          </a:xfrm>
          <a:prstGeom prst="rect">
            <a:avLst/>
          </a:prstGeom>
          <a:noFill/>
        </p:spPr>
        <p:txBody>
          <a:bodyPr wrap="square" rtlCol="0" anchor="b">
            <a:spAutoFit/>
          </a:bodyPr>
          <a:lstStyle/>
          <a:p>
            <a:pPr algn="ctr"/>
            <a:r>
              <a:rPr lang="en-US" sz="1600" b="1" dirty="0"/>
              <a:t>Stress and trauma can make a student feel </a:t>
            </a:r>
            <a:r>
              <a:rPr lang="en-US" sz="1600" b="1" dirty="0">
                <a:solidFill>
                  <a:schemeClr val="accent2"/>
                </a:solidFill>
              </a:rPr>
              <a:t>overwhelmed</a:t>
            </a:r>
            <a:r>
              <a:rPr lang="en-US" sz="1600" b="1" dirty="0"/>
              <a:t>, </a:t>
            </a:r>
            <a:r>
              <a:rPr lang="en-US" sz="1600" b="1" dirty="0">
                <a:solidFill>
                  <a:schemeClr val="accent2"/>
                </a:solidFill>
              </a:rPr>
              <a:t>unsafe</a:t>
            </a:r>
            <a:r>
              <a:rPr lang="en-US" sz="1600" b="1" dirty="0"/>
              <a:t>, and </a:t>
            </a:r>
            <a:r>
              <a:rPr lang="en-US" sz="1600" b="1" dirty="0">
                <a:solidFill>
                  <a:schemeClr val="accent2"/>
                </a:solidFill>
              </a:rPr>
              <a:t>unavailable to learn</a:t>
            </a:r>
            <a:r>
              <a:rPr lang="en-US" sz="1600" b="1" dirty="0"/>
              <a:t>.</a:t>
            </a:r>
            <a:endParaRPr lang="en-US" sz="4000" b="1" dirty="0">
              <a:solidFill>
                <a:schemeClr val="accent3"/>
              </a:solidFill>
            </a:endParaRPr>
          </a:p>
        </p:txBody>
      </p:sp>
      <p:sp>
        <p:nvSpPr>
          <p:cNvPr id="12" name="TextBox 11"/>
          <p:cNvSpPr txBox="1"/>
          <p:nvPr/>
        </p:nvSpPr>
        <p:spPr>
          <a:xfrm>
            <a:off x="922731" y="3118161"/>
            <a:ext cx="2462507" cy="1175980"/>
          </a:xfrm>
          <a:prstGeom prst="irregularSeal2">
            <a:avLst/>
          </a:prstGeom>
          <a:noFill/>
          <a:ln w="38100">
            <a:solidFill>
              <a:schemeClr val="accent2"/>
            </a:solidFill>
          </a:ln>
        </p:spPr>
        <p:txBody>
          <a:bodyPr wrap="square" rtlCol="0">
            <a:spAutoFit/>
          </a:bodyPr>
          <a:lstStyle/>
          <a:p>
            <a:pPr algn="ctr"/>
            <a:r>
              <a:rPr lang="en-US" sz="1400" b="1" dirty="0">
                <a:solidFill>
                  <a:schemeClr val="tx1">
                    <a:lumMod val="50000"/>
                  </a:schemeClr>
                </a:solidFill>
              </a:rPr>
              <a:t>Stress and Trauma</a:t>
            </a:r>
          </a:p>
        </p:txBody>
      </p:sp>
      <p:sp>
        <p:nvSpPr>
          <p:cNvPr id="30" name="TextBox 29"/>
          <p:cNvSpPr txBox="1"/>
          <p:nvPr/>
        </p:nvSpPr>
        <p:spPr>
          <a:xfrm>
            <a:off x="4434048" y="1957239"/>
            <a:ext cx="3334673" cy="584775"/>
          </a:xfrm>
          <a:prstGeom prst="rect">
            <a:avLst/>
          </a:prstGeom>
          <a:noFill/>
        </p:spPr>
        <p:txBody>
          <a:bodyPr wrap="square" rtlCol="0" anchor="b">
            <a:spAutoFit/>
          </a:bodyPr>
          <a:lstStyle/>
          <a:p>
            <a:pPr algn="ctr"/>
            <a:r>
              <a:rPr lang="en-US" sz="1600" b="1" dirty="0">
                <a:latin typeface="Century Gothic" panose="020B0502020202020204" pitchFamily="34" charset="0"/>
              </a:rPr>
              <a:t>But, if the student has </a:t>
            </a:r>
            <a:r>
              <a:rPr lang="en-US" sz="1600" b="1" dirty="0">
                <a:solidFill>
                  <a:schemeClr val="accent6"/>
                </a:solidFill>
                <a:latin typeface="Century Gothic" panose="020B0502020202020204" pitchFamily="34" charset="0"/>
              </a:rPr>
              <a:t>access</a:t>
            </a:r>
            <a:br>
              <a:rPr lang="en-US" sz="1600" b="1" dirty="0">
                <a:solidFill>
                  <a:schemeClr val="accent6"/>
                </a:solidFill>
                <a:latin typeface="Century Gothic" panose="020B0502020202020204" pitchFamily="34" charset="0"/>
              </a:rPr>
            </a:br>
            <a:r>
              <a:rPr lang="en-US" sz="1600" b="1" dirty="0">
                <a:solidFill>
                  <a:schemeClr val="accent6"/>
                </a:solidFill>
                <a:latin typeface="Century Gothic" panose="020B0502020202020204" pitchFamily="34" charset="0"/>
              </a:rPr>
              <a:t>to 3 key supports</a:t>
            </a:r>
            <a:r>
              <a:rPr lang="en-US" sz="1600" b="1" dirty="0">
                <a:latin typeface="Century Gothic" panose="020B0502020202020204" pitchFamily="34" charset="0"/>
              </a:rPr>
              <a:t>…</a:t>
            </a:r>
            <a:endParaRPr lang="en-US" sz="3600" b="1" dirty="0">
              <a:solidFill>
                <a:schemeClr val="accent3"/>
              </a:solidFill>
            </a:endParaRPr>
          </a:p>
        </p:txBody>
      </p:sp>
      <p:sp>
        <p:nvSpPr>
          <p:cNvPr id="31" name="TextBox 30"/>
          <p:cNvSpPr txBox="1"/>
          <p:nvPr/>
        </p:nvSpPr>
        <p:spPr>
          <a:xfrm>
            <a:off x="8381447" y="1692728"/>
            <a:ext cx="3334673" cy="830997"/>
          </a:xfrm>
          <a:prstGeom prst="rect">
            <a:avLst/>
          </a:prstGeom>
          <a:noFill/>
        </p:spPr>
        <p:txBody>
          <a:bodyPr wrap="square" rtlCol="0" anchor="b">
            <a:spAutoFit/>
          </a:bodyPr>
          <a:lstStyle/>
          <a:p>
            <a:pPr algn="ctr"/>
            <a:r>
              <a:rPr lang="en-US" sz="1600" b="1" dirty="0">
                <a:latin typeface="Century Gothic" panose="020B0502020202020204" pitchFamily="34" charset="0"/>
              </a:rPr>
              <a:t>…then the student will feel </a:t>
            </a:r>
            <a:r>
              <a:rPr lang="en-US" sz="1600" b="1" dirty="0">
                <a:solidFill>
                  <a:schemeClr val="accent3"/>
                </a:solidFill>
                <a:latin typeface="Century Gothic" panose="020B0502020202020204" pitchFamily="34" charset="0"/>
              </a:rPr>
              <a:t>safer</a:t>
            </a:r>
            <a:r>
              <a:rPr lang="en-US" sz="1600" b="1" dirty="0">
                <a:latin typeface="Century Gothic" panose="020B0502020202020204" pitchFamily="34" charset="0"/>
              </a:rPr>
              <a:t>, more </a:t>
            </a:r>
            <a:r>
              <a:rPr lang="en-US" sz="1600" b="1" dirty="0">
                <a:solidFill>
                  <a:schemeClr val="accent3"/>
                </a:solidFill>
                <a:latin typeface="Century Gothic" panose="020B0502020202020204" pitchFamily="34" charset="0"/>
              </a:rPr>
              <a:t>resilient</a:t>
            </a:r>
            <a:r>
              <a:rPr lang="en-US" sz="1600" b="1" dirty="0">
                <a:latin typeface="Century Gothic" panose="020B0502020202020204" pitchFamily="34" charset="0"/>
              </a:rPr>
              <a:t>, and more </a:t>
            </a:r>
            <a:r>
              <a:rPr lang="en-US" sz="1600" b="1" dirty="0">
                <a:solidFill>
                  <a:schemeClr val="accent3"/>
                </a:solidFill>
                <a:latin typeface="Century Gothic" panose="020B0502020202020204" pitchFamily="34" charset="0"/>
              </a:rPr>
              <a:t>available to learn</a:t>
            </a:r>
            <a:r>
              <a:rPr lang="en-US" sz="1600" b="1" dirty="0">
                <a:latin typeface="Century Gothic" panose="020B0502020202020204" pitchFamily="34" charset="0"/>
              </a:rPr>
              <a:t>.</a:t>
            </a:r>
            <a:endParaRPr lang="en-US" sz="1600" b="1" dirty="0"/>
          </a:p>
        </p:txBody>
      </p:sp>
      <p:sp>
        <p:nvSpPr>
          <p:cNvPr id="14" name="TextBox 13"/>
          <p:cNvSpPr txBox="1"/>
          <p:nvPr/>
        </p:nvSpPr>
        <p:spPr>
          <a:xfrm>
            <a:off x="8955623" y="3222859"/>
            <a:ext cx="2186319" cy="697885"/>
          </a:xfrm>
          <a:prstGeom prst="ribbon2">
            <a:avLst/>
          </a:prstGeom>
          <a:solidFill>
            <a:schemeClr val="accent3">
              <a:lumMod val="20000"/>
              <a:lumOff val="80000"/>
            </a:schemeClr>
          </a:solidFill>
          <a:ln>
            <a:solidFill>
              <a:schemeClr val="accent3"/>
            </a:solidFill>
          </a:ln>
        </p:spPr>
        <p:txBody>
          <a:bodyPr wrap="square" rtlCol="0">
            <a:spAutoFit/>
          </a:bodyPr>
          <a:lstStyle/>
          <a:p>
            <a:pPr algn="ctr"/>
            <a:r>
              <a:rPr lang="en-US" sz="1600" b="1" dirty="0"/>
              <a:t>School Success</a:t>
            </a:r>
          </a:p>
        </p:txBody>
      </p:sp>
      <p:cxnSp>
        <p:nvCxnSpPr>
          <p:cNvPr id="34" name="Straight Arrow Connector 33"/>
          <p:cNvCxnSpPr/>
          <p:nvPr/>
        </p:nvCxnSpPr>
        <p:spPr>
          <a:xfrm>
            <a:off x="486649" y="2687600"/>
            <a:ext cx="11253835" cy="0"/>
          </a:xfrm>
          <a:prstGeom prst="straightConnector1">
            <a:avLst/>
          </a:prstGeom>
          <a:ln w="101600">
            <a:gradFill flip="none" rotWithShape="1">
              <a:gsLst>
                <a:gs pos="0">
                  <a:schemeClr val="accent1">
                    <a:lumMod val="5000"/>
                    <a:lumOff val="95000"/>
                  </a:schemeClr>
                </a:gs>
                <a:gs pos="37000">
                  <a:schemeClr val="accent6"/>
                </a:gs>
                <a:gs pos="17000">
                  <a:schemeClr val="accent2"/>
                </a:gs>
                <a:gs pos="68000">
                  <a:schemeClr val="accent1">
                    <a:lumMod val="45000"/>
                    <a:lumOff val="55000"/>
                  </a:schemeClr>
                </a:gs>
                <a:gs pos="93000">
                  <a:schemeClr val="accent3"/>
                </a:gs>
              </a:gsLst>
              <a:lin ang="0" scaled="0"/>
              <a:tileRect/>
            </a:gra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035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p:bldP spid="12" grpId="0" animBg="1"/>
      <p:bldP spid="30" grpId="0"/>
      <p:bldP spid="31" grpId="0"/>
      <p:bldP spid="1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0223" y="2833111"/>
            <a:ext cx="2024377" cy="1827503"/>
          </a:xfrm>
          <a:prstGeom prst="rect">
            <a:avLst/>
          </a:prstGeom>
        </p:spPr>
      </p:pic>
      <p:sp>
        <p:nvSpPr>
          <p:cNvPr id="4" name="Rounded Rectangle 3"/>
          <p:cNvSpPr/>
          <p:nvPr/>
        </p:nvSpPr>
        <p:spPr>
          <a:xfrm>
            <a:off x="3291933" y="2067922"/>
            <a:ext cx="2438400" cy="762000"/>
          </a:xfrm>
          <a:prstGeom prst="roundRect">
            <a:avLst/>
          </a:prstGeom>
          <a:solidFill>
            <a:schemeClr val="bg2"/>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entury Gothic" panose="020B0502020202020204" pitchFamily="34" charset="0"/>
              </a:rPr>
              <a:t>PHYSICAL</a:t>
            </a:r>
          </a:p>
        </p:txBody>
      </p:sp>
      <p:sp>
        <p:nvSpPr>
          <p:cNvPr id="5" name="Rounded Rectangle 4"/>
          <p:cNvSpPr/>
          <p:nvPr/>
        </p:nvSpPr>
        <p:spPr>
          <a:xfrm>
            <a:off x="6119851" y="2067922"/>
            <a:ext cx="2438400" cy="765208"/>
          </a:xfrm>
          <a:prstGeom prst="roundRect">
            <a:avLst/>
          </a:prstGeom>
          <a:solidFill>
            <a:schemeClr val="bg2"/>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Calibri Light" panose="020F0302020204030204" pitchFamily="34" charset="0"/>
            </a:endParaRPr>
          </a:p>
          <a:p>
            <a:pPr algn="ctr"/>
            <a:r>
              <a:rPr lang="en-US" b="1" dirty="0">
                <a:solidFill>
                  <a:schemeClr val="tx1"/>
                </a:solidFill>
                <a:latin typeface="Century Gothic" panose="020B0502020202020204" pitchFamily="34" charset="0"/>
              </a:rPr>
              <a:t>EMOTIONAL</a:t>
            </a:r>
          </a:p>
          <a:p>
            <a:pPr algn="ctr"/>
            <a:endParaRPr lang="en-US" b="1" dirty="0">
              <a:solidFill>
                <a:schemeClr val="tx1"/>
              </a:solidFill>
              <a:latin typeface="Calibri Light" panose="020F0302020204030204" pitchFamily="34" charset="0"/>
            </a:endParaRPr>
          </a:p>
        </p:txBody>
      </p:sp>
      <p:sp>
        <p:nvSpPr>
          <p:cNvPr id="6" name="Rounded Rectangle 5"/>
          <p:cNvSpPr/>
          <p:nvPr/>
        </p:nvSpPr>
        <p:spPr>
          <a:xfrm>
            <a:off x="8885912" y="2060638"/>
            <a:ext cx="2438400" cy="762000"/>
          </a:xfrm>
          <a:prstGeom prst="roundRect">
            <a:avLst/>
          </a:prstGeom>
          <a:solidFill>
            <a:schemeClr val="bg2"/>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entury Gothic" panose="020B0502020202020204" pitchFamily="34" charset="0"/>
              </a:rPr>
              <a:t>SOCIAL</a:t>
            </a:r>
          </a:p>
        </p:txBody>
      </p:sp>
      <p:sp>
        <p:nvSpPr>
          <p:cNvPr id="7" name="TextBox 6"/>
          <p:cNvSpPr txBox="1"/>
          <p:nvPr/>
        </p:nvSpPr>
        <p:spPr>
          <a:xfrm>
            <a:off x="3095861" y="2852505"/>
            <a:ext cx="2830544" cy="2769989"/>
          </a:xfrm>
          <a:prstGeom prst="rect">
            <a:avLst/>
          </a:prstGeom>
          <a:noFill/>
        </p:spPr>
        <p:txBody>
          <a:bodyPr wrap="square" rtlCol="0">
            <a:spAutoFit/>
          </a:bodyPr>
          <a:lstStyle/>
          <a:p>
            <a:pPr algn="ctr"/>
            <a:r>
              <a:rPr lang="en-US" sz="2000" b="1" dirty="0">
                <a:solidFill>
                  <a:schemeClr val="accent3"/>
                </a:solidFill>
                <a:latin typeface="Century Gothic" panose="020B0502020202020204" pitchFamily="34" charset="0"/>
              </a:rPr>
              <a:t>HOW? </a:t>
            </a:r>
          </a:p>
          <a:p>
            <a:pPr marL="169863" indent="-169863">
              <a:buFont typeface="Arial" panose="020B0604020202020204" pitchFamily="34" charset="0"/>
              <a:buChar char="•"/>
            </a:pPr>
            <a:r>
              <a:rPr lang="en-US" sz="1400" dirty="0">
                <a:latin typeface="Century Gothic" panose="020B0502020202020204" pitchFamily="34" charset="0"/>
              </a:rPr>
              <a:t>Greet students at the door</a:t>
            </a:r>
            <a:br>
              <a:rPr lang="en-US" sz="1400" dirty="0">
                <a:latin typeface="Century Gothic" panose="020B0502020202020204" pitchFamily="34" charset="0"/>
              </a:rPr>
            </a:br>
            <a:endParaRPr lang="en-US" sz="1400" dirty="0">
              <a:latin typeface="Century Gothic" panose="020B0502020202020204" pitchFamily="34" charset="0"/>
            </a:endParaRPr>
          </a:p>
          <a:p>
            <a:pPr marL="169863" indent="-169863">
              <a:buFont typeface="Arial" panose="020B0604020202020204" pitchFamily="34" charset="0"/>
              <a:buChar char="•"/>
            </a:pPr>
            <a:r>
              <a:rPr lang="en-US" sz="1400" dirty="0">
                <a:latin typeface="Century Gothic" panose="020B0502020202020204" pitchFamily="34" charset="0"/>
              </a:rPr>
              <a:t>Facilitate calm transitions between  activities</a:t>
            </a:r>
            <a:br>
              <a:rPr lang="en-US" sz="1400" dirty="0">
                <a:latin typeface="Century Gothic" panose="020B0502020202020204" pitchFamily="34" charset="0"/>
              </a:rPr>
            </a:br>
            <a:endParaRPr lang="en-US" sz="1400" dirty="0">
              <a:latin typeface="Century Gothic" panose="020B0502020202020204" pitchFamily="34" charset="0"/>
            </a:endParaRPr>
          </a:p>
          <a:p>
            <a:pPr marL="169863" indent="-169863">
              <a:buFont typeface="Arial" panose="020B0604020202020204" pitchFamily="34" charset="0"/>
              <a:buChar char="•"/>
            </a:pPr>
            <a:r>
              <a:rPr lang="en-US" sz="1400" dirty="0">
                <a:latin typeface="Century Gothic" panose="020B0502020202020204" pitchFamily="34" charset="0"/>
              </a:rPr>
              <a:t>Create a “calm-down” corner that is bright, colorful, and full of sensory toys</a:t>
            </a:r>
            <a:br>
              <a:rPr lang="en-US" sz="1400" dirty="0">
                <a:latin typeface="Century Gothic" panose="020B0502020202020204" pitchFamily="34" charset="0"/>
              </a:rPr>
            </a:br>
            <a:endParaRPr lang="en-US" sz="1400" dirty="0">
              <a:latin typeface="Century Gothic" panose="020B0502020202020204" pitchFamily="34" charset="0"/>
            </a:endParaRPr>
          </a:p>
          <a:p>
            <a:pPr marL="169863" indent="-169863">
              <a:buFont typeface="Arial" panose="020B0604020202020204" pitchFamily="34" charset="0"/>
              <a:buChar char="•"/>
            </a:pPr>
            <a:r>
              <a:rPr lang="en-US" sz="1400" dirty="0">
                <a:latin typeface="Century Gothic" panose="020B0502020202020204" pitchFamily="34" charset="0"/>
              </a:rPr>
              <a:t>Give verbal</a:t>
            </a:r>
            <a:br>
              <a:rPr lang="en-US" sz="1400" dirty="0">
                <a:latin typeface="Century Gothic" panose="020B0502020202020204" pitchFamily="34" charset="0"/>
              </a:rPr>
            </a:br>
            <a:r>
              <a:rPr lang="en-US" sz="1400" dirty="0">
                <a:latin typeface="Century Gothic" panose="020B0502020202020204" pitchFamily="34" charset="0"/>
              </a:rPr>
              <a:t>reassurance of safety</a:t>
            </a:r>
            <a:endParaRPr lang="en-US" dirty="0">
              <a:latin typeface="Century Gothic" panose="020B0502020202020204" pitchFamily="34" charset="0"/>
            </a:endParaRPr>
          </a:p>
        </p:txBody>
      </p:sp>
      <p:sp>
        <p:nvSpPr>
          <p:cNvPr id="8" name="TextBox 7"/>
          <p:cNvSpPr txBox="1"/>
          <p:nvPr/>
        </p:nvSpPr>
        <p:spPr>
          <a:xfrm>
            <a:off x="5986360" y="2852505"/>
            <a:ext cx="2761435" cy="2400657"/>
          </a:xfrm>
          <a:prstGeom prst="rect">
            <a:avLst/>
          </a:prstGeom>
          <a:noFill/>
        </p:spPr>
        <p:txBody>
          <a:bodyPr wrap="square" rtlCol="0">
            <a:spAutoFit/>
          </a:bodyPr>
          <a:lstStyle/>
          <a:p>
            <a:pPr algn="ctr"/>
            <a:r>
              <a:rPr lang="en-US" sz="2000" b="1" dirty="0">
                <a:solidFill>
                  <a:schemeClr val="accent3"/>
                </a:solidFill>
                <a:latin typeface="Century Gothic" panose="020B0502020202020204" pitchFamily="34" charset="0"/>
              </a:rPr>
              <a:t>HOW?</a:t>
            </a:r>
          </a:p>
          <a:p>
            <a:pPr marL="169863" indent="-169863">
              <a:buFont typeface="Arial" panose="020B0604020202020204" pitchFamily="34" charset="0"/>
              <a:buChar char="•"/>
            </a:pPr>
            <a:r>
              <a:rPr lang="en-US" sz="1400" dirty="0">
                <a:latin typeface="Century Gothic" panose="020B0502020202020204" pitchFamily="34" charset="0"/>
              </a:rPr>
              <a:t>Actively listen and avoid giving immediate advice</a:t>
            </a:r>
            <a:br>
              <a:rPr lang="en-US" sz="1400" dirty="0">
                <a:latin typeface="Century Gothic" panose="020B0502020202020204" pitchFamily="34" charset="0"/>
              </a:rPr>
            </a:br>
            <a:endParaRPr lang="en-US" sz="1400" dirty="0">
              <a:latin typeface="Century Gothic" panose="020B0502020202020204" pitchFamily="34" charset="0"/>
            </a:endParaRPr>
          </a:p>
          <a:p>
            <a:pPr marL="169863" indent="-169863">
              <a:buFont typeface="Arial" panose="020B0604020202020204" pitchFamily="34" charset="0"/>
              <a:buChar char="•"/>
            </a:pPr>
            <a:r>
              <a:rPr lang="en-US" sz="1400" dirty="0">
                <a:latin typeface="Century Gothic" panose="020B0502020202020204" pitchFamily="34" charset="0"/>
              </a:rPr>
              <a:t>Normalize the student’s reaction to an experience</a:t>
            </a:r>
            <a:br>
              <a:rPr lang="en-US" sz="1400" dirty="0">
                <a:latin typeface="Century Gothic" panose="020B0502020202020204" pitchFamily="34" charset="0"/>
              </a:rPr>
            </a:br>
            <a:r>
              <a:rPr lang="en-US" sz="1400" dirty="0">
                <a:latin typeface="Century Gothic" panose="020B0502020202020204" pitchFamily="34" charset="0"/>
              </a:rPr>
              <a:t> </a:t>
            </a:r>
          </a:p>
          <a:p>
            <a:pPr marL="169863" indent="-169863">
              <a:buFont typeface="Arial" panose="020B0604020202020204" pitchFamily="34" charset="0"/>
              <a:buChar char="•"/>
            </a:pPr>
            <a:r>
              <a:rPr lang="en-US" sz="1400" dirty="0">
                <a:latin typeface="Century Gothic" panose="020B0502020202020204" pitchFamily="34" charset="0"/>
              </a:rPr>
              <a:t>Use a strengths-based approach</a:t>
            </a:r>
          </a:p>
          <a:p>
            <a:endParaRPr lang="en-US" dirty="0">
              <a:latin typeface="Calibri Light" panose="020F0302020204030204" pitchFamily="34" charset="0"/>
            </a:endParaRPr>
          </a:p>
        </p:txBody>
      </p:sp>
      <p:sp>
        <p:nvSpPr>
          <p:cNvPr id="9" name="TextBox 8"/>
          <p:cNvSpPr txBox="1"/>
          <p:nvPr/>
        </p:nvSpPr>
        <p:spPr>
          <a:xfrm>
            <a:off x="8613460" y="2861151"/>
            <a:ext cx="3216160" cy="2616101"/>
          </a:xfrm>
          <a:prstGeom prst="rect">
            <a:avLst/>
          </a:prstGeom>
          <a:noFill/>
        </p:spPr>
        <p:txBody>
          <a:bodyPr wrap="square" rtlCol="0">
            <a:spAutoFit/>
          </a:bodyPr>
          <a:lstStyle/>
          <a:p>
            <a:pPr algn="ctr"/>
            <a:r>
              <a:rPr lang="en-US" sz="2000" b="1" dirty="0">
                <a:solidFill>
                  <a:schemeClr val="accent3"/>
                </a:solidFill>
                <a:latin typeface="Century Gothic" panose="020B0502020202020204" pitchFamily="34" charset="0"/>
              </a:rPr>
              <a:t>HOW?</a:t>
            </a:r>
          </a:p>
          <a:p>
            <a:pPr marL="169863" indent="-169863">
              <a:buFont typeface="Arial" panose="020B0604020202020204" pitchFamily="34" charset="0"/>
              <a:buChar char="•"/>
            </a:pPr>
            <a:r>
              <a:rPr lang="en-US" sz="1400" dirty="0">
                <a:latin typeface="Century Gothic" panose="020B0502020202020204" pitchFamily="34" charset="0"/>
              </a:rPr>
              <a:t>Institute a  buddy program</a:t>
            </a:r>
            <a:br>
              <a:rPr lang="en-US" sz="1400" dirty="0">
                <a:latin typeface="Century Gothic" panose="020B0502020202020204" pitchFamily="34" charset="0"/>
              </a:rPr>
            </a:br>
            <a:endParaRPr lang="en-US" sz="1400" dirty="0">
              <a:latin typeface="Century Gothic" panose="020B0502020202020204" pitchFamily="34" charset="0"/>
            </a:endParaRPr>
          </a:p>
          <a:p>
            <a:pPr marL="169863" indent="-169863">
              <a:buFont typeface="Arial" panose="020B0604020202020204" pitchFamily="34" charset="0"/>
              <a:buChar char="•"/>
            </a:pPr>
            <a:r>
              <a:rPr lang="en-US" sz="1400" dirty="0">
                <a:latin typeface="Century Gothic" panose="020B0502020202020204" pitchFamily="34" charset="0"/>
              </a:rPr>
              <a:t>Provide opportunities for young students to learn about feelings and how to name them</a:t>
            </a:r>
            <a:br>
              <a:rPr lang="en-US" sz="1400" dirty="0">
                <a:latin typeface="Century Gothic" panose="020B0502020202020204" pitchFamily="34" charset="0"/>
              </a:rPr>
            </a:br>
            <a:endParaRPr lang="en-US" sz="1400" dirty="0">
              <a:latin typeface="Century Gothic" panose="020B0502020202020204" pitchFamily="34" charset="0"/>
            </a:endParaRPr>
          </a:p>
          <a:p>
            <a:pPr marL="169863" indent="-169863">
              <a:buFont typeface="Arial" panose="020B0604020202020204" pitchFamily="34" charset="0"/>
              <a:buChar char="•"/>
            </a:pPr>
            <a:r>
              <a:rPr lang="en-US" sz="1400" dirty="0">
                <a:latin typeface="Century Gothic" panose="020B0502020202020204" pitchFamily="34" charset="0"/>
              </a:rPr>
              <a:t>Practice partnership, not power; Avoid power/control struggles</a:t>
            </a:r>
          </a:p>
          <a:p>
            <a:pPr marL="285750" indent="-285750">
              <a:buFont typeface="Arial" panose="020B0604020202020204" pitchFamily="34" charset="0"/>
              <a:buChar char="•"/>
            </a:pPr>
            <a:endParaRPr lang="en-US" sz="1400" dirty="0">
              <a:solidFill>
                <a:schemeClr val="tx2">
                  <a:lumMod val="50000"/>
                  <a:lumOff val="50000"/>
                </a:schemeClr>
              </a:solidFill>
              <a:latin typeface="Calibri" panose="020F0502020204030204" pitchFamily="34" charset="0"/>
            </a:endParaRPr>
          </a:p>
          <a:p>
            <a:endParaRPr lang="en-US" dirty="0">
              <a:latin typeface="Calibri Light" panose="020F0302020204030204" pitchFamily="34" charset="0"/>
            </a:endParaRPr>
          </a:p>
        </p:txBody>
      </p:sp>
      <p:sp>
        <p:nvSpPr>
          <p:cNvPr id="10" name="Title 9"/>
          <p:cNvSpPr>
            <a:spLocks noGrp="1"/>
          </p:cNvSpPr>
          <p:nvPr>
            <p:ph type="title"/>
          </p:nvPr>
        </p:nvSpPr>
        <p:spPr>
          <a:xfrm>
            <a:off x="451514" y="463693"/>
            <a:ext cx="10571998" cy="970450"/>
          </a:xfrm>
          <a:effectLst/>
        </p:spPr>
        <p:txBody>
          <a:bodyPr/>
          <a:lstStyle/>
          <a:p>
            <a:r>
              <a:rPr lang="en-US" sz="3600" dirty="0">
                <a:solidFill>
                  <a:schemeClr val="bg2"/>
                </a:solidFill>
              </a:rPr>
              <a:t>1. Safe and Supportive Environment: </a:t>
            </a:r>
            <a:br>
              <a:rPr lang="en-US" sz="3600" dirty="0">
                <a:solidFill>
                  <a:schemeClr val="bg2"/>
                </a:solidFill>
              </a:rPr>
            </a:br>
            <a:r>
              <a:rPr lang="en-US" sz="3600" b="0" i="1" dirty="0">
                <a:solidFill>
                  <a:schemeClr val="bg2"/>
                </a:solidFill>
              </a:rPr>
              <a:t>Addresses the feelings of helplessness and terror associated with trauma</a:t>
            </a:r>
            <a:endParaRPr lang="en-US" sz="3600" dirty="0">
              <a:solidFill>
                <a:schemeClr val="bg2"/>
              </a:solidFill>
            </a:endParaRPr>
          </a:p>
        </p:txBody>
      </p:sp>
      <p:sp>
        <p:nvSpPr>
          <p:cNvPr id="11" name="Footer Placeholder 10"/>
          <p:cNvSpPr>
            <a:spLocks noGrp="1"/>
          </p:cNvSpPr>
          <p:nvPr>
            <p:ph type="ftr" sz="quarter" idx="11"/>
          </p:nvPr>
        </p:nvSpPr>
        <p:spPr/>
        <p:txBody>
          <a:bodyPr/>
          <a:lstStyle/>
          <a:p>
            <a:r>
              <a:rPr lang="en-US"/>
              <a:t>NYS-TEACHS - (800) 388-2014</a:t>
            </a:r>
            <a:endParaRPr lang="en-US" dirty="0"/>
          </a:p>
        </p:txBody>
      </p:sp>
      <p:sp>
        <p:nvSpPr>
          <p:cNvPr id="12" name="Slide Number Placeholder 11"/>
          <p:cNvSpPr>
            <a:spLocks noGrp="1"/>
          </p:cNvSpPr>
          <p:nvPr>
            <p:ph type="sldNum" sz="quarter" idx="12"/>
          </p:nvPr>
        </p:nvSpPr>
        <p:spPr/>
        <p:txBody>
          <a:bodyPr/>
          <a:lstStyle/>
          <a:p>
            <a:fld id="{D57F1E4F-1CFF-5643-939E-217C01CDF565}" type="slidenum">
              <a:rPr lang="en-US" smtClean="0"/>
              <a:pPr/>
              <a:t>61</a:t>
            </a:fld>
            <a:endParaRPr lang="en-US" dirty="0"/>
          </a:p>
        </p:txBody>
      </p:sp>
      <p:sp>
        <p:nvSpPr>
          <p:cNvPr id="14" name="Rectangle 13"/>
          <p:cNvSpPr/>
          <p:nvPr/>
        </p:nvSpPr>
        <p:spPr bwMode="auto">
          <a:xfrm>
            <a:off x="428816" y="3115652"/>
            <a:ext cx="2001340" cy="369332"/>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pPr>
            <a:endParaRPr lang="en-US">
              <a:latin typeface="Arial" charset="0"/>
            </a:endParaRPr>
          </a:p>
        </p:txBody>
      </p:sp>
    </p:spTree>
    <p:extLst>
      <p:ext uri="{BB962C8B-B14F-4D97-AF65-F5344CB8AC3E}">
        <p14:creationId xmlns:p14="http://schemas.microsoft.com/office/powerpoint/2010/main" val="105307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2899" y="865633"/>
            <a:ext cx="10571998" cy="970450"/>
          </a:xfrm>
          <a:effectLst/>
        </p:spPr>
        <p:txBody>
          <a:bodyPr/>
          <a:lstStyle/>
          <a:p>
            <a:r>
              <a:rPr lang="en-US" sz="3600" dirty="0">
                <a:solidFill>
                  <a:schemeClr val="bg2"/>
                </a:solidFill>
                <a:latin typeface="Century Gothic" panose="020B0502020202020204" pitchFamily="34" charset="0"/>
              </a:rPr>
              <a:t>2. Secure Attachment to a Nurturing Adult: </a:t>
            </a:r>
            <a:r>
              <a:rPr lang="en-US" sz="3600" b="0" i="1" dirty="0">
                <a:solidFill>
                  <a:schemeClr val="bg2"/>
                </a:solidFill>
              </a:rPr>
              <a:t>Addresses the feelings of isolation, blame, distrust, shame, etc. associated with trauma</a:t>
            </a:r>
          </a:p>
        </p:txBody>
      </p:sp>
      <p:sp>
        <p:nvSpPr>
          <p:cNvPr id="2" name="Content Placeholder 1"/>
          <p:cNvSpPr>
            <a:spLocks noGrp="1"/>
          </p:cNvSpPr>
          <p:nvPr>
            <p:ph sz="half" idx="1"/>
          </p:nvPr>
        </p:nvSpPr>
        <p:spPr>
          <a:xfrm>
            <a:off x="7857748" y="2119341"/>
            <a:ext cx="4105652" cy="3638763"/>
          </a:xfrm>
        </p:spPr>
        <p:txBody>
          <a:bodyPr>
            <a:normAutofit lnSpcReduction="10000"/>
          </a:bodyPr>
          <a:lstStyle/>
          <a:p>
            <a:pPr marL="0" indent="0">
              <a:buNone/>
            </a:pPr>
            <a:r>
              <a:rPr lang="en-US" sz="2400" b="1" dirty="0">
                <a:solidFill>
                  <a:schemeClr val="accent6"/>
                </a:solidFill>
              </a:rPr>
              <a:t>HOW</a:t>
            </a:r>
          </a:p>
          <a:p>
            <a:r>
              <a:rPr lang="en-US" dirty="0"/>
              <a:t>Be patient and consistent</a:t>
            </a:r>
          </a:p>
          <a:p>
            <a:r>
              <a:rPr lang="en-US" dirty="0"/>
              <a:t>Help the student set goals and create strategies for reaching those goals </a:t>
            </a:r>
          </a:p>
          <a:p>
            <a:pPr lvl="0"/>
            <a:r>
              <a:rPr lang="en-US" dirty="0"/>
              <a:t>Let students know who</a:t>
            </a:r>
            <a:br>
              <a:rPr lang="en-US" dirty="0"/>
            </a:br>
            <a:r>
              <a:rPr lang="en-US" dirty="0"/>
              <a:t>the “safe adults” are </a:t>
            </a:r>
            <a:br>
              <a:rPr lang="en-US" dirty="0"/>
            </a:br>
            <a:r>
              <a:rPr lang="en-US" dirty="0"/>
              <a:t>in the school and how</a:t>
            </a:r>
            <a:br>
              <a:rPr lang="en-US" dirty="0"/>
            </a:br>
            <a:r>
              <a:rPr lang="en-US" dirty="0"/>
              <a:t>to contact them</a:t>
            </a:r>
          </a:p>
          <a:p>
            <a:endParaRPr lang="en-US" dirty="0"/>
          </a:p>
          <a:p>
            <a:endParaRPr lang="en-US" dirty="0"/>
          </a:p>
        </p:txBody>
      </p:sp>
      <p:sp>
        <p:nvSpPr>
          <p:cNvPr id="4" name="Content Placeholder 3"/>
          <p:cNvSpPr>
            <a:spLocks noGrp="1"/>
          </p:cNvSpPr>
          <p:nvPr>
            <p:ph sz="half" idx="2"/>
          </p:nvPr>
        </p:nvSpPr>
        <p:spPr>
          <a:xfrm>
            <a:off x="2663165" y="2390669"/>
            <a:ext cx="5194583" cy="3638764"/>
          </a:xfrm>
        </p:spPr>
        <p:txBody>
          <a:bodyPr>
            <a:normAutofit lnSpcReduction="10000"/>
          </a:bodyPr>
          <a:lstStyle/>
          <a:p>
            <a:pPr marL="0" indent="0">
              <a:buNone/>
            </a:pPr>
            <a:r>
              <a:rPr lang="en-US" sz="2400" b="1" kern="0" dirty="0">
                <a:solidFill>
                  <a:schemeClr val="accent6"/>
                </a:solidFill>
                <a:latin typeface="Century Gothic" panose="020B0502020202020204" pitchFamily="34" charset="0"/>
              </a:rPr>
              <a:t>WHY</a:t>
            </a:r>
            <a:r>
              <a:rPr lang="en-US" sz="2400" kern="0" dirty="0">
                <a:solidFill>
                  <a:schemeClr val="accent4"/>
                </a:solidFill>
                <a:latin typeface="Century Gothic" panose="020B0502020202020204" pitchFamily="34" charset="0"/>
              </a:rPr>
              <a:t/>
            </a:r>
            <a:br>
              <a:rPr lang="en-US" sz="2400" kern="0" dirty="0">
                <a:solidFill>
                  <a:schemeClr val="accent4"/>
                </a:solidFill>
                <a:latin typeface="Century Gothic" panose="020B0502020202020204" pitchFamily="34" charset="0"/>
              </a:rPr>
            </a:br>
            <a:r>
              <a:rPr lang="en-US" b="1" dirty="0">
                <a:latin typeface="Century Gothic" panose="020B0502020202020204" pitchFamily="34" charset="0"/>
              </a:rPr>
              <a:t>Healthy attachments help children learn to…</a:t>
            </a:r>
          </a:p>
          <a:p>
            <a:r>
              <a:rPr lang="en-US" dirty="0">
                <a:latin typeface="Century Gothic" panose="020B0502020202020204" pitchFamily="34" charset="0"/>
              </a:rPr>
              <a:t>Regulate emotions and self-soothe</a:t>
            </a:r>
          </a:p>
          <a:p>
            <a:pPr lvl="0"/>
            <a:r>
              <a:rPr lang="en-US" dirty="0">
                <a:latin typeface="Century Gothic" panose="020B0502020202020204" pitchFamily="34" charset="0"/>
              </a:rPr>
              <a:t>Develop trust in others</a:t>
            </a:r>
          </a:p>
          <a:p>
            <a:pPr lvl="0"/>
            <a:r>
              <a:rPr lang="en-US" dirty="0">
                <a:latin typeface="Century Gothic" panose="020B0502020202020204" pitchFamily="34" charset="0"/>
              </a:rPr>
              <a:t>Explore their environment freely</a:t>
            </a:r>
          </a:p>
          <a:p>
            <a:pPr lvl="0"/>
            <a:r>
              <a:rPr lang="en-US" dirty="0">
                <a:latin typeface="Century Gothic" panose="020B0502020202020204" pitchFamily="34" charset="0"/>
              </a:rPr>
              <a:t>Understand themselves </a:t>
            </a:r>
            <a:br>
              <a:rPr lang="en-US" dirty="0">
                <a:latin typeface="Century Gothic" panose="020B0502020202020204" pitchFamily="34" charset="0"/>
              </a:rPr>
            </a:br>
            <a:r>
              <a:rPr lang="en-US" dirty="0">
                <a:latin typeface="Century Gothic" panose="020B0502020202020204" pitchFamily="34" charset="0"/>
              </a:rPr>
              <a:t>and others</a:t>
            </a:r>
          </a:p>
          <a:p>
            <a:pPr lvl="0"/>
            <a:r>
              <a:rPr lang="en-US" dirty="0">
                <a:latin typeface="Century Gothic" panose="020B0502020202020204" pitchFamily="34" charset="0"/>
              </a:rPr>
              <a:t>Understand that they can </a:t>
            </a:r>
            <a:br>
              <a:rPr lang="en-US" dirty="0">
                <a:latin typeface="Century Gothic" panose="020B0502020202020204" pitchFamily="34" charset="0"/>
              </a:rPr>
            </a:br>
            <a:r>
              <a:rPr lang="en-US" dirty="0">
                <a:latin typeface="Century Gothic" panose="020B0502020202020204" pitchFamily="34" charset="0"/>
              </a:rPr>
              <a:t>have an impact on their </a:t>
            </a:r>
            <a:br>
              <a:rPr lang="en-US" dirty="0">
                <a:latin typeface="Century Gothic" panose="020B0502020202020204" pitchFamily="34" charset="0"/>
              </a:rPr>
            </a:br>
            <a:r>
              <a:rPr lang="en-US" dirty="0">
                <a:latin typeface="Century Gothic" panose="020B0502020202020204" pitchFamily="34" charset="0"/>
              </a:rPr>
              <a:t>world</a:t>
            </a:r>
          </a:p>
          <a:p>
            <a:pPr marL="0" indent="0">
              <a:buNone/>
            </a:pPr>
            <a:endParaRPr lang="en-US" sz="2800" kern="0" dirty="0">
              <a:latin typeface="Calibri Light" panose="020F0302020204030204" pitchFamily="34" charset="0"/>
            </a:endParaRPr>
          </a:p>
          <a:p>
            <a:endParaRPr lang="en-US"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1514" y="2534948"/>
            <a:ext cx="2024377" cy="1827503"/>
          </a:xfrm>
          <a:prstGeom prst="rect">
            <a:avLst/>
          </a:prstGeom>
        </p:spPr>
      </p:pic>
      <p:sp>
        <p:nvSpPr>
          <p:cNvPr id="13" name="Rectangle 12"/>
          <p:cNvSpPr/>
          <p:nvPr/>
        </p:nvSpPr>
        <p:spPr bwMode="auto">
          <a:xfrm>
            <a:off x="356263" y="3330328"/>
            <a:ext cx="2001340" cy="369332"/>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pPr>
            <a:endParaRPr lang="en-US">
              <a:latin typeface="Arial" charset="0"/>
            </a:endParaRPr>
          </a:p>
        </p:txBody>
      </p:sp>
      <p:sp>
        <p:nvSpPr>
          <p:cNvPr id="5" name="Footer Placeholder 4"/>
          <p:cNvSpPr>
            <a:spLocks noGrp="1"/>
          </p:cNvSpPr>
          <p:nvPr>
            <p:ph type="ftr" sz="quarter" idx="11"/>
          </p:nvPr>
        </p:nvSpPr>
        <p:spPr/>
        <p:txBody>
          <a:bodyPr/>
          <a:lstStyle/>
          <a:p>
            <a:r>
              <a:rPr lang="en-US"/>
              <a:t>NYS-TEACHS - (800) 388-2014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62</a:t>
            </a:fld>
            <a:endParaRPr lang="en-US" dirty="0"/>
          </a:p>
        </p:txBody>
      </p:sp>
    </p:spTree>
    <p:extLst>
      <p:ext uri="{BB962C8B-B14F-4D97-AF65-F5344CB8AC3E}">
        <p14:creationId xmlns:p14="http://schemas.microsoft.com/office/powerpoint/2010/main" val="220859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1514" y="753326"/>
            <a:ext cx="11454736" cy="970450"/>
          </a:xfrm>
          <a:effectLst/>
        </p:spPr>
        <p:txBody>
          <a:bodyPr/>
          <a:lstStyle/>
          <a:p>
            <a:pPr lvl="0"/>
            <a:r>
              <a:rPr lang="en-US" sz="3300" dirty="0">
                <a:latin typeface="Century Gothic" panose="020B0502020202020204" pitchFamily="34" charset="0"/>
              </a:rPr>
              <a:t>3. Opportunities to Strengthen Non-Cognitive Skills: </a:t>
            </a:r>
            <a:r>
              <a:rPr lang="en-US" sz="3300" b="0" i="1" dirty="0">
                <a:solidFill>
                  <a:schemeClr val="bg2"/>
                </a:solidFill>
                <a:latin typeface="+mn-lt"/>
              </a:rPr>
              <a:t>Addresses the “flooded” nervous system  and lack of coping  and self-soothing skills associated with trauma</a:t>
            </a:r>
          </a:p>
        </p:txBody>
      </p:sp>
      <p:sp>
        <p:nvSpPr>
          <p:cNvPr id="2" name="Content Placeholder 1"/>
          <p:cNvSpPr>
            <a:spLocks noGrp="1"/>
          </p:cNvSpPr>
          <p:nvPr>
            <p:ph sz="half" idx="1"/>
          </p:nvPr>
        </p:nvSpPr>
        <p:spPr>
          <a:xfrm>
            <a:off x="3009901" y="2514240"/>
            <a:ext cx="4629524" cy="3638763"/>
          </a:xfrm>
        </p:spPr>
        <p:txBody>
          <a:bodyPr>
            <a:noAutofit/>
          </a:bodyPr>
          <a:lstStyle/>
          <a:p>
            <a:pPr marL="0" indent="0">
              <a:buNone/>
            </a:pPr>
            <a:r>
              <a:rPr lang="en-US" b="1" dirty="0">
                <a:solidFill>
                  <a:schemeClr val="accent6"/>
                </a:solidFill>
                <a:latin typeface="Century Gothic" panose="020B0502020202020204" pitchFamily="34" charset="0"/>
              </a:rPr>
              <a:t>WHAT</a:t>
            </a:r>
            <a:r>
              <a:rPr lang="en-US" sz="1400" dirty="0">
                <a:solidFill>
                  <a:schemeClr val="tx2">
                    <a:lumMod val="85000"/>
                    <a:lumOff val="15000"/>
                  </a:schemeClr>
                </a:solidFill>
                <a:latin typeface="Calibri Light" panose="020F0302020204030204" pitchFamily="34" charset="0"/>
              </a:rPr>
              <a:t/>
            </a:r>
            <a:br>
              <a:rPr lang="en-US" sz="1400" dirty="0">
                <a:solidFill>
                  <a:schemeClr val="tx2">
                    <a:lumMod val="85000"/>
                    <a:lumOff val="15000"/>
                  </a:schemeClr>
                </a:solidFill>
                <a:latin typeface="Calibri Light" panose="020F0302020204030204" pitchFamily="34" charset="0"/>
              </a:rPr>
            </a:br>
            <a:r>
              <a:rPr lang="en-US" sz="1600" dirty="0">
                <a:latin typeface="Century Gothic" panose="020B0502020202020204" pitchFamily="34" charset="0"/>
              </a:rPr>
              <a:t>Skills such as:</a:t>
            </a:r>
          </a:p>
          <a:p>
            <a:pPr>
              <a:buFont typeface="Wingdings" panose="05000000000000000000" pitchFamily="2" charset="2"/>
              <a:buChar char="v"/>
            </a:pPr>
            <a:r>
              <a:rPr lang="en-US" sz="1600" dirty="0">
                <a:latin typeface="Century Gothic" panose="020B0502020202020204" pitchFamily="34" charset="0"/>
              </a:rPr>
              <a:t>Self-management</a:t>
            </a:r>
          </a:p>
          <a:p>
            <a:pPr>
              <a:buFont typeface="Wingdings" panose="05000000000000000000" pitchFamily="2" charset="2"/>
              <a:buChar char="v"/>
            </a:pPr>
            <a:r>
              <a:rPr lang="en-US" sz="1600" dirty="0">
                <a:latin typeface="Century Gothic" panose="020B0502020202020204" pitchFamily="34" charset="0"/>
              </a:rPr>
              <a:t>Self-soothing/coping</a:t>
            </a:r>
          </a:p>
          <a:p>
            <a:pPr>
              <a:buFont typeface="Wingdings" panose="05000000000000000000" pitchFamily="2" charset="2"/>
              <a:buChar char="v"/>
            </a:pPr>
            <a:r>
              <a:rPr lang="en-US" sz="1600" dirty="0">
                <a:latin typeface="Century Gothic" panose="020B0502020202020204" pitchFamily="34" charset="0"/>
              </a:rPr>
              <a:t>Resilience</a:t>
            </a:r>
          </a:p>
          <a:p>
            <a:pPr>
              <a:buFont typeface="Wingdings" panose="05000000000000000000" pitchFamily="2" charset="2"/>
              <a:buChar char="v"/>
            </a:pPr>
            <a:r>
              <a:rPr lang="en-US" sz="1600" dirty="0">
                <a:latin typeface="Century Gothic" panose="020B0502020202020204" pitchFamily="34" charset="0"/>
              </a:rPr>
              <a:t>Responsible decision-making</a:t>
            </a:r>
          </a:p>
          <a:p>
            <a:pPr>
              <a:buFont typeface="Wingdings" panose="05000000000000000000" pitchFamily="2" charset="2"/>
              <a:buChar char="v"/>
            </a:pPr>
            <a:r>
              <a:rPr lang="en-US" sz="1600" dirty="0">
                <a:latin typeface="Century Gothic" panose="020B0502020202020204" pitchFamily="34" charset="0"/>
              </a:rPr>
              <a:t>Relationship fostering</a:t>
            </a:r>
          </a:p>
          <a:p>
            <a:pPr marL="0" indent="0">
              <a:buNone/>
            </a:pPr>
            <a:endParaRPr lang="en-US" sz="1400" dirty="0">
              <a:latin typeface="Century Gothic" panose="020B0502020202020204" pitchFamily="34" charset="0"/>
            </a:endParaRPr>
          </a:p>
          <a:p>
            <a:pPr marL="0" indent="0">
              <a:buNone/>
            </a:pPr>
            <a:r>
              <a:rPr lang="en-US" b="1" dirty="0">
                <a:solidFill>
                  <a:schemeClr val="accent6"/>
                </a:solidFill>
                <a:latin typeface="Century Gothic" panose="020B0502020202020204" pitchFamily="34" charset="0"/>
              </a:rPr>
              <a:t>WHY</a:t>
            </a:r>
            <a:r>
              <a:rPr lang="en-US" sz="1400" dirty="0">
                <a:solidFill>
                  <a:schemeClr val="tx2">
                    <a:lumMod val="85000"/>
                    <a:lumOff val="15000"/>
                  </a:schemeClr>
                </a:solidFill>
                <a:latin typeface="Calibri Light" panose="020F0302020204030204" pitchFamily="34" charset="0"/>
              </a:rPr>
              <a:t/>
            </a:r>
            <a:br>
              <a:rPr lang="en-US" sz="1400" dirty="0">
                <a:solidFill>
                  <a:schemeClr val="tx2">
                    <a:lumMod val="85000"/>
                    <a:lumOff val="15000"/>
                  </a:schemeClr>
                </a:solidFill>
                <a:latin typeface="Calibri Light" panose="020F0302020204030204" pitchFamily="34" charset="0"/>
              </a:rPr>
            </a:br>
            <a:r>
              <a:rPr lang="en-US" sz="1600" dirty="0">
                <a:latin typeface="Century Gothic" panose="020B0502020202020204" pitchFamily="34" charset="0"/>
              </a:rPr>
              <a:t>A student with a flooded nervous system may struggle to calm down, concentrate, and/or participate in class.</a:t>
            </a:r>
          </a:p>
          <a:p>
            <a:pPr marL="0" indent="0">
              <a:buNone/>
            </a:pPr>
            <a:r>
              <a:rPr lang="en-US" sz="1600" b="1" dirty="0">
                <a:solidFill>
                  <a:schemeClr val="accent6"/>
                </a:solidFill>
                <a:latin typeface="Century Gothic" panose="020B0502020202020204" pitchFamily="34" charset="0"/>
              </a:rPr>
              <a:t>Non-cognitive skills help students be available to learn </a:t>
            </a:r>
            <a:r>
              <a:rPr lang="en-US" sz="1600" dirty="0">
                <a:latin typeface="Century Gothic" panose="020B0502020202020204" pitchFamily="34" charset="0"/>
              </a:rPr>
              <a:t>by teaching them how to cope, engage, and self-soothe.  </a:t>
            </a:r>
            <a:endParaRPr lang="en-US" sz="1600" dirty="0"/>
          </a:p>
        </p:txBody>
      </p:sp>
      <p:sp>
        <p:nvSpPr>
          <p:cNvPr id="6" name="Content Placeholder 5"/>
          <p:cNvSpPr>
            <a:spLocks noGrp="1"/>
          </p:cNvSpPr>
          <p:nvPr>
            <p:ph sz="half" idx="2"/>
          </p:nvPr>
        </p:nvSpPr>
        <p:spPr>
          <a:xfrm>
            <a:off x="8149565" y="2063187"/>
            <a:ext cx="3756685" cy="3638764"/>
          </a:xfrm>
        </p:spPr>
        <p:txBody>
          <a:bodyPr anchor="t">
            <a:normAutofit/>
          </a:bodyPr>
          <a:lstStyle/>
          <a:p>
            <a:pPr marL="0" indent="0">
              <a:buNone/>
            </a:pPr>
            <a:r>
              <a:rPr lang="en-US" b="1" dirty="0">
                <a:solidFill>
                  <a:schemeClr val="accent6"/>
                </a:solidFill>
                <a:latin typeface="Century Gothic" panose="020B0502020202020204" pitchFamily="34" charset="0"/>
              </a:rPr>
              <a:t>HOW</a:t>
            </a:r>
          </a:p>
          <a:p>
            <a:pPr>
              <a:buFont typeface="Wingdings" panose="05000000000000000000" pitchFamily="2" charset="2"/>
              <a:buChar char="Ø"/>
            </a:pPr>
            <a:r>
              <a:rPr lang="en-US" sz="1600" dirty="0">
                <a:latin typeface="Century Gothic" panose="020B0502020202020204" pitchFamily="34" charset="0"/>
              </a:rPr>
              <a:t>Help the student identify triggers and strategies</a:t>
            </a:r>
            <a:br>
              <a:rPr lang="en-US" sz="1600" dirty="0">
                <a:latin typeface="Century Gothic" panose="020B0502020202020204" pitchFamily="34" charset="0"/>
              </a:rPr>
            </a:br>
            <a:r>
              <a:rPr lang="en-US" sz="1600" dirty="0">
                <a:latin typeface="Century Gothic" panose="020B0502020202020204" pitchFamily="34" charset="0"/>
              </a:rPr>
              <a:t>(</a:t>
            </a:r>
            <a:r>
              <a:rPr lang="en-US" sz="1600" i="1" dirty="0">
                <a:latin typeface="Century Gothic" panose="020B0502020202020204" pitchFamily="34" charset="0"/>
              </a:rPr>
              <a:t>i.e. watch for patterns</a:t>
            </a:r>
            <a:r>
              <a:rPr lang="en-US" sz="1600" dirty="0">
                <a:latin typeface="Century Gothic" panose="020B0502020202020204" pitchFamily="34" charset="0"/>
              </a:rPr>
              <a:t>)</a:t>
            </a:r>
          </a:p>
          <a:p>
            <a:pPr>
              <a:buFont typeface="Wingdings" panose="05000000000000000000" pitchFamily="2" charset="2"/>
              <a:buChar char="Ø"/>
            </a:pPr>
            <a:r>
              <a:rPr lang="en-US" sz="1600" dirty="0">
                <a:latin typeface="Century Gothic" panose="020B0502020202020204" pitchFamily="34" charset="0"/>
              </a:rPr>
              <a:t>Praise effort, not just outcomes</a:t>
            </a:r>
          </a:p>
          <a:p>
            <a:pPr>
              <a:buFont typeface="Wingdings" panose="05000000000000000000" pitchFamily="2" charset="2"/>
              <a:buChar char="Ø"/>
            </a:pPr>
            <a:r>
              <a:rPr lang="en-US" sz="1600" dirty="0">
                <a:latin typeface="Century Gothic" panose="020B0502020202020204" pitchFamily="34" charset="0"/>
              </a:rPr>
              <a:t>Focus on “should” rather than “should not”</a:t>
            </a:r>
          </a:p>
          <a:p>
            <a:pPr>
              <a:buFont typeface="Wingdings" panose="05000000000000000000" pitchFamily="2" charset="2"/>
              <a:buChar char="Ø"/>
            </a:pPr>
            <a:r>
              <a:rPr lang="en-US" sz="1600" dirty="0">
                <a:latin typeface="Century Gothic" panose="020B0502020202020204" pitchFamily="34" charset="0"/>
              </a:rPr>
              <a:t>Show students where/how they have control</a:t>
            </a:r>
            <a:endParaRPr lang="en-US" sz="1400" dirty="0"/>
          </a:p>
        </p:txBody>
      </p:sp>
      <p:sp>
        <p:nvSpPr>
          <p:cNvPr id="4" name="Footer Placeholder 3"/>
          <p:cNvSpPr>
            <a:spLocks noGrp="1"/>
          </p:cNvSpPr>
          <p:nvPr>
            <p:ph type="ftr" sz="quarter" idx="11"/>
          </p:nvPr>
        </p:nvSpPr>
        <p:spPr/>
        <p:txBody>
          <a:bodyPr/>
          <a:lstStyle/>
          <a:p>
            <a:r>
              <a:rPr lang="en-US" dirty="0"/>
              <a:t>NYS-TEACHS - (800) 388-2014</a:t>
            </a:r>
          </a:p>
        </p:txBody>
      </p:sp>
      <p:sp>
        <p:nvSpPr>
          <p:cNvPr id="5" name="Slide Number Placeholder 4"/>
          <p:cNvSpPr>
            <a:spLocks noGrp="1"/>
          </p:cNvSpPr>
          <p:nvPr>
            <p:ph type="sldNum" sz="quarter" idx="12"/>
          </p:nvPr>
        </p:nvSpPr>
        <p:spPr/>
        <p:txBody>
          <a:bodyPr/>
          <a:lstStyle/>
          <a:p>
            <a:fld id="{D57F1E4F-1CFF-5643-939E-217C01CDF565}" type="slidenum">
              <a:rPr lang="en-US" smtClean="0"/>
              <a:pPr/>
              <a:t>63</a:t>
            </a:fld>
            <a:endParaRPr lang="en-US" dirty="0"/>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1514" y="2784151"/>
            <a:ext cx="2024377" cy="1827503"/>
          </a:xfrm>
          <a:prstGeom prst="rect">
            <a:avLst/>
          </a:prstGeom>
        </p:spPr>
      </p:pic>
      <p:sp>
        <p:nvSpPr>
          <p:cNvPr id="14" name="Rectangle 13"/>
          <p:cNvSpPr/>
          <p:nvPr/>
        </p:nvSpPr>
        <p:spPr bwMode="auto">
          <a:xfrm>
            <a:off x="367707" y="4167779"/>
            <a:ext cx="2001340" cy="369332"/>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pPr>
            <a:endParaRPr lang="en-US">
              <a:latin typeface="Arial"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27417" y="4960337"/>
            <a:ext cx="3046974" cy="1697165"/>
          </a:xfrm>
          <a:prstGeom prst="rect">
            <a:avLst/>
          </a:prstGeom>
        </p:spPr>
      </p:pic>
    </p:spTree>
    <p:extLst>
      <p:ext uri="{BB962C8B-B14F-4D97-AF65-F5344CB8AC3E}">
        <p14:creationId xmlns:p14="http://schemas.microsoft.com/office/powerpoint/2010/main" val="26996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and District Collaborations</a:t>
            </a:r>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quarter" idx="16"/>
          </p:nvPr>
        </p:nvSpPr>
        <p:spPr/>
        <p:txBody>
          <a:bodyPr/>
          <a:lstStyle/>
          <a:p>
            <a:pPr marL="285750" indent="-285750">
              <a:buFont typeface="Arial" panose="020B0604020202020204" pitchFamily="34" charset="0"/>
              <a:buChar char="•"/>
            </a:pPr>
            <a:r>
              <a:rPr lang="en-US" dirty="0"/>
              <a:t>Free Meals</a:t>
            </a:r>
          </a:p>
          <a:p>
            <a:pPr marL="285750" indent="-285750">
              <a:buFont typeface="Arial" panose="020B0604020202020204" pitchFamily="34" charset="0"/>
              <a:buChar char="•"/>
            </a:pPr>
            <a:r>
              <a:rPr lang="en-US" dirty="0"/>
              <a:t>Title I, Part A</a:t>
            </a:r>
          </a:p>
          <a:p>
            <a:pPr marL="285750" indent="-285750">
              <a:buFont typeface="Arial" panose="020B0604020202020204" pitchFamily="34" charset="0"/>
              <a:buChar char="•"/>
            </a:pPr>
            <a:r>
              <a:rPr lang="en-US" dirty="0"/>
              <a:t>IDEA</a:t>
            </a:r>
          </a:p>
          <a:p>
            <a:pPr marL="285750" indent="-285750">
              <a:buFont typeface="Arial" panose="020B0604020202020204" pitchFamily="34" charset="0"/>
              <a:buChar char="•"/>
            </a:pPr>
            <a:r>
              <a:rPr lang="en-US" dirty="0"/>
              <a:t>Housing &amp; Homelessness Referrals </a:t>
            </a:r>
          </a:p>
        </p:txBody>
      </p:sp>
      <p:sp>
        <p:nvSpPr>
          <p:cNvPr id="5" name="Footer Placeholder 4"/>
          <p:cNvSpPr>
            <a:spLocks noGrp="1"/>
          </p:cNvSpPr>
          <p:nvPr>
            <p:ph type="ftr" sz="quarter" idx="11"/>
          </p:nvPr>
        </p:nvSpPr>
        <p:spPr/>
        <p:txBody>
          <a:bodyPr/>
          <a:lstStyle/>
          <a:p>
            <a:r>
              <a:rPr lang="en-US"/>
              <a:t>NYS-TEACHS - (800) 388-2014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64</a:t>
            </a:fld>
            <a:endParaRPr lang="en-US" dirty="0"/>
          </a:p>
        </p:txBody>
      </p:sp>
    </p:spTree>
    <p:extLst>
      <p:ext uri="{BB962C8B-B14F-4D97-AF65-F5344CB8AC3E}">
        <p14:creationId xmlns:p14="http://schemas.microsoft.com/office/powerpoint/2010/main" val="12452611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Voices</a:t>
            </a:r>
          </a:p>
        </p:txBody>
      </p:sp>
      <p:sp>
        <p:nvSpPr>
          <p:cNvPr id="3" name="Content Placeholder 2"/>
          <p:cNvSpPr>
            <a:spLocks noGrp="1"/>
          </p:cNvSpPr>
          <p:nvPr>
            <p:ph idx="1"/>
          </p:nvPr>
        </p:nvSpPr>
        <p:spPr>
          <a:xfrm>
            <a:off x="1319044" y="2347609"/>
            <a:ext cx="8894631" cy="2763781"/>
          </a:xfrm>
          <a:prstGeom prst="wedgeRoundRectCallout">
            <a:avLst/>
          </a:prstGeom>
          <a:ln w="57150">
            <a:solidFill>
              <a:schemeClr val="accent2"/>
            </a:solidFill>
          </a:ln>
        </p:spPr>
        <p:txBody>
          <a:bodyPr>
            <a:normAutofit/>
          </a:bodyPr>
          <a:lstStyle/>
          <a:p>
            <a:pPr marL="0" indent="0">
              <a:buNone/>
            </a:pPr>
            <a:r>
              <a:rPr lang="en-US" sz="2800" dirty="0"/>
              <a:t>“</a:t>
            </a:r>
            <a:r>
              <a:rPr lang="en-US" sz="2800" i="1" dirty="0"/>
              <a:t>I think I should have a better support system... I don’t think that the stuff I’m going through is appropriate for a 16-year old to go through. Like somebody I could talk to, like a counselor, every day at the school.”</a:t>
            </a:r>
          </a:p>
        </p:txBody>
      </p:sp>
      <p:sp>
        <p:nvSpPr>
          <p:cNvPr id="4" name="Footer Placeholder 3"/>
          <p:cNvSpPr>
            <a:spLocks noGrp="1"/>
          </p:cNvSpPr>
          <p:nvPr>
            <p:ph type="ftr" sz="quarter" idx="11"/>
          </p:nvPr>
        </p:nvSpPr>
        <p:spPr/>
        <p:txBody>
          <a:bodyPr/>
          <a:lstStyle/>
          <a:p>
            <a:r>
              <a:rPr lang="en-US"/>
              <a:t>NYS-TEACHS - (800) 388-2014</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65</a:t>
            </a:fld>
            <a:endParaRPr lang="en-US" dirty="0"/>
          </a:p>
        </p:txBody>
      </p:sp>
      <p:sp>
        <p:nvSpPr>
          <p:cNvPr id="6" name="TextBox 5"/>
          <p:cNvSpPr txBox="1"/>
          <p:nvPr/>
        </p:nvSpPr>
        <p:spPr>
          <a:xfrm>
            <a:off x="4433977" y="5555411"/>
            <a:ext cx="4485736" cy="646331"/>
          </a:xfrm>
          <a:prstGeom prst="rect">
            <a:avLst/>
          </a:prstGeom>
          <a:noFill/>
        </p:spPr>
        <p:txBody>
          <a:bodyPr wrap="square" rtlCol="0">
            <a:spAutoFit/>
          </a:bodyPr>
          <a:lstStyle/>
          <a:p>
            <a:r>
              <a:rPr lang="en-US" dirty="0"/>
              <a:t>- Youth, from </a:t>
            </a:r>
            <a:r>
              <a:rPr lang="en-US" i="1" dirty="0"/>
              <a:t>Hidden in Plain Sight </a:t>
            </a:r>
            <a:r>
              <a:rPr lang="en-US" dirty="0"/>
              <a:t>(</a:t>
            </a:r>
            <a:r>
              <a:rPr lang="en-US" dirty="0">
                <a:hlinkClick r:id="rId3"/>
              </a:rPr>
              <a:t>full report</a:t>
            </a:r>
            <a:r>
              <a:rPr lang="en-US" dirty="0"/>
              <a:t>)</a:t>
            </a:r>
          </a:p>
        </p:txBody>
      </p:sp>
    </p:spTree>
    <p:extLst>
      <p:ext uri="{BB962C8B-B14F-4D97-AF65-F5344CB8AC3E}">
        <p14:creationId xmlns:p14="http://schemas.microsoft.com/office/powerpoint/2010/main" val="20849100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and District Collaborations</a:t>
            </a:r>
          </a:p>
        </p:txBody>
      </p:sp>
      <p:sp>
        <p:nvSpPr>
          <p:cNvPr id="4" name="Footer Placeholder 3"/>
          <p:cNvSpPr>
            <a:spLocks noGrp="1"/>
          </p:cNvSpPr>
          <p:nvPr>
            <p:ph type="ftr" sz="quarter" idx="11"/>
          </p:nvPr>
        </p:nvSpPr>
        <p:spPr/>
        <p:txBody>
          <a:bodyPr/>
          <a:lstStyle/>
          <a:p>
            <a:r>
              <a:rPr lang="en-US"/>
              <a:t>NYS-TEACHS - (800) 388-2014</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66</a:t>
            </a:fld>
            <a:endParaRPr lang="en-US" dirty="0"/>
          </a:p>
        </p:txBody>
      </p:sp>
      <p:sp>
        <p:nvSpPr>
          <p:cNvPr id="3" name="Content Placeholder 2"/>
          <p:cNvSpPr>
            <a:spLocks noGrp="1"/>
          </p:cNvSpPr>
          <p:nvPr>
            <p:ph idx="1"/>
          </p:nvPr>
        </p:nvSpPr>
        <p:spPr>
          <a:xfrm>
            <a:off x="654834" y="1592326"/>
            <a:ext cx="10554574" cy="4449036"/>
          </a:xfrm>
        </p:spPr>
        <p:txBody>
          <a:bodyPr/>
          <a:lstStyle/>
          <a:p>
            <a:pPr marL="0" lvl="0" indent="0">
              <a:buNone/>
            </a:pPr>
            <a:r>
              <a:rPr lang="en-US" b="1" dirty="0"/>
              <a:t>Think about how McKinney-Vento intersects with these programs:</a:t>
            </a:r>
          </a:p>
          <a:p>
            <a:pPr lvl="0"/>
            <a:r>
              <a:rPr lang="en-US" dirty="0"/>
              <a:t>Early Childhood Education</a:t>
            </a:r>
          </a:p>
          <a:p>
            <a:pPr lvl="0"/>
            <a:r>
              <a:rPr lang="en-US" dirty="0"/>
              <a:t>Title I, Part A</a:t>
            </a:r>
          </a:p>
          <a:p>
            <a:pPr lvl="0"/>
            <a:r>
              <a:rPr lang="en-US" dirty="0"/>
              <a:t>School Nutrition</a:t>
            </a:r>
          </a:p>
          <a:p>
            <a:pPr lvl="0"/>
            <a:r>
              <a:rPr lang="en-US" dirty="0"/>
              <a:t>Data Collection</a:t>
            </a:r>
          </a:p>
          <a:p>
            <a:pPr lvl="0"/>
            <a:r>
              <a:rPr lang="en-US" dirty="0"/>
              <a:t>Programs for English Language Learners</a:t>
            </a:r>
          </a:p>
          <a:p>
            <a:pPr lvl="0"/>
            <a:r>
              <a:rPr lang="en-US" dirty="0"/>
              <a:t>Special Education</a:t>
            </a:r>
          </a:p>
          <a:p>
            <a:pPr lvl="0"/>
            <a:r>
              <a:rPr lang="en-US" dirty="0"/>
              <a:t>G &amp; T, Vocational Programs</a:t>
            </a:r>
          </a:p>
          <a:p>
            <a:pPr lvl="0"/>
            <a:r>
              <a:rPr lang="en-US" dirty="0"/>
              <a:t>Higher Education Act</a:t>
            </a:r>
          </a:p>
          <a:p>
            <a:endParaRPr lang="en-US" dirty="0"/>
          </a:p>
        </p:txBody>
      </p:sp>
    </p:spTree>
    <p:extLst>
      <p:ext uri="{BB962C8B-B14F-4D97-AF65-F5344CB8AC3E}">
        <p14:creationId xmlns:p14="http://schemas.microsoft.com/office/powerpoint/2010/main" val="19820889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44886348"/>
              </p:ext>
            </p:extLst>
          </p:nvPr>
        </p:nvGraphicFramePr>
        <p:xfrm>
          <a:off x="1849949" y="2159924"/>
          <a:ext cx="803713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a:t>Students Experiencing Homelessness are Entitled to Free Meals</a:t>
            </a:r>
            <a:endParaRPr lang="en-US" dirty="0"/>
          </a:p>
        </p:txBody>
      </p:sp>
      <p:sp>
        <p:nvSpPr>
          <p:cNvPr id="5" name="Footer Placeholder 2"/>
          <p:cNvSpPr>
            <a:spLocks noGrp="1"/>
          </p:cNvSpPr>
          <p:nvPr>
            <p:ph type="ftr" sz="quarter" idx="11"/>
          </p:nvPr>
        </p:nvSpPr>
        <p:spPr/>
        <p:txBody>
          <a:bodyPr/>
          <a:lstStyle/>
          <a:p>
            <a:r>
              <a:rPr lang="en-US"/>
              <a:t>NYS-TEACHS - (800) 388-2014</a:t>
            </a:r>
          </a:p>
        </p:txBody>
      </p:sp>
      <p:sp>
        <p:nvSpPr>
          <p:cNvPr id="6" name="Slide Number Placeholder 3"/>
          <p:cNvSpPr>
            <a:spLocks noGrp="1"/>
          </p:cNvSpPr>
          <p:nvPr>
            <p:ph type="sldNum" sz="quarter" idx="12"/>
          </p:nvPr>
        </p:nvSpPr>
        <p:spPr/>
        <p:txBody>
          <a:bodyPr/>
          <a:lstStyle/>
          <a:p>
            <a:fld id="{530C0466-FEBC-4AAD-99B6-984C52D5C12F}" type="slidenum">
              <a:rPr lang="en-US" smtClean="0"/>
              <a:pPr/>
              <a:t>67</a:t>
            </a:fld>
            <a:endParaRPr lang="en-US"/>
          </a:p>
        </p:txBody>
      </p:sp>
    </p:spTree>
    <p:extLst>
      <p:ext uri="{BB962C8B-B14F-4D97-AF65-F5344CB8AC3E}">
        <p14:creationId xmlns:p14="http://schemas.microsoft.com/office/powerpoint/2010/main" val="29226306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14" y="447188"/>
            <a:ext cx="11288972" cy="970450"/>
          </a:xfrm>
        </p:spPr>
        <p:txBody>
          <a:bodyPr/>
          <a:lstStyle/>
          <a:p>
            <a:r>
              <a:rPr lang="en-US" dirty="0"/>
              <a:t>All LEAs Must Do a Title I, Part A Set-Aside</a:t>
            </a:r>
          </a:p>
        </p:txBody>
      </p:sp>
      <p:sp>
        <p:nvSpPr>
          <p:cNvPr id="5" name="Text Placeholder 4"/>
          <p:cNvSpPr>
            <a:spLocks noGrp="1"/>
          </p:cNvSpPr>
          <p:nvPr>
            <p:ph idx="1"/>
          </p:nvPr>
        </p:nvSpPr>
        <p:spPr/>
        <p:txBody>
          <a:bodyPr/>
          <a:lstStyle/>
          <a:p>
            <a:r>
              <a:rPr lang="en-US"/>
              <a:t>Reservation may be determined based on a needs assessment, and must be based on the total allocation received by the LEA.</a:t>
            </a:r>
          </a:p>
          <a:p>
            <a:r>
              <a:rPr lang="en-US"/>
              <a:t>Reservation may be used for services not ordinarily provided by Title I, including local liaisons and transportation to the school of origin.</a:t>
            </a:r>
            <a:endParaRPr lang="en-US" dirty="0"/>
          </a:p>
        </p:txBody>
      </p:sp>
      <p:sp>
        <p:nvSpPr>
          <p:cNvPr id="4" name="Footer Placeholder 3"/>
          <p:cNvSpPr>
            <a:spLocks noGrp="1"/>
          </p:cNvSpPr>
          <p:nvPr>
            <p:ph type="ftr" sz="quarter" idx="11"/>
          </p:nvPr>
        </p:nvSpPr>
        <p:spPr/>
        <p:txBody>
          <a:bodyPr/>
          <a:lstStyle/>
          <a:p>
            <a:r>
              <a:rPr lang="en-US"/>
              <a:t>NYS-TEACHS - (800) 388-2014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68</a:t>
            </a:fld>
            <a:endParaRPr lang="en-US" dirty="0"/>
          </a:p>
        </p:txBody>
      </p:sp>
      <p:sp>
        <p:nvSpPr>
          <p:cNvPr id="9" name="Rectangle 8"/>
          <p:cNvSpPr/>
          <p:nvPr/>
        </p:nvSpPr>
        <p:spPr>
          <a:xfrm>
            <a:off x="9489126" y="6138637"/>
            <a:ext cx="1627369" cy="261610"/>
          </a:xfrm>
          <a:prstGeom prst="rect">
            <a:avLst/>
          </a:prstGeom>
        </p:spPr>
        <p:txBody>
          <a:bodyPr wrap="none">
            <a:spAutoFit/>
          </a:bodyPr>
          <a:lstStyle/>
          <a:p>
            <a:pPr defTabSz="914400">
              <a:defRPr/>
            </a:pPr>
            <a:r>
              <a:rPr lang="en-US" sz="1100" i="1" dirty="0"/>
              <a:t>20 U.S.C. § 6313(c)(3)</a:t>
            </a:r>
          </a:p>
        </p:txBody>
      </p:sp>
    </p:spTree>
    <p:extLst>
      <p:ext uri="{BB962C8B-B14F-4D97-AF65-F5344CB8AC3E}">
        <p14:creationId xmlns:p14="http://schemas.microsoft.com/office/powerpoint/2010/main" val="35923259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dirty="0"/>
              <a:t>Examples of Permissible Uses of Title I, Part A Set-Aside Funds</a:t>
            </a:r>
          </a:p>
        </p:txBody>
      </p:sp>
      <p:sp>
        <p:nvSpPr>
          <p:cNvPr id="18435" name="Rectangle 3"/>
          <p:cNvSpPr>
            <a:spLocks noGrp="1" noChangeArrowheads="1"/>
          </p:cNvSpPr>
          <p:nvPr>
            <p:ph idx="1"/>
          </p:nvPr>
        </p:nvSpPr>
        <p:spPr>
          <a:xfrm>
            <a:off x="818713" y="1430083"/>
            <a:ext cx="10554575" cy="4449036"/>
          </a:xfrm>
        </p:spPr>
        <p:txBody>
          <a:bodyPr>
            <a:noAutofit/>
          </a:bodyPr>
          <a:lstStyle/>
          <a:p>
            <a:r>
              <a:rPr lang="en-US" dirty="0"/>
              <a:t>Academic programs and educational support services</a:t>
            </a:r>
          </a:p>
          <a:p>
            <a:r>
              <a:rPr lang="en-US" dirty="0"/>
              <a:t>Basic/emergency supplies</a:t>
            </a:r>
          </a:p>
          <a:p>
            <a:r>
              <a:rPr lang="en-US" dirty="0"/>
              <a:t>Extended library hours/after school programs</a:t>
            </a:r>
          </a:p>
          <a:p>
            <a:r>
              <a:rPr lang="en-US" dirty="0"/>
              <a:t>Counseling services</a:t>
            </a:r>
          </a:p>
          <a:p>
            <a:r>
              <a:rPr lang="en-US" dirty="0"/>
              <a:t>Parental involvement</a:t>
            </a:r>
          </a:p>
          <a:p>
            <a:r>
              <a:rPr lang="en-US" dirty="0"/>
              <a:t>Intervention programs </a:t>
            </a:r>
          </a:p>
          <a:p>
            <a:r>
              <a:rPr lang="en-US" dirty="0"/>
              <a:t>Excess transportation costs </a:t>
            </a:r>
          </a:p>
          <a:p>
            <a:r>
              <a:rPr lang="en-US" dirty="0"/>
              <a:t>Outreach efforts to identify the students in temporary housing and assist them</a:t>
            </a:r>
          </a:p>
          <a:p>
            <a:r>
              <a:rPr lang="en-US" dirty="0"/>
              <a:t>The work of the liaison</a:t>
            </a:r>
          </a:p>
          <a:p>
            <a:r>
              <a:rPr lang="en-US" dirty="0"/>
              <a:t>Research based programs that benefit highly mobile students</a:t>
            </a:r>
          </a:p>
          <a:p>
            <a:r>
              <a:rPr lang="en-US" dirty="0"/>
              <a:t>Data collection to assess the needs/progress of students in temporary housing</a:t>
            </a:r>
          </a:p>
        </p:txBody>
      </p:sp>
      <p:sp>
        <p:nvSpPr>
          <p:cNvPr id="18436" name="Footer Placeholder 3"/>
          <p:cNvSpPr>
            <a:spLocks noGrp="1"/>
          </p:cNvSpPr>
          <p:nvPr>
            <p:ph type="ftr" sz="quarter" idx="11"/>
          </p:nvPr>
        </p:nvSpPr>
        <p:spPr/>
        <p:txBody>
          <a:bodyPr/>
          <a:lstStyle/>
          <a:p>
            <a:r>
              <a:rPr lang="en-US"/>
              <a:t>NYS-TEACHS     800-388-2014 </a:t>
            </a:r>
          </a:p>
        </p:txBody>
      </p:sp>
      <p:sp>
        <p:nvSpPr>
          <p:cNvPr id="6" name="Slide Number Placeholder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3233EC-CB4D-4EA1-8690-1F8B85BDCEB9}" type="slidenum">
              <a:rPr lang="en-US" altLang="en-US" smtClean="0"/>
              <a:pPr/>
              <a:t>69</a:t>
            </a:fld>
            <a:endParaRPr lang="en-US" altLang="en-US"/>
          </a:p>
        </p:txBody>
      </p:sp>
    </p:spTree>
    <p:extLst>
      <p:ext uri="{BB962C8B-B14F-4D97-AF65-F5344CB8AC3E}">
        <p14:creationId xmlns:p14="http://schemas.microsoft.com/office/powerpoint/2010/main" val="294563325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1514" y="42600"/>
            <a:ext cx="10571998" cy="970450"/>
          </a:xfrm>
        </p:spPr>
        <p:txBody>
          <a:bodyPr/>
          <a:lstStyle/>
          <a:p>
            <a:r>
              <a:rPr lang="en-US" sz="4000" dirty="0"/>
              <a:t>The McKinney-Vento Act</a:t>
            </a:r>
          </a:p>
        </p:txBody>
      </p:sp>
      <p:sp>
        <p:nvSpPr>
          <p:cNvPr id="12" name="Content Placeholder 4"/>
          <p:cNvSpPr>
            <a:spLocks noGrp="1"/>
          </p:cNvSpPr>
          <p:nvPr>
            <p:ph idx="1"/>
          </p:nvPr>
        </p:nvSpPr>
        <p:spPr>
          <a:xfrm>
            <a:off x="801550" y="1015058"/>
            <a:ext cx="10554574" cy="4449036"/>
          </a:xfrm>
        </p:spPr>
        <p:txBody>
          <a:bodyPr>
            <a:normAutofit/>
          </a:bodyPr>
          <a:lstStyle/>
          <a:p>
            <a:r>
              <a:rPr lang="en-US" sz="2400" dirty="0"/>
              <a:t>Federal law</a:t>
            </a:r>
          </a:p>
          <a:p>
            <a:r>
              <a:rPr lang="en-US" sz="2400" dirty="0"/>
              <a:t>Enacted in 1987</a:t>
            </a:r>
          </a:p>
          <a:p>
            <a:r>
              <a:rPr lang="en-US" sz="2400" b="1" i="1" dirty="0"/>
              <a:t>Reauthorized in 2015 </a:t>
            </a:r>
            <a:br>
              <a:rPr lang="en-US" sz="2400" b="1" i="1" dirty="0"/>
            </a:br>
            <a:r>
              <a:rPr lang="en-US" sz="2400" b="1" i="1" dirty="0"/>
              <a:t>as part of ESSA</a:t>
            </a:r>
          </a:p>
        </p:txBody>
      </p:sp>
      <p:sp>
        <p:nvSpPr>
          <p:cNvPr id="3" name="Footer Placeholder 2"/>
          <p:cNvSpPr>
            <a:spLocks noGrp="1"/>
          </p:cNvSpPr>
          <p:nvPr>
            <p:ph type="ftr" sz="quarter" idx="11"/>
          </p:nvPr>
        </p:nvSpPr>
        <p:spPr/>
        <p:txBody>
          <a:bodyPr/>
          <a:lstStyle/>
          <a:p>
            <a:r>
              <a:rPr lang="en-US" dirty="0"/>
              <a:t>NYS-TEACHS - (800) 388-2014</a:t>
            </a:r>
          </a:p>
        </p:txBody>
      </p:sp>
      <p:sp>
        <p:nvSpPr>
          <p:cNvPr id="4" name="Slide Number Placeholder 3"/>
          <p:cNvSpPr>
            <a:spLocks noGrp="1"/>
          </p:cNvSpPr>
          <p:nvPr>
            <p:ph type="sldNum" sz="quarter" idx="12"/>
          </p:nvPr>
        </p:nvSpPr>
        <p:spPr/>
        <p:txBody>
          <a:bodyPr/>
          <a:lstStyle/>
          <a:p>
            <a:fld id="{530C0466-FEBC-4AAD-99B6-984C52D5C12F}" type="slidenum">
              <a:rPr lang="en-US" smtClean="0"/>
              <a:pPr/>
              <a:t>7</a:t>
            </a:fld>
            <a:endParaRPr lang="en-US"/>
          </a:p>
        </p:txBody>
      </p:sp>
      <p:graphicFrame>
        <p:nvGraphicFramePr>
          <p:cNvPr id="6" name="Content Placeholder 5"/>
          <p:cNvGraphicFramePr>
            <a:graphicFrameLocks/>
          </p:cNvGraphicFramePr>
          <p:nvPr>
            <p:extLst/>
          </p:nvPr>
        </p:nvGraphicFramePr>
        <p:xfrm>
          <a:off x="5251289" y="1035916"/>
          <a:ext cx="4419600" cy="486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8478981" y="1200837"/>
            <a:ext cx="1579419" cy="646331"/>
          </a:xfrm>
          <a:prstGeom prst="rect">
            <a:avLst/>
          </a:prstGeom>
          <a:noFill/>
        </p:spPr>
        <p:txBody>
          <a:bodyPr wrap="square" rtlCol="0">
            <a:spAutoFit/>
          </a:bodyPr>
          <a:lstStyle/>
          <a:p>
            <a:r>
              <a:rPr lang="en-US" b="1" dirty="0">
                <a:solidFill>
                  <a:schemeClr val="accent4"/>
                </a:solidFill>
              </a:rPr>
              <a:t>Immediate</a:t>
            </a:r>
            <a:br>
              <a:rPr lang="en-US" b="1" dirty="0">
                <a:solidFill>
                  <a:schemeClr val="accent4"/>
                </a:solidFill>
              </a:rPr>
            </a:br>
            <a:r>
              <a:rPr lang="en-US" b="1" dirty="0">
                <a:solidFill>
                  <a:schemeClr val="accent4"/>
                </a:solidFill>
              </a:rPr>
              <a:t>Enrollment</a:t>
            </a:r>
          </a:p>
        </p:txBody>
      </p:sp>
      <p:sp>
        <p:nvSpPr>
          <p:cNvPr id="8" name="TextBox 7"/>
          <p:cNvSpPr txBox="1"/>
          <p:nvPr/>
        </p:nvSpPr>
        <p:spPr>
          <a:xfrm>
            <a:off x="4572000" y="4316106"/>
            <a:ext cx="1828800" cy="723275"/>
          </a:xfrm>
          <a:prstGeom prst="rect">
            <a:avLst/>
          </a:prstGeom>
          <a:noFill/>
        </p:spPr>
        <p:txBody>
          <a:bodyPr wrap="square" rtlCol="0">
            <a:spAutoFit/>
          </a:bodyPr>
          <a:lstStyle/>
          <a:p>
            <a:pPr>
              <a:spcAft>
                <a:spcPts val="600"/>
              </a:spcAft>
            </a:pPr>
            <a:r>
              <a:rPr lang="en-US" b="1" dirty="0">
                <a:solidFill>
                  <a:schemeClr val="accent3"/>
                </a:solidFill>
              </a:rPr>
              <a:t>Free Meals</a:t>
            </a:r>
          </a:p>
          <a:p>
            <a:r>
              <a:rPr lang="en-US" b="1" dirty="0">
                <a:solidFill>
                  <a:schemeClr val="accent3"/>
                </a:solidFill>
              </a:rPr>
              <a:t>Title I Services</a:t>
            </a:r>
          </a:p>
        </p:txBody>
      </p:sp>
      <p:sp>
        <p:nvSpPr>
          <p:cNvPr id="9" name="TextBox 8"/>
          <p:cNvSpPr txBox="1"/>
          <p:nvPr/>
        </p:nvSpPr>
        <p:spPr>
          <a:xfrm>
            <a:off x="7938084" y="5884723"/>
            <a:ext cx="2895600" cy="646331"/>
          </a:xfrm>
          <a:prstGeom prst="rect">
            <a:avLst/>
          </a:prstGeom>
          <a:noFill/>
        </p:spPr>
        <p:txBody>
          <a:bodyPr wrap="square" rtlCol="0">
            <a:spAutoFit/>
          </a:bodyPr>
          <a:lstStyle/>
          <a:p>
            <a:r>
              <a:rPr lang="en-US" b="1" dirty="0">
                <a:solidFill>
                  <a:schemeClr val="accent2"/>
                </a:solidFill>
              </a:rPr>
              <a:t>Transportation to</a:t>
            </a:r>
            <a:br>
              <a:rPr lang="en-US" b="1" dirty="0">
                <a:solidFill>
                  <a:schemeClr val="accent2"/>
                </a:solidFill>
              </a:rPr>
            </a:br>
            <a:r>
              <a:rPr lang="en-US" b="1" dirty="0">
                <a:solidFill>
                  <a:schemeClr val="accent2"/>
                </a:solidFill>
              </a:rPr>
              <a:t>School of Origin</a:t>
            </a:r>
          </a:p>
        </p:txBody>
      </p:sp>
      <p:sp>
        <p:nvSpPr>
          <p:cNvPr id="5" name="TextBox 4"/>
          <p:cNvSpPr txBox="1"/>
          <p:nvPr/>
        </p:nvSpPr>
        <p:spPr>
          <a:xfrm>
            <a:off x="866275" y="5131853"/>
            <a:ext cx="7924800" cy="830997"/>
          </a:xfrm>
          <a:prstGeom prst="rect">
            <a:avLst/>
          </a:prstGeom>
          <a:noFill/>
        </p:spPr>
        <p:txBody>
          <a:bodyPr wrap="square" rtlCol="0">
            <a:spAutoFit/>
          </a:bodyPr>
          <a:lstStyle/>
          <a:p>
            <a:r>
              <a:rPr lang="en-US" sz="1600" dirty="0"/>
              <a:t>McKinney-Vento Act</a:t>
            </a:r>
          </a:p>
          <a:p>
            <a:r>
              <a:rPr lang="en-US" sz="1600" dirty="0"/>
              <a:t>NY State Education Law 3209</a:t>
            </a:r>
          </a:p>
          <a:p>
            <a:r>
              <a:rPr lang="en-US" sz="1600" dirty="0"/>
              <a:t>Commissioner’s Regulation 100.2(x)</a:t>
            </a:r>
          </a:p>
        </p:txBody>
      </p:sp>
    </p:spTree>
    <p:extLst>
      <p:ext uri="{BB962C8B-B14F-4D97-AF65-F5344CB8AC3E}">
        <p14:creationId xmlns:p14="http://schemas.microsoft.com/office/powerpoint/2010/main" val="6010075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Education</a:t>
            </a:r>
          </a:p>
        </p:txBody>
      </p:sp>
      <p:sp>
        <p:nvSpPr>
          <p:cNvPr id="3" name="Content Placeholder 2"/>
          <p:cNvSpPr>
            <a:spLocks noGrp="1"/>
          </p:cNvSpPr>
          <p:nvPr>
            <p:ph idx="1"/>
          </p:nvPr>
        </p:nvSpPr>
        <p:spPr>
          <a:xfrm>
            <a:off x="654834" y="1592326"/>
            <a:ext cx="10554574" cy="4449036"/>
          </a:xfrm>
        </p:spPr>
        <p:txBody>
          <a:bodyPr>
            <a:normAutofit lnSpcReduction="10000"/>
          </a:bodyPr>
          <a:lstStyle/>
          <a:p>
            <a:r>
              <a:rPr lang="en-US"/>
              <a:t>The </a:t>
            </a:r>
            <a:r>
              <a:rPr lang="en-US" b="1">
                <a:solidFill>
                  <a:schemeClr val="accent2"/>
                </a:solidFill>
              </a:rPr>
              <a:t>McKinney-Vento Act</a:t>
            </a:r>
            <a:r>
              <a:rPr lang="en-US"/>
              <a:t>, together with the </a:t>
            </a:r>
            <a:r>
              <a:rPr lang="en-US" b="1">
                <a:solidFill>
                  <a:schemeClr val="accent6"/>
                </a:solidFill>
              </a:rPr>
              <a:t>Individuals with Disabilities Education Act (IDEA) </a:t>
            </a:r>
            <a:r>
              <a:rPr lang="en-US"/>
              <a:t>work to ensure that the needs of homeless students with disabilities are met. </a:t>
            </a:r>
          </a:p>
          <a:p>
            <a:r>
              <a:rPr lang="en-US"/>
              <a:t>LEAs </a:t>
            </a:r>
            <a:r>
              <a:rPr lang="en-US" b="1" i="1"/>
              <a:t>must coordinate </a:t>
            </a:r>
            <a:r>
              <a:rPr lang="en-US"/>
              <a:t>McKinney-Vento and special education services within the LEA.</a:t>
            </a:r>
          </a:p>
          <a:p>
            <a:r>
              <a:rPr lang="en-US"/>
              <a:t>Be aware of potential barriers that children and youth experiencing homelessness may face:</a:t>
            </a:r>
          </a:p>
          <a:p>
            <a:pPr lvl="1"/>
            <a:r>
              <a:rPr lang="en-US"/>
              <a:t>Not being identified as needing special education services;</a:t>
            </a:r>
          </a:p>
          <a:p>
            <a:pPr lvl="1"/>
            <a:r>
              <a:rPr lang="en-US"/>
              <a:t>Difficulty with diagnosis due to mobility and other stressors;</a:t>
            </a:r>
          </a:p>
          <a:p>
            <a:pPr lvl="1"/>
            <a:r>
              <a:rPr lang="en-US"/>
              <a:t>Lack of timely assessment, diagnosis, and service provision;</a:t>
            </a:r>
          </a:p>
          <a:p>
            <a:pPr lvl="1"/>
            <a:r>
              <a:rPr lang="en-US"/>
              <a:t>Lack of continuity of services due to school transfers;</a:t>
            </a:r>
          </a:p>
          <a:p>
            <a:pPr lvl="1"/>
            <a:r>
              <a:rPr lang="en-US"/>
              <a:t>Lack of timely or efficient records transfer when enrolling in a new school;</a:t>
            </a:r>
          </a:p>
          <a:p>
            <a:pPr lvl="1"/>
            <a:r>
              <a:rPr lang="en-US"/>
              <a:t>Lack of an available parent or surrogate to represent the child or unaccompanied youth.</a:t>
            </a:r>
          </a:p>
          <a:p>
            <a:pPr marL="457188" lvl="1" indent="0" algn="r">
              <a:buNone/>
            </a:pPr>
            <a:r>
              <a:rPr lang="en-US" i="1"/>
              <a:t>Barriers are from the National Center for Homeless Education’s Brief: </a:t>
            </a:r>
            <a:r>
              <a:rPr lang="en-US" i="1">
                <a:hlinkClick r:id="rId3"/>
              </a:rPr>
              <a:t>Navigating the Intersections of the McKinney-Vento Act and Individuals with Disabilities Education Act</a:t>
            </a:r>
            <a:endParaRPr lang="en-US" i="1"/>
          </a:p>
          <a:p>
            <a:endParaRPr lang="en-US" dirty="0"/>
          </a:p>
        </p:txBody>
      </p:sp>
      <p:sp>
        <p:nvSpPr>
          <p:cNvPr id="4" name="Footer Placeholder 3"/>
          <p:cNvSpPr>
            <a:spLocks noGrp="1"/>
          </p:cNvSpPr>
          <p:nvPr>
            <p:ph type="ftr" sz="quarter" idx="11"/>
          </p:nvPr>
        </p:nvSpPr>
        <p:spPr/>
        <p:txBody>
          <a:bodyPr/>
          <a:lstStyle/>
          <a:p>
            <a:r>
              <a:rPr lang="en-US"/>
              <a:t>NYS-TEACHS - (800) 388-2014</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70</a:t>
            </a:fld>
            <a:endParaRPr lang="en-US" dirty="0"/>
          </a:p>
        </p:txBody>
      </p:sp>
      <p:sp>
        <p:nvSpPr>
          <p:cNvPr id="6" name="Rectangle 5"/>
          <p:cNvSpPr/>
          <p:nvPr/>
        </p:nvSpPr>
        <p:spPr>
          <a:xfrm>
            <a:off x="8770920" y="6041362"/>
            <a:ext cx="2438488" cy="307777"/>
          </a:xfrm>
          <a:prstGeom prst="rect">
            <a:avLst/>
          </a:prstGeom>
        </p:spPr>
        <p:txBody>
          <a:bodyPr wrap="none">
            <a:spAutoFit/>
          </a:bodyPr>
          <a:lstStyle/>
          <a:p>
            <a:pPr algn="r"/>
            <a:r>
              <a:rPr lang="en-US" sz="1400" i="1" dirty="0"/>
              <a:t>42 U.S.C. § 11432 (g)(5)(D)</a:t>
            </a:r>
          </a:p>
        </p:txBody>
      </p:sp>
    </p:spTree>
    <p:extLst>
      <p:ext uri="{BB962C8B-B14F-4D97-AF65-F5344CB8AC3E}">
        <p14:creationId xmlns:p14="http://schemas.microsoft.com/office/powerpoint/2010/main" val="21332452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Housing and Homelessness Referrals</a:t>
            </a:r>
          </a:p>
        </p:txBody>
      </p:sp>
      <p:sp>
        <p:nvSpPr>
          <p:cNvPr id="3" name="Content Placeholder 2"/>
          <p:cNvSpPr>
            <a:spLocks noGrp="1"/>
          </p:cNvSpPr>
          <p:nvPr>
            <p:ph idx="1"/>
          </p:nvPr>
        </p:nvSpPr>
        <p:spPr/>
        <p:txBody>
          <a:bodyPr>
            <a:normAutofit/>
          </a:bodyPr>
          <a:lstStyle/>
          <a:p>
            <a:r>
              <a:rPr lang="en-US" dirty="0"/>
              <a:t>Under the reauthorized McKinney-Vento Act, Liaison </a:t>
            </a:r>
            <a:r>
              <a:rPr lang="en-US" b="1" dirty="0">
                <a:solidFill>
                  <a:schemeClr val="accent3"/>
                </a:solidFill>
              </a:rPr>
              <a:t>must provide housing referrals</a:t>
            </a:r>
            <a:r>
              <a:rPr lang="en-US" dirty="0"/>
              <a:t> to families and youth. </a:t>
            </a:r>
          </a:p>
          <a:p>
            <a:r>
              <a:rPr lang="en-US" dirty="0"/>
              <a:t>Coordinate with and connect families and youth with:</a:t>
            </a:r>
          </a:p>
          <a:p>
            <a:pPr lvl="2"/>
            <a:r>
              <a:rPr lang="en-US" dirty="0"/>
              <a:t>the Local Department of Social Services housing or temporary assistance office</a:t>
            </a:r>
          </a:p>
          <a:p>
            <a:pPr lvl="2"/>
            <a:r>
              <a:rPr lang="en-US" dirty="0"/>
              <a:t>Runaway and Homeless Youth service providers </a:t>
            </a:r>
            <a:r>
              <a:rPr lang="en-US" dirty="0">
                <a:hlinkClick r:id="rId3"/>
              </a:rPr>
              <a:t>http://ocfs.ny.gov/main/Youth/rhydirectory.asp</a:t>
            </a:r>
            <a:endParaRPr lang="en-US" dirty="0"/>
          </a:p>
          <a:p>
            <a:pPr lvl="2"/>
            <a:r>
              <a:rPr lang="en-US" dirty="0"/>
              <a:t>Local Continuum of Care: </a:t>
            </a:r>
            <a:r>
              <a:rPr lang="en-US" dirty="0">
                <a:hlinkClick r:id="rId4"/>
              </a:rPr>
              <a:t>https://www.hudexchange.info/grantees/</a:t>
            </a:r>
            <a:r>
              <a:rPr lang="en-US" dirty="0"/>
              <a:t> </a:t>
            </a:r>
          </a:p>
          <a:p>
            <a:r>
              <a:rPr lang="en-US" dirty="0"/>
              <a:t>McKinney-Vento liaisons who have received training on the Department of Housing and Urban Development’s (HUD) definition of homeless may affirm eligibility for students and their families for homeless assistance programs funded by HUD if the liaison has determined that they are homeless under HUD’s definition. </a:t>
            </a:r>
            <a:endParaRPr lang="en-US" i="1" dirty="0"/>
          </a:p>
        </p:txBody>
      </p:sp>
      <p:sp>
        <p:nvSpPr>
          <p:cNvPr id="4" name="Footer Placeholder 3"/>
          <p:cNvSpPr>
            <a:spLocks noGrp="1"/>
          </p:cNvSpPr>
          <p:nvPr>
            <p:ph type="ftr" sz="quarter" idx="11"/>
          </p:nvPr>
        </p:nvSpPr>
        <p:spPr>
          <a:xfrm>
            <a:off x="276416" y="6298322"/>
            <a:ext cx="8644320" cy="365125"/>
          </a:xfrm>
        </p:spPr>
        <p:txBody>
          <a:bodyPr/>
          <a:lstStyle/>
          <a:p>
            <a:r>
              <a:rPr lang="en-US"/>
              <a:t>NYS-TEACHS - (800) 388-2014</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71</a:t>
            </a:fld>
            <a:endParaRPr lang="en-US" dirty="0"/>
          </a:p>
        </p:txBody>
      </p:sp>
      <p:sp>
        <p:nvSpPr>
          <p:cNvPr id="6" name="Rectangle 5"/>
          <p:cNvSpPr/>
          <p:nvPr/>
        </p:nvSpPr>
        <p:spPr>
          <a:xfrm>
            <a:off x="7504548" y="6129197"/>
            <a:ext cx="2970685" cy="261610"/>
          </a:xfrm>
          <a:prstGeom prst="rect">
            <a:avLst/>
          </a:prstGeom>
        </p:spPr>
        <p:txBody>
          <a:bodyPr wrap="none">
            <a:spAutoFit/>
          </a:bodyPr>
          <a:lstStyle/>
          <a:p>
            <a:r>
              <a:rPr lang="en-US" sz="1100" i="1" dirty="0"/>
              <a:t>42 U.S.C. § 11432(g)(6)(A); 11432(g)(6)(D)</a:t>
            </a:r>
          </a:p>
        </p:txBody>
      </p:sp>
    </p:spTree>
    <p:extLst>
      <p:ext uri="{BB962C8B-B14F-4D97-AF65-F5344CB8AC3E}">
        <p14:creationId xmlns:p14="http://schemas.microsoft.com/office/powerpoint/2010/main" val="25404974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Spotlight on High School &amp; Early Childhood</a:t>
            </a:r>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quarter" idx="16"/>
          </p:nvPr>
        </p:nvSpPr>
        <p:spPr/>
        <p:txBody>
          <a:bodyPr/>
          <a:lstStyle/>
          <a:p>
            <a:pPr marL="285750" indent="-285750">
              <a:buFont typeface="Arial" panose="020B0604020202020204" pitchFamily="34" charset="0"/>
              <a:buChar char="•"/>
            </a:pPr>
            <a:r>
              <a:rPr lang="en-US" dirty="0"/>
              <a:t>Spotlight on Youth in High School</a:t>
            </a:r>
          </a:p>
          <a:p>
            <a:pPr marL="285750" indent="-285750">
              <a:buFont typeface="Arial" panose="020B0604020202020204" pitchFamily="34" charset="0"/>
              <a:buChar char="•"/>
            </a:pPr>
            <a:r>
              <a:rPr lang="en-US" dirty="0"/>
              <a:t>Spotlight on Homeless Unaccompanied Youth</a:t>
            </a:r>
          </a:p>
          <a:p>
            <a:pPr marL="285750" indent="-285750">
              <a:buFont typeface="Arial" panose="020B0604020202020204" pitchFamily="34" charset="0"/>
              <a:buChar char="•"/>
            </a:pPr>
            <a:r>
              <a:rPr lang="en-US" dirty="0"/>
              <a:t>Spotlight on Early Childhood Education</a:t>
            </a:r>
          </a:p>
          <a:p>
            <a:endParaRPr lang="en-US" dirty="0"/>
          </a:p>
        </p:txBody>
      </p:sp>
      <p:sp>
        <p:nvSpPr>
          <p:cNvPr id="5" name="Footer Placeholder 4"/>
          <p:cNvSpPr>
            <a:spLocks noGrp="1"/>
          </p:cNvSpPr>
          <p:nvPr>
            <p:ph type="ftr" sz="quarter" idx="11"/>
          </p:nvPr>
        </p:nvSpPr>
        <p:spPr/>
        <p:txBody>
          <a:bodyPr/>
          <a:lstStyle/>
          <a:p>
            <a:r>
              <a:rPr lang="en-US"/>
              <a:t>NYS-TEACHS - (800) 388-2014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72</a:t>
            </a:fld>
            <a:endParaRPr lang="en-US" dirty="0"/>
          </a:p>
        </p:txBody>
      </p:sp>
      <p:sp>
        <p:nvSpPr>
          <p:cNvPr id="8" name="TextBox 7">
            <a:hlinkClick r:id="rId2" action="ppaction://hlinksldjump"/>
          </p:cNvPr>
          <p:cNvSpPr txBox="1"/>
          <p:nvPr/>
        </p:nvSpPr>
        <p:spPr>
          <a:xfrm>
            <a:off x="8926294" y="5236685"/>
            <a:ext cx="1391801" cy="1039356"/>
          </a:xfrm>
          <a:prstGeom prst="leftArrow">
            <a:avLst/>
          </a:prstGeom>
          <a:solidFill>
            <a:schemeClr val="accent4">
              <a:lumMod val="40000"/>
              <a:lumOff val="60000"/>
            </a:schemeClr>
          </a:solidFill>
          <a:ln>
            <a:noFill/>
          </a:ln>
        </p:spPr>
        <p:txBody>
          <a:bodyPr wrap="square" rtlCol="0">
            <a:spAutoFit/>
          </a:bodyPr>
          <a:lstStyle/>
          <a:p>
            <a:pPr algn="r"/>
            <a:r>
              <a:rPr lang="en-US" sz="1400" b="1" dirty="0"/>
              <a:t>Back to Roadmap</a:t>
            </a:r>
          </a:p>
        </p:txBody>
      </p:sp>
      <p:sp>
        <p:nvSpPr>
          <p:cNvPr id="9" name="TextBox 8">
            <a:hlinkClick r:id="" action="ppaction://noaction"/>
          </p:cNvPr>
          <p:cNvSpPr txBox="1"/>
          <p:nvPr/>
        </p:nvSpPr>
        <p:spPr>
          <a:xfrm>
            <a:off x="10502592" y="5245816"/>
            <a:ext cx="1146629" cy="1039356"/>
          </a:xfrm>
          <a:prstGeom prst="rightArrow">
            <a:avLst/>
          </a:prstGeom>
          <a:solidFill>
            <a:schemeClr val="accent4">
              <a:lumMod val="40000"/>
              <a:lumOff val="60000"/>
            </a:schemeClr>
          </a:solidFill>
          <a:ln>
            <a:noFill/>
          </a:ln>
        </p:spPr>
        <p:txBody>
          <a:bodyPr wrap="square" rtlCol="0">
            <a:spAutoFit/>
          </a:bodyPr>
          <a:lstStyle/>
          <a:p>
            <a:pPr algn="ctr"/>
            <a:r>
              <a:rPr lang="en-US" sz="2800" b="1" dirty="0"/>
              <a:t>End</a:t>
            </a:r>
          </a:p>
        </p:txBody>
      </p:sp>
    </p:spTree>
    <p:extLst>
      <p:ext uri="{BB962C8B-B14F-4D97-AF65-F5344CB8AC3E}">
        <p14:creationId xmlns:p14="http://schemas.microsoft.com/office/powerpoint/2010/main" val="15945519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Voices</a:t>
            </a:r>
          </a:p>
        </p:txBody>
      </p:sp>
      <p:sp>
        <p:nvSpPr>
          <p:cNvPr id="3" name="Content Placeholder 2"/>
          <p:cNvSpPr>
            <a:spLocks noGrp="1"/>
          </p:cNvSpPr>
          <p:nvPr>
            <p:ph idx="1"/>
          </p:nvPr>
        </p:nvSpPr>
        <p:spPr>
          <a:xfrm>
            <a:off x="1319044" y="2347609"/>
            <a:ext cx="8894631" cy="2763781"/>
          </a:xfrm>
          <a:prstGeom prst="wedgeRoundRectCallout">
            <a:avLst/>
          </a:prstGeom>
          <a:ln w="57150">
            <a:solidFill>
              <a:schemeClr val="accent2"/>
            </a:solidFill>
          </a:ln>
        </p:spPr>
        <p:txBody>
          <a:bodyPr>
            <a:normAutofit/>
          </a:bodyPr>
          <a:lstStyle/>
          <a:p>
            <a:pPr marL="0" indent="0">
              <a:buNone/>
            </a:pPr>
            <a:r>
              <a:rPr lang="en-US" sz="2800" dirty="0"/>
              <a:t>“</a:t>
            </a:r>
            <a:r>
              <a:rPr lang="en-US" sz="2800" i="1" dirty="0"/>
              <a:t>Individual teachers and faculty played an important role as mentors, safety nets, and supports. I would not have known how to survive without them in my life.”</a:t>
            </a:r>
          </a:p>
        </p:txBody>
      </p:sp>
      <p:sp>
        <p:nvSpPr>
          <p:cNvPr id="4" name="Footer Placeholder 3"/>
          <p:cNvSpPr>
            <a:spLocks noGrp="1"/>
          </p:cNvSpPr>
          <p:nvPr>
            <p:ph type="ftr" sz="quarter" idx="11"/>
          </p:nvPr>
        </p:nvSpPr>
        <p:spPr/>
        <p:txBody>
          <a:bodyPr/>
          <a:lstStyle/>
          <a:p>
            <a:r>
              <a:rPr lang="en-US"/>
              <a:t>NYS-TEACHS - (800) 388-2014</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73</a:t>
            </a:fld>
            <a:endParaRPr lang="en-US" dirty="0"/>
          </a:p>
        </p:txBody>
      </p:sp>
      <p:sp>
        <p:nvSpPr>
          <p:cNvPr id="6" name="TextBox 5"/>
          <p:cNvSpPr txBox="1"/>
          <p:nvPr/>
        </p:nvSpPr>
        <p:spPr>
          <a:xfrm>
            <a:off x="4433977" y="5555411"/>
            <a:ext cx="4485736" cy="646331"/>
          </a:xfrm>
          <a:prstGeom prst="rect">
            <a:avLst/>
          </a:prstGeom>
          <a:noFill/>
        </p:spPr>
        <p:txBody>
          <a:bodyPr wrap="square" rtlCol="0">
            <a:spAutoFit/>
          </a:bodyPr>
          <a:lstStyle/>
          <a:p>
            <a:r>
              <a:rPr lang="en-US" dirty="0"/>
              <a:t>- Youth, from </a:t>
            </a:r>
            <a:r>
              <a:rPr lang="en-US" i="1" dirty="0"/>
              <a:t>Hidden in Plain Sight </a:t>
            </a:r>
            <a:r>
              <a:rPr lang="en-US" dirty="0"/>
              <a:t>(</a:t>
            </a:r>
            <a:r>
              <a:rPr lang="en-US" dirty="0">
                <a:hlinkClick r:id="rId3"/>
              </a:rPr>
              <a:t>full report</a:t>
            </a:r>
            <a:r>
              <a:rPr lang="en-US" dirty="0"/>
              <a:t>)</a:t>
            </a:r>
          </a:p>
        </p:txBody>
      </p:sp>
    </p:spTree>
    <p:extLst>
      <p:ext uri="{BB962C8B-B14F-4D97-AF65-F5344CB8AC3E}">
        <p14:creationId xmlns:p14="http://schemas.microsoft.com/office/powerpoint/2010/main" val="1935483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for Graduation &amp; College</a:t>
            </a:r>
          </a:p>
        </p:txBody>
      </p:sp>
      <p:sp>
        <p:nvSpPr>
          <p:cNvPr id="3" name="Content Placeholder 2"/>
          <p:cNvSpPr>
            <a:spLocks noGrp="1"/>
          </p:cNvSpPr>
          <p:nvPr>
            <p:ph idx="1"/>
          </p:nvPr>
        </p:nvSpPr>
        <p:spPr>
          <a:xfrm>
            <a:off x="448434" y="2501688"/>
            <a:ext cx="11093709" cy="2915702"/>
          </a:xfrm>
        </p:spPr>
        <p:txBody>
          <a:bodyPr anchor="t"/>
          <a:lstStyle/>
          <a:p>
            <a:r>
              <a:rPr lang="en-US" dirty="0"/>
              <a:t>Districts must assist with </a:t>
            </a:r>
            <a:r>
              <a:rPr lang="en-US" b="1" dirty="0"/>
              <a:t>credit accrual and recovery </a:t>
            </a:r>
            <a:r>
              <a:rPr lang="en-US" dirty="0"/>
              <a:t>by ensuring that students get credit for full or partial coursework satisfactorily completed while attending a prior school.</a:t>
            </a:r>
            <a:endParaRPr lang="en-US" dirty="0">
              <a:solidFill>
                <a:schemeClr val="bg2"/>
              </a:solidFill>
            </a:endParaRPr>
          </a:p>
          <a:p>
            <a:r>
              <a:rPr lang="en-US" dirty="0"/>
              <a:t>Districts must provide youth who are homeless with </a:t>
            </a:r>
            <a:r>
              <a:rPr lang="en-US" b="1" dirty="0"/>
              <a:t>assistance from counselors to advise youth and improve their readiness for college</a:t>
            </a:r>
            <a:r>
              <a:rPr lang="en-US" dirty="0"/>
              <a:t>. </a:t>
            </a:r>
          </a:p>
          <a:p>
            <a:r>
              <a:rPr lang="en-US" dirty="0"/>
              <a:t>All high school students experiencing homelessness should receive information and individualized </a:t>
            </a:r>
            <a:r>
              <a:rPr lang="en-US" b="1" dirty="0"/>
              <a:t>counseling regarding college selection, the application process, financial aid, and on-campus supports</a:t>
            </a:r>
            <a:r>
              <a:rPr lang="en-US" dirty="0"/>
              <a:t>. </a:t>
            </a:r>
          </a:p>
          <a:p>
            <a:r>
              <a:rPr lang="en-US" b="1" dirty="0"/>
              <a:t>Tip:</a:t>
            </a:r>
            <a:r>
              <a:rPr lang="en-US" dirty="0"/>
              <a:t> Use our </a:t>
            </a:r>
            <a:r>
              <a:rPr lang="en-US" dirty="0">
                <a:hlinkClick r:id="rId3"/>
              </a:rPr>
              <a:t>College Access Checklist </a:t>
            </a:r>
            <a:r>
              <a:rPr lang="en-US" dirty="0"/>
              <a:t>as a guide.</a:t>
            </a:r>
          </a:p>
        </p:txBody>
      </p:sp>
      <p:sp>
        <p:nvSpPr>
          <p:cNvPr id="6" name="Slide Number Placeholder 5"/>
          <p:cNvSpPr>
            <a:spLocks noGrp="1"/>
          </p:cNvSpPr>
          <p:nvPr>
            <p:ph type="sldNum" sz="quarter" idx="12"/>
          </p:nvPr>
        </p:nvSpPr>
        <p:spPr>
          <a:xfrm>
            <a:off x="10678331" y="6030188"/>
            <a:ext cx="1062155" cy="490599"/>
          </a:xfrm>
        </p:spPr>
        <p:txBody>
          <a:bodyPr/>
          <a:lstStyle/>
          <a:p>
            <a:fld id="{D57F1E4F-1CFF-5643-939E-217C01CDF565}" type="slidenum">
              <a:rPr lang="en-US" smtClean="0"/>
              <a:pPr/>
              <a:t>74</a:t>
            </a:fld>
            <a:endParaRPr lang="en-US" dirty="0"/>
          </a:p>
        </p:txBody>
      </p:sp>
      <p:sp>
        <p:nvSpPr>
          <p:cNvPr id="4" name="Rectangle 3"/>
          <p:cNvSpPr/>
          <p:nvPr/>
        </p:nvSpPr>
        <p:spPr>
          <a:xfrm>
            <a:off x="5140244" y="6216843"/>
            <a:ext cx="6096000" cy="261610"/>
          </a:xfrm>
          <a:prstGeom prst="rect">
            <a:avLst/>
          </a:prstGeom>
        </p:spPr>
        <p:txBody>
          <a:bodyPr>
            <a:spAutoFit/>
          </a:bodyPr>
          <a:lstStyle/>
          <a:p>
            <a:pPr algn="r"/>
            <a:r>
              <a:rPr lang="en-US" sz="1100" i="1" dirty="0"/>
              <a:t>42 U.S.C. § 11432(g)(1)(K); 11432[g)(1][F)(ii); Non-Regulatory Guidance, O-2; Section Q </a:t>
            </a:r>
            <a:endParaRPr lang="en-US" sz="1100" dirty="0"/>
          </a:p>
        </p:txBody>
      </p:sp>
    </p:spTree>
    <p:extLst>
      <p:ext uri="{BB962C8B-B14F-4D97-AF65-F5344CB8AC3E}">
        <p14:creationId xmlns:p14="http://schemas.microsoft.com/office/powerpoint/2010/main" val="15005011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810000" y="-10012"/>
            <a:ext cx="10571998" cy="970450"/>
          </a:xfrm>
        </p:spPr>
        <p:txBody>
          <a:bodyPr/>
          <a:lstStyle/>
          <a:p>
            <a:r>
              <a:rPr lang="en-US" altLang="en-US" sz="3400" dirty="0"/>
              <a:t>Waivers for Testing Fees &amp; College Applications</a:t>
            </a:r>
          </a:p>
        </p:txBody>
      </p:sp>
      <p:sp>
        <p:nvSpPr>
          <p:cNvPr id="36867" name="Content Placeholder 2"/>
          <p:cNvSpPr>
            <a:spLocks noGrp="1"/>
          </p:cNvSpPr>
          <p:nvPr>
            <p:ph idx="1"/>
          </p:nvPr>
        </p:nvSpPr>
        <p:spPr>
          <a:xfrm>
            <a:off x="190500" y="1447800"/>
            <a:ext cx="11182786" cy="4958687"/>
          </a:xfrm>
        </p:spPr>
        <p:txBody>
          <a:bodyPr>
            <a:normAutofit/>
          </a:bodyPr>
          <a:lstStyle/>
          <a:p>
            <a:r>
              <a:rPr lang="en-US" altLang="en-US" dirty="0"/>
              <a:t>Students who are homeless can get fee waivers because they are eligible for free school meals. </a:t>
            </a:r>
            <a:r>
              <a:rPr lang="en-US" altLang="en-US" sz="1600" dirty="0"/>
              <a:t>(Fee waivers are also available based on other criteria.)</a:t>
            </a:r>
          </a:p>
          <a:p>
            <a:pPr lvl="1"/>
            <a:r>
              <a:rPr lang="en-US" altLang="en-US" b="1" dirty="0"/>
              <a:t>SAT</a:t>
            </a:r>
            <a:r>
              <a:rPr lang="en-US" altLang="en-US" dirty="0"/>
              <a:t>: Fee waivers cover registration fees for up to two SATs and up to </a:t>
            </a:r>
            <a:br>
              <a:rPr lang="en-US" altLang="en-US" dirty="0"/>
            </a:br>
            <a:r>
              <a:rPr lang="en-US" altLang="en-US" dirty="0"/>
              <a:t>two SAT subject tests. If student uses this program, college application </a:t>
            </a:r>
            <a:br>
              <a:rPr lang="en-US" altLang="en-US" dirty="0"/>
            </a:br>
            <a:r>
              <a:rPr lang="en-US" altLang="en-US" dirty="0"/>
              <a:t>fees may also be  waived  up to four times. </a:t>
            </a:r>
            <a:br>
              <a:rPr lang="en-US" altLang="en-US" dirty="0"/>
            </a:br>
            <a:r>
              <a:rPr lang="en-US" altLang="en-US" dirty="0">
                <a:hlinkClick r:id="rId3"/>
              </a:rPr>
              <a:t>http://sat.collegeboard.org/register/sat-fee-waivers</a:t>
            </a:r>
            <a:r>
              <a:rPr lang="en-US" altLang="en-US" dirty="0"/>
              <a:t> </a:t>
            </a:r>
          </a:p>
          <a:p>
            <a:pPr lvl="1"/>
            <a:r>
              <a:rPr lang="en-US" altLang="en-US" b="1" dirty="0"/>
              <a:t>ACT</a:t>
            </a:r>
            <a:r>
              <a:rPr lang="en-US" altLang="en-US" dirty="0"/>
              <a:t>: Fee waiver covers one registration fee. </a:t>
            </a:r>
            <a:r>
              <a:rPr lang="en-US" altLang="en-US" dirty="0">
                <a:hlinkClick r:id="rId4"/>
              </a:rPr>
              <a:t>http://www.act.org/content/dam/act/unsecured/documents/</a:t>
            </a:r>
            <a:br>
              <a:rPr lang="en-US" altLang="en-US" dirty="0">
                <a:hlinkClick r:id="rId4"/>
              </a:rPr>
            </a:br>
            <a:r>
              <a:rPr lang="en-US" altLang="en-US" dirty="0">
                <a:hlinkClick r:id="rId4"/>
              </a:rPr>
              <a:t>FeeWaiver.pdf</a:t>
            </a:r>
            <a:r>
              <a:rPr lang="en-US" altLang="en-US" dirty="0"/>
              <a:t> </a:t>
            </a:r>
          </a:p>
          <a:p>
            <a:pPr lvl="1"/>
            <a:r>
              <a:rPr lang="en-US" altLang="en-US" b="1" dirty="0"/>
              <a:t>Advanced Placement (AP)</a:t>
            </a:r>
            <a:r>
              <a:rPr lang="en-US" altLang="en-US" dirty="0"/>
              <a:t>: No limit on waivers per student. </a:t>
            </a:r>
            <a:r>
              <a:rPr lang="en-US" altLang="en-US" dirty="0">
                <a:hlinkClick r:id="rId5"/>
              </a:rPr>
              <a:t>http://professionals.collegeboard.com/testing/waivers/guidelines/ap</a:t>
            </a:r>
            <a:r>
              <a:rPr lang="en-US" altLang="en-US" dirty="0"/>
              <a:t> </a:t>
            </a:r>
          </a:p>
          <a:p>
            <a:pPr lvl="1"/>
            <a:r>
              <a:rPr lang="en-US" altLang="en-US" b="1" dirty="0"/>
              <a:t>College Application fees: </a:t>
            </a:r>
            <a:r>
              <a:rPr lang="en-US" altLang="en-US" dirty="0"/>
              <a:t>Fee waivers for up to four Request for Waiver</a:t>
            </a:r>
            <a:br>
              <a:rPr lang="en-US" altLang="en-US" dirty="0"/>
            </a:br>
            <a:r>
              <a:rPr lang="en-US" altLang="en-US" dirty="0"/>
              <a:t>forms available if student qualifies for SAT fee waiver. </a:t>
            </a:r>
            <a:r>
              <a:rPr lang="en-US" dirty="0">
                <a:hlinkClick r:id="rId6"/>
              </a:rPr>
              <a:t>http://professionals.collegeboard.com/guidance/applications/fee-</a:t>
            </a:r>
            <a:br>
              <a:rPr lang="en-US" dirty="0">
                <a:hlinkClick r:id="rId6"/>
              </a:rPr>
            </a:br>
            <a:r>
              <a:rPr lang="en-US" dirty="0">
                <a:hlinkClick r:id="rId6"/>
              </a:rPr>
              <a:t>waivers</a:t>
            </a:r>
            <a:r>
              <a:rPr lang="en-US" dirty="0"/>
              <a:t> College application fee waivers also available through the </a:t>
            </a:r>
            <a:br>
              <a:rPr lang="en-US" dirty="0"/>
            </a:br>
            <a:r>
              <a:rPr lang="en-US" dirty="0"/>
              <a:t>National Association of College Admission Counseling (NACAC): </a:t>
            </a:r>
            <a:br>
              <a:rPr lang="en-US" dirty="0"/>
            </a:br>
            <a:r>
              <a:rPr lang="en-US" dirty="0">
                <a:hlinkClick r:id="rId7"/>
              </a:rPr>
              <a:t>http://www.nacacnet.org/studentinfo/feewaiver/Pages/default.aspx</a:t>
            </a:r>
            <a:endParaRPr lang="en-US" dirty="0"/>
          </a:p>
          <a:p>
            <a:endParaRPr lang="en-US" altLang="en-US" b="1" dirty="0"/>
          </a:p>
        </p:txBody>
      </p:sp>
      <p:sp>
        <p:nvSpPr>
          <p:cNvPr id="5" name="Footer Placeholder 3"/>
          <p:cNvSpPr>
            <a:spLocks noGrp="1"/>
          </p:cNvSpPr>
          <p:nvPr>
            <p:ph type="ftr" sz="quarter" idx="11"/>
          </p:nvPr>
        </p:nvSpPr>
        <p:spPr>
          <a:xfrm>
            <a:off x="451514" y="6320762"/>
            <a:ext cx="8644320" cy="365125"/>
          </a:xfrm>
        </p:spPr>
        <p:txBody>
          <a:bodyPr/>
          <a:lstStyle/>
          <a:p>
            <a:r>
              <a:rPr lang="en-US" dirty="0"/>
              <a:t>NYS-TEACHS - (800) 388-2014</a:t>
            </a:r>
          </a:p>
        </p:txBody>
      </p:sp>
      <p:sp>
        <p:nvSpPr>
          <p:cNvPr id="6" name="Slide Number Placeholder 4"/>
          <p:cNvSpPr>
            <a:spLocks noGrp="1"/>
          </p:cNvSpPr>
          <p:nvPr>
            <p:ph type="sldNum" sz="quarter" idx="12"/>
          </p:nvPr>
        </p:nvSpPr>
        <p:spPr/>
        <p:txBody>
          <a:bodyPr/>
          <a:lstStyle/>
          <a:p>
            <a:fld id="{D57F1E4F-1CFF-5643-939E-217C01CDF565}" type="slidenum">
              <a:rPr lang="en-US" smtClean="0"/>
              <a:pPr/>
              <a:t>75</a:t>
            </a:fld>
            <a:endParaRPr lang="en-US" dirty="0"/>
          </a:p>
        </p:txBody>
      </p:sp>
      <p:pic>
        <p:nvPicPr>
          <p:cNvPr id="7"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563100" y="3829051"/>
            <a:ext cx="1577340" cy="646869"/>
          </a:xfrm>
          <a:prstGeom prst="rect">
            <a:avLst/>
          </a:prstGeom>
          <a:noFill/>
          <a:ln>
            <a:noFill/>
          </a:ln>
          <a:extLst>
            <a:ext uri="{909E8E84-426E-40DD-AFC4-6F175D3DCCD1}">
              <a14:hiddenFill xmlns:a14="http://schemas.microsoft.com/office/drawing/2010/main">
                <a:solidFill>
                  <a:schemeClr val="accent1"/>
                </a:solidFill>
              </a14:hiddenFill>
            </a:ext>
          </a:extLst>
        </p:spPr>
      </p:pic>
      <p:pic>
        <p:nvPicPr>
          <p:cNvPr id="8" name="Picture 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563100" y="3143250"/>
            <a:ext cx="1577340" cy="437510"/>
          </a:xfrm>
          <a:prstGeom prst="rect">
            <a:avLst/>
          </a:prstGeom>
        </p:spPr>
      </p:pic>
      <p:pic>
        <p:nvPicPr>
          <p:cNvPr id="9" name="Picture 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23654" y="1888489"/>
            <a:ext cx="1385232" cy="951303"/>
          </a:xfrm>
          <a:prstGeom prst="rect">
            <a:avLst/>
          </a:prstGeom>
        </p:spPr>
      </p:pic>
      <p:pic>
        <p:nvPicPr>
          <p:cNvPr id="10" name="Picture 9"/>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9385300" y="4959350"/>
            <a:ext cx="1892807" cy="731520"/>
          </a:xfrm>
          <a:prstGeom prst="rect">
            <a:avLst/>
          </a:prstGeom>
          <a:ln>
            <a:noFill/>
          </a:ln>
        </p:spPr>
      </p:pic>
    </p:spTree>
    <p:extLst>
      <p:ext uri="{BB962C8B-B14F-4D97-AF65-F5344CB8AC3E}">
        <p14:creationId xmlns:p14="http://schemas.microsoft.com/office/powerpoint/2010/main" val="29391648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a:t>FAFSA: Homeless Unaccompanied Youth</a:t>
            </a:r>
          </a:p>
        </p:txBody>
      </p:sp>
      <p:sp>
        <p:nvSpPr>
          <p:cNvPr id="5" name="Content Placeholder 4"/>
          <p:cNvSpPr>
            <a:spLocks noGrp="1"/>
          </p:cNvSpPr>
          <p:nvPr>
            <p:ph idx="1"/>
          </p:nvPr>
        </p:nvSpPr>
        <p:spPr>
          <a:xfrm>
            <a:off x="496099" y="2236674"/>
            <a:ext cx="6890188" cy="3896801"/>
          </a:xfrm>
        </p:spPr>
        <p:txBody>
          <a:bodyPr>
            <a:normAutofit lnSpcReduction="10000"/>
          </a:bodyPr>
          <a:lstStyle/>
          <a:p>
            <a:r>
              <a:rPr lang="en-US" sz="2000" dirty="0"/>
              <a:t>Liaisons must inform homeless unaccompanied youth of their status as </a:t>
            </a:r>
            <a:r>
              <a:rPr lang="en-US" sz="2000" b="1" dirty="0"/>
              <a:t>independent students </a:t>
            </a:r>
            <a:r>
              <a:rPr lang="en-US" sz="2000" dirty="0"/>
              <a:t>for college financial aid on the FAFSA, and must give them verification of their independent student status. </a:t>
            </a:r>
          </a:p>
          <a:p>
            <a:r>
              <a:rPr lang="en-US" sz="2000" dirty="0"/>
              <a:t>Student must be determined to be unaccompanied and homeless after July 1 of the year prior to FAFSA application (e.g. After July 1, 2016 for the 2017-18 FAFSA).</a:t>
            </a:r>
          </a:p>
          <a:p>
            <a:r>
              <a:rPr lang="en-US" sz="2000" dirty="0"/>
              <a:t>FAFSA’s </a:t>
            </a:r>
            <a:r>
              <a:rPr lang="en-US" sz="2000" i="1" dirty="0"/>
              <a:t>Application and Verification Guide </a:t>
            </a:r>
            <a:r>
              <a:rPr lang="en-US" sz="2000" dirty="0"/>
              <a:t>describes guidelines in detail: </a:t>
            </a:r>
            <a:r>
              <a:rPr lang="en-US" sz="1600" dirty="0">
                <a:hlinkClick r:id="rId3"/>
              </a:rPr>
              <a:t>https://ifap.ed.gov/ifap/byAwardYear.jsp?type=fsahandbook</a:t>
            </a:r>
            <a:r>
              <a:rPr lang="en-US" sz="1600" dirty="0"/>
              <a:t>. </a:t>
            </a:r>
          </a:p>
        </p:txBody>
      </p:sp>
      <p:sp>
        <p:nvSpPr>
          <p:cNvPr id="7" name="Slide Number Placeholder 6"/>
          <p:cNvSpPr>
            <a:spLocks noGrp="1"/>
          </p:cNvSpPr>
          <p:nvPr>
            <p:ph type="sldNum" sz="quarter" idx="12"/>
          </p:nvPr>
        </p:nvSpPr>
        <p:spPr/>
        <p:txBody>
          <a:bodyPr/>
          <a:lstStyle/>
          <a:p>
            <a:fld id="{530C0466-FEBC-4AAD-99B6-984C52D5C12F}" type="slidenum">
              <a:rPr lang="en-US" smtClean="0"/>
              <a:pPr/>
              <a:t>76</a:t>
            </a:fld>
            <a:endParaRPr lang="en-US" dirty="0"/>
          </a:p>
        </p:txBody>
      </p:sp>
      <p:sp>
        <p:nvSpPr>
          <p:cNvPr id="6" name="Footer Placeholder 3"/>
          <p:cNvSpPr>
            <a:spLocks noGrp="1"/>
          </p:cNvSpPr>
          <p:nvPr>
            <p:ph type="ftr" sz="quarter" idx="11"/>
          </p:nvPr>
        </p:nvSpPr>
        <p:spPr>
          <a:xfrm>
            <a:off x="451514" y="6041362"/>
            <a:ext cx="8644320" cy="365125"/>
          </a:xfrm>
        </p:spPr>
        <p:txBody>
          <a:bodyPr/>
          <a:lstStyle/>
          <a:p>
            <a:r>
              <a:rPr lang="en-US" dirty="0"/>
              <a:t>NYS-TEACHS - (800) 388-2014</a:t>
            </a:r>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31412" y="2515395"/>
            <a:ext cx="4150586" cy="3179928"/>
          </a:xfrm>
          <a:prstGeom prst="rect">
            <a:avLst/>
          </a:prstGeom>
        </p:spPr>
      </p:pic>
    </p:spTree>
    <p:extLst>
      <p:ext uri="{BB962C8B-B14F-4D97-AF65-F5344CB8AC3E}">
        <p14:creationId xmlns:p14="http://schemas.microsoft.com/office/powerpoint/2010/main" val="271731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2"/>
          <p:cNvSpPr>
            <a:spLocks noGrp="1"/>
          </p:cNvSpPr>
          <p:nvPr>
            <p:ph type="title"/>
          </p:nvPr>
        </p:nvSpPr>
        <p:spPr>
          <a:xfrm>
            <a:off x="1282700" y="446088"/>
            <a:ext cx="3337984" cy="1395412"/>
          </a:xfrm>
        </p:spPr>
        <p:txBody>
          <a:bodyPr/>
          <a:lstStyle/>
          <a:p>
            <a:r>
              <a:rPr lang="en-US" altLang="en-US" dirty="0"/>
              <a:t>FAFSA: Sample Verification Letter</a:t>
            </a:r>
          </a:p>
        </p:txBody>
      </p:sp>
      <p:sp>
        <p:nvSpPr>
          <p:cNvPr id="6" name="Text Placeholder 5"/>
          <p:cNvSpPr>
            <a:spLocks noGrp="1"/>
          </p:cNvSpPr>
          <p:nvPr>
            <p:ph type="body" sz="half" idx="2"/>
          </p:nvPr>
        </p:nvSpPr>
        <p:spPr>
          <a:xfrm>
            <a:off x="1073151" y="2717800"/>
            <a:ext cx="3547533" cy="3143249"/>
          </a:xfrm>
        </p:spPr>
        <p:txBody>
          <a:bodyPr>
            <a:normAutofit/>
          </a:bodyPr>
          <a:lstStyle/>
          <a:p>
            <a:r>
              <a:rPr lang="en-US" sz="2000" dirty="0"/>
              <a:t>Verification Letter template created by </a:t>
            </a:r>
            <a:r>
              <a:rPr lang="en-US" sz="2000" dirty="0" err="1"/>
              <a:t>SchoolHouse</a:t>
            </a:r>
            <a:r>
              <a:rPr lang="en-US" sz="2000" dirty="0"/>
              <a:t> Connection</a:t>
            </a:r>
          </a:p>
          <a:p>
            <a:r>
              <a:rPr lang="en-US" sz="1600" dirty="0"/>
              <a:t>Available here: </a:t>
            </a:r>
            <a:r>
              <a:rPr lang="en-US" sz="1600" dirty="0">
                <a:hlinkClick r:id="rId3"/>
              </a:rPr>
              <a:t>https://www.schoolhouseconnection.org/learn/higher-education/</a:t>
            </a:r>
            <a:endParaRPr lang="en-US" sz="1600" dirty="0"/>
          </a:p>
          <a:p>
            <a:endParaRPr lang="en-US" dirty="0"/>
          </a:p>
        </p:txBody>
      </p:sp>
      <p:sp>
        <p:nvSpPr>
          <p:cNvPr id="5" name="Footer Placeholder 3"/>
          <p:cNvSpPr>
            <a:spLocks noGrp="1"/>
          </p:cNvSpPr>
          <p:nvPr>
            <p:ph type="ftr" sz="quarter" idx="11"/>
          </p:nvPr>
        </p:nvSpPr>
        <p:spPr>
          <a:xfrm>
            <a:off x="451514" y="6041362"/>
            <a:ext cx="8644320" cy="365125"/>
          </a:xfrm>
        </p:spPr>
        <p:txBody>
          <a:bodyPr/>
          <a:lstStyle/>
          <a:p>
            <a:r>
              <a:rPr lang="en-US"/>
              <a:t>NYS-TEACHS - (800) 388-2014</a:t>
            </a:r>
            <a:endParaRPr lang="en-US" dirty="0"/>
          </a:p>
        </p:txBody>
      </p:sp>
      <p:sp>
        <p:nvSpPr>
          <p:cNvPr id="7" name="Slide Number Placeholder 4"/>
          <p:cNvSpPr>
            <a:spLocks noGrp="1"/>
          </p:cNvSpPr>
          <p:nvPr>
            <p:ph type="sldNum" sz="quarter" idx="12"/>
          </p:nvPr>
        </p:nvSpPr>
        <p:spPr>
          <a:xfrm>
            <a:off x="10678331" y="5915888"/>
            <a:ext cx="1062155" cy="490599"/>
          </a:xfrm>
        </p:spPr>
        <p:txBody>
          <a:bodyPr/>
          <a:lstStyle/>
          <a:p>
            <a:fld id="{D57F1E4F-1CFF-5643-939E-217C01CDF565}" type="slidenum">
              <a:rPr lang="en-US" smtClean="0"/>
              <a:pPr/>
              <a:t>77</a:t>
            </a:fld>
            <a:endParaRPr lang="en-US" dirty="0"/>
          </a:p>
        </p:txBody>
      </p:sp>
      <p:pic>
        <p:nvPicPr>
          <p:cNvPr id="3" name="Content Placeholder 2"/>
          <p:cNvPicPr>
            <a:picLocks noGrp="1" noChangeAspect="1"/>
          </p:cNvPicPr>
          <p:nvPr>
            <p:ph idx="1"/>
          </p:nvPr>
        </p:nvPicPr>
        <p:blipFill rotWithShape="1">
          <a:blip r:embed="rId4" cstate="print">
            <a:extLst>
              <a:ext uri="{28A0092B-C50C-407E-A947-70E740481C1C}">
                <a14:useLocalDpi xmlns:a14="http://schemas.microsoft.com/office/drawing/2010/main"/>
              </a:ext>
            </a:extLst>
          </a:blip>
          <a:srcRect/>
          <a:stretch/>
        </p:blipFill>
        <p:spPr>
          <a:xfrm>
            <a:off x="5356224" y="628650"/>
            <a:ext cx="6132287" cy="4953001"/>
          </a:xfrm>
          <a:prstGeom prst="rect">
            <a:avLst/>
          </a:prstGeom>
        </p:spPr>
      </p:pic>
    </p:spTree>
    <p:extLst>
      <p:ext uri="{BB962C8B-B14F-4D97-AF65-F5344CB8AC3E}">
        <p14:creationId xmlns:p14="http://schemas.microsoft.com/office/powerpoint/2010/main" val="2720001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dirty="0"/>
              <a:t>NY State: TAP (Tuition Assistance Program)</a:t>
            </a:r>
          </a:p>
        </p:txBody>
      </p:sp>
      <p:sp>
        <p:nvSpPr>
          <p:cNvPr id="69635" name="Content Placeholder 2"/>
          <p:cNvSpPr>
            <a:spLocks noGrp="1"/>
          </p:cNvSpPr>
          <p:nvPr>
            <p:ph idx="1"/>
          </p:nvPr>
        </p:nvSpPr>
        <p:spPr/>
        <p:txBody>
          <a:bodyPr>
            <a:noAutofit/>
          </a:bodyPr>
          <a:lstStyle/>
          <a:p>
            <a:pPr marL="171450" indent="-171450">
              <a:spcAft>
                <a:spcPts val="0"/>
              </a:spcAft>
              <a:buFont typeface="Arial" panose="020B0604020202020204" pitchFamily="34" charset="0"/>
              <a:buChar char="•"/>
            </a:pPr>
            <a:r>
              <a:rPr lang="en-US" b="1" dirty="0"/>
              <a:t>Eligibility:</a:t>
            </a:r>
          </a:p>
          <a:p>
            <a:pPr marL="685800" lvl="1" indent="-171450">
              <a:spcAft>
                <a:spcPts val="0"/>
              </a:spcAft>
              <a:buFont typeface="Arial" panose="020B0604020202020204" pitchFamily="34" charset="0"/>
              <a:buChar char="•"/>
            </a:pPr>
            <a:r>
              <a:rPr lang="en-US" dirty="0"/>
              <a:t>US citizen or eligible noncitizen</a:t>
            </a:r>
          </a:p>
          <a:p>
            <a:pPr marL="685800" lvl="1" indent="-171450">
              <a:spcAft>
                <a:spcPts val="0"/>
              </a:spcAft>
              <a:buFont typeface="Arial" panose="020B0604020202020204" pitchFamily="34" charset="0"/>
              <a:buChar char="•"/>
            </a:pPr>
            <a:r>
              <a:rPr lang="en-US" dirty="0"/>
              <a:t>NYS resident for 12 consecutive months before term for which assistance sought for NYS school</a:t>
            </a:r>
          </a:p>
          <a:p>
            <a:pPr marL="685800" lvl="1" indent="-171450">
              <a:spcAft>
                <a:spcPts val="0"/>
              </a:spcAft>
              <a:buFont typeface="Arial" panose="020B0604020202020204" pitchFamily="34" charset="0"/>
              <a:buChar char="•"/>
            </a:pPr>
            <a:r>
              <a:rPr lang="en-US" dirty="0"/>
              <a:t>Have graduated from high school in the US, earned a GED, or passed a federally approved “Ability to Benefit” test as defined by the State Education Department</a:t>
            </a:r>
          </a:p>
          <a:p>
            <a:pPr marL="685800" lvl="1" indent="-171450">
              <a:spcAft>
                <a:spcPts val="0"/>
              </a:spcAft>
              <a:buFont typeface="Arial" panose="020B0604020202020204" pitchFamily="34" charset="0"/>
              <a:buChar char="•"/>
            </a:pPr>
            <a:r>
              <a:rPr lang="en-US" dirty="0"/>
              <a:t>Be enrolled as a full-time student taking 12 or more credits/semester</a:t>
            </a:r>
          </a:p>
          <a:p>
            <a:pPr marL="685800" lvl="1" indent="-171450">
              <a:buFont typeface="Arial" panose="020B0604020202020204" pitchFamily="34" charset="0"/>
              <a:buChar char="•"/>
            </a:pPr>
            <a:r>
              <a:rPr lang="en-US" dirty="0"/>
              <a:t>Must have completed FAFSA and listed NYS school</a:t>
            </a:r>
          </a:p>
          <a:p>
            <a:pPr>
              <a:spcAft>
                <a:spcPts val="0"/>
              </a:spcAft>
            </a:pPr>
            <a:r>
              <a:rPr lang="en-US" b="1" dirty="0"/>
              <a:t>Awards based on income and family size:</a:t>
            </a:r>
          </a:p>
          <a:p>
            <a:pPr lvl="1">
              <a:spcAft>
                <a:spcPts val="0"/>
              </a:spcAft>
            </a:pPr>
            <a:r>
              <a:rPr lang="en-US" dirty="0"/>
              <a:t>Max. award for dependent students: $</a:t>
            </a:r>
            <a:r>
              <a:rPr lang="en-US" b="1" dirty="0"/>
              <a:t>5,165</a:t>
            </a:r>
          </a:p>
          <a:p>
            <a:pPr lvl="1">
              <a:spcAft>
                <a:spcPts val="0"/>
              </a:spcAft>
            </a:pPr>
            <a:r>
              <a:rPr lang="en-US" dirty="0"/>
              <a:t>Max. award for independent students: $</a:t>
            </a:r>
            <a:r>
              <a:rPr lang="en-US" b="1" dirty="0"/>
              <a:t>3,025</a:t>
            </a:r>
            <a:endParaRPr lang="en-US" dirty="0"/>
          </a:p>
          <a:p>
            <a:pPr lvl="1">
              <a:spcAft>
                <a:spcPts val="0"/>
              </a:spcAft>
            </a:pPr>
            <a:r>
              <a:rPr lang="en-US" dirty="0"/>
              <a:t>Awards don’t need to be paid back.</a:t>
            </a:r>
          </a:p>
          <a:p>
            <a:pPr lvl="1">
              <a:spcAft>
                <a:spcPts val="0"/>
              </a:spcAft>
            </a:pPr>
            <a:r>
              <a:rPr lang="en-US" b="1" dirty="0"/>
              <a:t>NOTE</a:t>
            </a:r>
            <a:r>
              <a:rPr lang="en-US" dirty="0"/>
              <a:t>: schools should counsel unaccompanied homeless youth about difference between independent and dependent status for TAP</a:t>
            </a:r>
          </a:p>
        </p:txBody>
      </p:sp>
      <p:sp>
        <p:nvSpPr>
          <p:cNvPr id="4" name="Footer Placeholder 3"/>
          <p:cNvSpPr>
            <a:spLocks noGrp="1"/>
          </p:cNvSpPr>
          <p:nvPr>
            <p:ph type="ftr" sz="quarter" idx="11"/>
          </p:nvPr>
        </p:nvSpPr>
        <p:spPr/>
        <p:txBody>
          <a:bodyPr/>
          <a:lstStyle/>
          <a:p>
            <a:r>
              <a:rPr lang="en-US"/>
              <a:t>NYS-TEACHS - (800) 388-2014</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78</a:t>
            </a:fld>
            <a:endParaRPr lang="en-US" dirty="0"/>
          </a:p>
        </p:txBody>
      </p:sp>
    </p:spTree>
    <p:extLst>
      <p:ext uri="{BB962C8B-B14F-4D97-AF65-F5344CB8AC3E}">
        <p14:creationId xmlns:p14="http://schemas.microsoft.com/office/powerpoint/2010/main" val="39659496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818712" y="0"/>
            <a:ext cx="10571998" cy="970450"/>
          </a:xfrm>
        </p:spPr>
        <p:txBody>
          <a:bodyPr/>
          <a:lstStyle/>
          <a:p>
            <a:r>
              <a:rPr lang="en-US" altLang="en-US" dirty="0"/>
              <a:t>TAP and Independent Student Status</a:t>
            </a:r>
          </a:p>
        </p:txBody>
      </p:sp>
      <p:sp>
        <p:nvSpPr>
          <p:cNvPr id="73731" name="Content Placeholder 2"/>
          <p:cNvSpPr>
            <a:spLocks noGrp="1"/>
          </p:cNvSpPr>
          <p:nvPr>
            <p:ph idx="1"/>
          </p:nvPr>
        </p:nvSpPr>
        <p:spPr/>
        <p:txBody>
          <a:bodyPr>
            <a:normAutofit lnSpcReduction="10000"/>
          </a:bodyPr>
          <a:lstStyle/>
          <a:p>
            <a:pPr>
              <a:lnSpc>
                <a:spcPct val="110000"/>
              </a:lnSpc>
            </a:pPr>
            <a:r>
              <a:rPr lang="en-US" b="1" dirty="0"/>
              <a:t>Homeless unaccompanied youth</a:t>
            </a:r>
            <a:r>
              <a:rPr lang="en-US" dirty="0"/>
              <a:t> must show that there has been an </a:t>
            </a:r>
            <a:r>
              <a:rPr lang="en-US" b="1" dirty="0"/>
              <a:t>involuntary dissolution of student’s family resulting in relinquishment of parents’ responsibility </a:t>
            </a:r>
            <a:r>
              <a:rPr lang="en-US" dirty="0"/>
              <a:t>to qualify as an independent student for TAP.</a:t>
            </a:r>
            <a:endParaRPr lang="en-US" b="1" dirty="0"/>
          </a:p>
          <a:p>
            <a:pPr lvl="1"/>
            <a:r>
              <a:rPr lang="en-US" dirty="0"/>
              <a:t>Sworn and signed statement from a person other than student or parents (social worker, clergy, STH liaison, RHY shelter staff) relating to family circumstances</a:t>
            </a:r>
          </a:p>
          <a:p>
            <a:pPr lvl="1"/>
            <a:r>
              <a:rPr lang="en-US" dirty="0"/>
              <a:t>Statement must include specific reasons for relinquishment of parental responsibility/control (abandonment by parents, abuse, parents are non-citizens/residents)</a:t>
            </a:r>
          </a:p>
          <a:p>
            <a:pPr lvl="1"/>
            <a:r>
              <a:rPr lang="en-US" dirty="0"/>
              <a:t>Writer should state relationship to student and how s/he has direct knowledge of family circumstances</a:t>
            </a:r>
          </a:p>
          <a:p>
            <a:pPr lvl="1"/>
            <a:r>
              <a:rPr lang="en-US" dirty="0"/>
              <a:t>Student must also meet these </a:t>
            </a:r>
            <a:r>
              <a:rPr lang="en-US" i="1" dirty="0"/>
              <a:t>Basic Conditions: h</a:t>
            </a:r>
            <a:r>
              <a:rPr lang="en-US" dirty="0"/>
              <a:t>as not resided and will not reside with parents for more than six weeks; and has not and will not receive financial assistance or support valued in excess of $750 from parents; and has not and will not be claimed as a dependent by either parent for purposes of either federal or state income tax.</a:t>
            </a:r>
          </a:p>
          <a:p>
            <a:r>
              <a:rPr lang="en-US" dirty="0"/>
              <a:t>TAP FAQs: </a:t>
            </a:r>
            <a:r>
              <a:rPr lang="en-US" dirty="0">
                <a:hlinkClick r:id="rId3"/>
              </a:rPr>
              <a:t>https://www.hesc.ny.gov/pay-for-college/financial-aid/types-of-financial-aid/grants/tap-faqs.html</a:t>
            </a:r>
            <a:r>
              <a:rPr lang="en-US" dirty="0"/>
              <a:t> </a:t>
            </a:r>
          </a:p>
        </p:txBody>
      </p:sp>
      <p:sp>
        <p:nvSpPr>
          <p:cNvPr id="4" name="Footer Placeholder 3"/>
          <p:cNvSpPr>
            <a:spLocks noGrp="1"/>
          </p:cNvSpPr>
          <p:nvPr>
            <p:ph type="ftr" sz="quarter" idx="11"/>
          </p:nvPr>
        </p:nvSpPr>
        <p:spPr>
          <a:xfrm>
            <a:off x="451514" y="6041362"/>
            <a:ext cx="8644320" cy="365125"/>
          </a:xfrm>
        </p:spPr>
        <p:txBody>
          <a:bodyPr/>
          <a:lstStyle/>
          <a:p>
            <a:r>
              <a:rPr lang="en-US"/>
              <a:t>NYS-TEACHS - (800) 388-2014</a:t>
            </a:r>
            <a:endParaRPr lang="en-US" dirty="0"/>
          </a:p>
        </p:txBody>
      </p:sp>
      <p:sp>
        <p:nvSpPr>
          <p:cNvPr id="5" name="Slide Number Placeholder 4"/>
          <p:cNvSpPr>
            <a:spLocks noGrp="1"/>
          </p:cNvSpPr>
          <p:nvPr>
            <p:ph type="sldNum" sz="quarter" idx="12"/>
          </p:nvPr>
        </p:nvSpPr>
        <p:spPr>
          <a:xfrm>
            <a:off x="10678331" y="5915888"/>
            <a:ext cx="1062155" cy="490599"/>
          </a:xfrm>
        </p:spPr>
        <p:txBody>
          <a:bodyPr/>
          <a:lstStyle/>
          <a:p>
            <a:fld id="{D57F1E4F-1CFF-5643-939E-217C01CDF565}" type="slidenum">
              <a:rPr lang="en-US" smtClean="0"/>
              <a:pPr/>
              <a:t>79</a:t>
            </a:fld>
            <a:endParaRPr lang="en-US" dirty="0"/>
          </a:p>
        </p:txBody>
      </p:sp>
    </p:spTree>
    <p:extLst>
      <p:ext uri="{BB962C8B-B14F-4D97-AF65-F5344CB8AC3E}">
        <p14:creationId xmlns:p14="http://schemas.microsoft.com/office/powerpoint/2010/main" val="3566060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979" y="16043"/>
            <a:ext cx="10571998" cy="970450"/>
          </a:xfrm>
        </p:spPr>
        <p:txBody>
          <a:bodyPr anchor="ctr"/>
          <a:lstStyle/>
          <a:p>
            <a:r>
              <a:rPr lang="en-US" dirty="0"/>
              <a:t>McKinney-Vento Liaison Responsibilities</a:t>
            </a:r>
          </a:p>
        </p:txBody>
      </p:sp>
      <p:sp>
        <p:nvSpPr>
          <p:cNvPr id="3" name="Content Placeholder 2"/>
          <p:cNvSpPr>
            <a:spLocks noGrp="1"/>
          </p:cNvSpPr>
          <p:nvPr>
            <p:ph idx="1"/>
          </p:nvPr>
        </p:nvSpPr>
        <p:spPr>
          <a:xfrm>
            <a:off x="345470" y="1290412"/>
            <a:ext cx="11395016" cy="4870775"/>
          </a:xfrm>
        </p:spPr>
        <p:txBody>
          <a:bodyPr>
            <a:noAutofit/>
          </a:bodyPr>
          <a:lstStyle/>
          <a:p>
            <a:pPr>
              <a:buNone/>
            </a:pPr>
            <a:r>
              <a:rPr lang="en-US" sz="2800" b="1" dirty="0"/>
              <a:t>Liaisons must ensure that:</a:t>
            </a:r>
          </a:p>
          <a:p>
            <a:pPr>
              <a:buFont typeface="+mj-lt"/>
              <a:buAutoNum type="arabicPeriod"/>
            </a:pPr>
            <a:r>
              <a:rPr lang="en-US" sz="1600" dirty="0"/>
              <a:t>Children and youths who are homeless are identified by school personnel through </a:t>
            </a:r>
            <a:r>
              <a:rPr lang="en-US" sz="1600" b="1" i="1" dirty="0">
                <a:solidFill>
                  <a:schemeClr val="accent6"/>
                </a:solidFill>
              </a:rPr>
              <a:t>outreach</a:t>
            </a:r>
            <a:r>
              <a:rPr lang="en-US" sz="1600" dirty="0"/>
              <a:t> and coordination activities with other entities and agencies;</a:t>
            </a:r>
          </a:p>
          <a:p>
            <a:pPr>
              <a:buFont typeface="+mj-lt"/>
              <a:buAutoNum type="arabicPeriod"/>
            </a:pPr>
            <a:r>
              <a:rPr lang="en-US" sz="1600" dirty="0"/>
              <a:t>Children and youths who are homeless are enrolled in, and have full and equal opportunity to succeed in, the school or schools of the LEA;</a:t>
            </a:r>
          </a:p>
          <a:p>
            <a:pPr>
              <a:buFont typeface="+mj-lt"/>
              <a:buAutoNum type="arabicPeriod"/>
            </a:pPr>
            <a:r>
              <a:rPr lang="en-US" sz="1600" dirty="0"/>
              <a:t>Families, children and youths who are homeless have access to and receive educational services for which such families, children, and youths are eligible, including services through Head Start programs </a:t>
            </a:r>
            <a:r>
              <a:rPr lang="en-US" sz="1600" b="1" i="1" dirty="0">
                <a:solidFill>
                  <a:schemeClr val="accent6"/>
                </a:solidFill>
              </a:rPr>
              <a:t>(including Early Head Start programs), early intervention services under Part C of the IDEA</a:t>
            </a:r>
            <a:r>
              <a:rPr lang="en-US" sz="1600" dirty="0"/>
              <a:t>, and other preschool programs administered by the LEA;</a:t>
            </a:r>
          </a:p>
          <a:p>
            <a:pPr>
              <a:buFont typeface="+mj-lt"/>
              <a:buAutoNum type="arabicPeriod"/>
            </a:pPr>
            <a:r>
              <a:rPr lang="en-US" sz="1600" dirty="0"/>
              <a:t>Families, children, and youths who are homeless receive referrals to health, dental, mental health, and </a:t>
            </a:r>
            <a:r>
              <a:rPr lang="en-US" sz="1600" b="1" i="1" dirty="0">
                <a:solidFill>
                  <a:schemeClr val="accent6"/>
                </a:solidFill>
              </a:rPr>
              <a:t>substance abuse services</a:t>
            </a:r>
            <a:r>
              <a:rPr lang="en-US" sz="1600" i="1" dirty="0"/>
              <a:t>, </a:t>
            </a:r>
            <a:r>
              <a:rPr lang="en-US" sz="1600" b="1" i="1" dirty="0">
                <a:solidFill>
                  <a:schemeClr val="accent6"/>
                </a:solidFill>
              </a:rPr>
              <a:t>housing services</a:t>
            </a:r>
            <a:r>
              <a:rPr lang="en-US" sz="1600" dirty="0"/>
              <a:t>, and other appropriate services;</a:t>
            </a:r>
          </a:p>
          <a:p>
            <a:pPr>
              <a:buFont typeface="+mj-lt"/>
              <a:buAutoNum type="arabicPeriod"/>
            </a:pPr>
            <a:r>
              <a:rPr lang="en-US" sz="1600" dirty="0"/>
              <a:t>Parents or guardians of children and youths who are homeless are informed of educational and related opportunities available to their children and are provided with meaningful opportunities to participate in the education of their children;</a:t>
            </a:r>
          </a:p>
        </p:txBody>
      </p:sp>
      <p:sp>
        <p:nvSpPr>
          <p:cNvPr id="6" name="Slide Number Placeholder 5"/>
          <p:cNvSpPr>
            <a:spLocks noGrp="1"/>
          </p:cNvSpPr>
          <p:nvPr>
            <p:ph type="sldNum" sz="quarter" idx="12"/>
          </p:nvPr>
        </p:nvSpPr>
        <p:spPr/>
        <p:txBody>
          <a:bodyPr/>
          <a:lstStyle/>
          <a:p>
            <a:fld id="{D57F1E4F-1CFF-5643-939E-217C01CDF565}" type="slidenum">
              <a:rPr lang="en-US" smtClean="0"/>
              <a:pPr/>
              <a:t>8</a:t>
            </a:fld>
            <a:endParaRPr lang="en-US" dirty="0"/>
          </a:p>
        </p:txBody>
      </p:sp>
      <p:sp>
        <p:nvSpPr>
          <p:cNvPr id="4" name="Footer Placeholder 3"/>
          <p:cNvSpPr>
            <a:spLocks noGrp="1"/>
          </p:cNvSpPr>
          <p:nvPr>
            <p:ph type="ftr" sz="quarter" idx="11"/>
          </p:nvPr>
        </p:nvSpPr>
        <p:spPr>
          <a:xfrm>
            <a:off x="71150" y="6302575"/>
            <a:ext cx="8644320" cy="365125"/>
          </a:xfrm>
        </p:spPr>
        <p:txBody>
          <a:bodyPr/>
          <a:lstStyle/>
          <a:p>
            <a:r>
              <a:rPr lang="en-US" dirty="0"/>
              <a:t>NYS-TEACHS - (800) 388-2014</a:t>
            </a:r>
          </a:p>
        </p:txBody>
      </p:sp>
      <p:sp>
        <p:nvSpPr>
          <p:cNvPr id="7" name="TextBox 6"/>
          <p:cNvSpPr txBox="1"/>
          <p:nvPr/>
        </p:nvSpPr>
        <p:spPr bwMode="invGray">
          <a:xfrm>
            <a:off x="3501482" y="1057187"/>
            <a:ext cx="8645913" cy="646986"/>
          </a:xfrm>
          <a:prstGeom prst="roundRect">
            <a:avLst/>
          </a:prstGeom>
          <a:noFill/>
          <a:ln w="38100">
            <a:noFill/>
          </a:ln>
        </p:spPr>
        <p:txBody>
          <a:bodyPr wrap="square" rtlCol="0">
            <a:spAutoFit/>
          </a:bodyPr>
          <a:lstStyle/>
          <a:p>
            <a:pPr marL="120650" algn="r"/>
            <a:r>
              <a:rPr lang="en-US" sz="1600" i="1" dirty="0"/>
              <a:t>42 U.S.C. § 11432(g)(6)(A); US Dep’t of Ed Non-Regulatory Guidance, Section F, Questions L-3 &amp; Q2; 8 NYCRR § 100.2(x)(7)(iii)(a) </a:t>
            </a:r>
          </a:p>
        </p:txBody>
      </p:sp>
    </p:spTree>
    <p:extLst>
      <p:ext uri="{BB962C8B-B14F-4D97-AF65-F5344CB8AC3E}">
        <p14:creationId xmlns:p14="http://schemas.microsoft.com/office/powerpoint/2010/main" val="183482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Higher Education Supports and Resources </a:t>
            </a:r>
          </a:p>
        </p:txBody>
      </p:sp>
      <p:sp>
        <p:nvSpPr>
          <p:cNvPr id="3" name="Content Placeholder 2"/>
          <p:cNvSpPr>
            <a:spLocks noGrp="1"/>
          </p:cNvSpPr>
          <p:nvPr>
            <p:ph idx="1"/>
          </p:nvPr>
        </p:nvSpPr>
        <p:spPr/>
        <p:txBody>
          <a:bodyPr>
            <a:normAutofit fontScale="92500" lnSpcReduction="10000"/>
          </a:bodyPr>
          <a:lstStyle/>
          <a:p>
            <a:r>
              <a:rPr lang="en-US" dirty="0"/>
              <a:t>Connect students to college access programs and supports:</a:t>
            </a:r>
          </a:p>
          <a:p>
            <a:pPr lvl="1"/>
            <a:r>
              <a:rPr lang="en-US" i="1" dirty="0"/>
              <a:t>Educational Opportunity Program </a:t>
            </a:r>
            <a:r>
              <a:rPr lang="en-US" dirty="0"/>
              <a:t>(EOP) and </a:t>
            </a:r>
            <a:r>
              <a:rPr lang="en-US" i="1" dirty="0"/>
              <a:t>Higher Education Opportunity Program </a:t>
            </a:r>
            <a:r>
              <a:rPr lang="en-US" dirty="0"/>
              <a:t>(HEOP): These programs provide services such as school access, academic support, and financial aid to NY state students who show promise for succeeding in college but who may not have otherwise been offered admission or been able to attend college.</a:t>
            </a:r>
          </a:p>
          <a:p>
            <a:pPr lvl="1"/>
            <a:r>
              <a:rPr lang="en-US" dirty="0"/>
              <a:t>Local </a:t>
            </a:r>
            <a:r>
              <a:rPr lang="en-US" i="1" dirty="0"/>
              <a:t>Upward Bound </a:t>
            </a:r>
            <a:r>
              <a:rPr lang="en-US" dirty="0"/>
              <a:t>programs</a:t>
            </a:r>
          </a:p>
          <a:p>
            <a:pPr lvl="1"/>
            <a:r>
              <a:rPr lang="en-US" dirty="0"/>
              <a:t>College access programs National College Access Network</a:t>
            </a:r>
          </a:p>
          <a:p>
            <a:pPr lvl="1"/>
            <a:r>
              <a:rPr lang="en-US" i="1" dirty="0"/>
              <a:t>NYS Financial Aid Administrators Association </a:t>
            </a:r>
            <a:r>
              <a:rPr lang="en-US" dirty="0"/>
              <a:t>volunteers</a:t>
            </a:r>
          </a:p>
          <a:p>
            <a:r>
              <a:rPr lang="en-US" dirty="0"/>
              <a:t>Connect students with campus supports, with attention to students’ needs for adjusted payment schedules and/or housing over school breaks.</a:t>
            </a:r>
          </a:p>
          <a:p>
            <a:r>
              <a:rPr lang="en-US" dirty="0"/>
              <a:t>Follow up with students over the summer after graduation and during fall of their first year in college</a:t>
            </a:r>
          </a:p>
        </p:txBody>
      </p:sp>
      <p:sp>
        <p:nvSpPr>
          <p:cNvPr id="4" name="Footer Placeholder 3"/>
          <p:cNvSpPr>
            <a:spLocks noGrp="1"/>
          </p:cNvSpPr>
          <p:nvPr>
            <p:ph type="ftr" sz="quarter" idx="11"/>
          </p:nvPr>
        </p:nvSpPr>
        <p:spPr/>
        <p:txBody>
          <a:bodyPr/>
          <a:lstStyle/>
          <a:p>
            <a:r>
              <a:rPr lang="en-US"/>
              <a:t>NYS-TEACHS - (800) 388-2014</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80</a:t>
            </a:fld>
            <a:endParaRPr lang="en-US" dirty="0"/>
          </a:p>
        </p:txBody>
      </p:sp>
    </p:spTree>
    <p:extLst>
      <p:ext uri="{BB962C8B-B14F-4D97-AF65-F5344CB8AC3E}">
        <p14:creationId xmlns:p14="http://schemas.microsoft.com/office/powerpoint/2010/main" val="2668113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32" y="527845"/>
            <a:ext cx="10571998" cy="970450"/>
          </a:xfrm>
        </p:spPr>
        <p:txBody>
          <a:bodyPr/>
          <a:lstStyle/>
          <a:p>
            <a:r>
              <a:rPr lang="en-US" dirty="0"/>
              <a:t>Early Care and Education, and </a:t>
            </a:r>
            <a:br>
              <a:rPr lang="en-US" dirty="0"/>
            </a:br>
            <a:r>
              <a:rPr lang="en-US" dirty="0"/>
              <a:t>McKinney-Vento</a:t>
            </a:r>
          </a:p>
        </p:txBody>
      </p:sp>
      <p:sp>
        <p:nvSpPr>
          <p:cNvPr id="3" name="Content Placeholder 2"/>
          <p:cNvSpPr>
            <a:spLocks noGrp="1"/>
          </p:cNvSpPr>
          <p:nvPr>
            <p:ph idx="1"/>
          </p:nvPr>
        </p:nvSpPr>
        <p:spPr>
          <a:xfrm>
            <a:off x="728081" y="2209561"/>
            <a:ext cx="10554574" cy="3244662"/>
          </a:xfrm>
        </p:spPr>
        <p:txBody>
          <a:bodyPr anchor="t">
            <a:normAutofit/>
          </a:bodyPr>
          <a:lstStyle/>
          <a:p>
            <a:r>
              <a:rPr lang="en-US" b="1" dirty="0"/>
              <a:t>Liaisons</a:t>
            </a:r>
            <a:r>
              <a:rPr lang="en-US" dirty="0"/>
              <a:t> must ensure that young children experiencing homelessness are properly </a:t>
            </a:r>
            <a:r>
              <a:rPr lang="en-US" b="1" dirty="0"/>
              <a:t>identified</a:t>
            </a:r>
            <a:r>
              <a:rPr lang="en-US" b="1" dirty="0">
                <a:solidFill>
                  <a:schemeClr val="accent5"/>
                </a:solidFill>
              </a:rPr>
              <a:t> </a:t>
            </a:r>
            <a:r>
              <a:rPr lang="en-US" dirty="0"/>
              <a:t>and</a:t>
            </a:r>
            <a:r>
              <a:rPr lang="en-US" b="1" dirty="0">
                <a:solidFill>
                  <a:schemeClr val="accent3"/>
                </a:solidFill>
              </a:rPr>
              <a:t> </a:t>
            </a:r>
            <a:r>
              <a:rPr lang="en-US" b="1" dirty="0"/>
              <a:t>have access to Head Start, early intervention, and other public preschool programs for which they are eligible</a:t>
            </a:r>
            <a:r>
              <a:rPr lang="en-US" dirty="0"/>
              <a:t>.</a:t>
            </a:r>
          </a:p>
          <a:p>
            <a:r>
              <a:rPr lang="en-US" b="1" dirty="0"/>
              <a:t>Preschool is now included in the definition of school of origin</a:t>
            </a:r>
            <a:r>
              <a:rPr lang="en-US" dirty="0"/>
              <a:t>. Children experiencing homelessness have the right to maintain enrollment in their school of origin and receive transportation to school.</a:t>
            </a:r>
          </a:p>
          <a:p>
            <a:r>
              <a:rPr lang="en-US" dirty="0"/>
              <a:t>In New York State, </a:t>
            </a:r>
            <a:r>
              <a:rPr lang="en-US" b="1" dirty="0"/>
              <a:t>preschool means a publicly-funded education program </a:t>
            </a:r>
            <a:r>
              <a:rPr lang="en-US" dirty="0"/>
              <a:t>provided to preschool children that is either administered by the Department or an LEA, including a pre-kindergarten program administered by an LEA, Head Start program administered by an LEA, and/or preschool services under the IDEA.</a:t>
            </a:r>
          </a:p>
          <a:p>
            <a:pPr marL="0" indent="0" algn="r">
              <a:buNone/>
            </a:pPr>
            <a:endParaRPr lang="en-US" sz="1400" i="1" dirty="0"/>
          </a:p>
          <a:p>
            <a:pPr marL="0" indent="0" algn="r">
              <a:buNone/>
            </a:pPr>
            <a:endParaRPr lang="en-US" sz="1400" i="1"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81</a:t>
            </a:fld>
            <a:endParaRPr lang="en-US" dirty="0"/>
          </a:p>
        </p:txBody>
      </p:sp>
      <p:sp>
        <p:nvSpPr>
          <p:cNvPr id="6" name="Footer Placeholder 5"/>
          <p:cNvSpPr>
            <a:spLocks noGrp="1"/>
          </p:cNvSpPr>
          <p:nvPr>
            <p:ph type="ftr" sz="quarter" idx="11"/>
          </p:nvPr>
        </p:nvSpPr>
        <p:spPr/>
        <p:txBody>
          <a:bodyPr/>
          <a:lstStyle/>
          <a:p>
            <a:r>
              <a:rPr lang="en-US"/>
              <a:t>NYS-TEACHS - (800) 388-2014</a:t>
            </a:r>
            <a:endParaRPr lang="en-US" dirty="0"/>
          </a:p>
        </p:txBody>
      </p:sp>
      <p:sp>
        <p:nvSpPr>
          <p:cNvPr id="7" name="Rectangle 6"/>
          <p:cNvSpPr/>
          <p:nvPr/>
        </p:nvSpPr>
        <p:spPr>
          <a:xfrm>
            <a:off x="2837554" y="5454223"/>
            <a:ext cx="8783118" cy="461665"/>
          </a:xfrm>
          <a:prstGeom prst="rect">
            <a:avLst/>
          </a:prstGeom>
        </p:spPr>
        <p:txBody>
          <a:bodyPr wrap="square">
            <a:spAutoFit/>
          </a:bodyPr>
          <a:lstStyle/>
          <a:p>
            <a:pPr algn="r"/>
            <a:r>
              <a:rPr lang="en-US" sz="1200" i="1" dirty="0"/>
              <a:t>42 U.S.C. § 11432(g)(3)(I); Non-Regulatory Guidance Section O, Questions I-1, N-4, N-5; </a:t>
            </a:r>
            <a:br>
              <a:rPr lang="en-US" sz="1200" i="1" dirty="0"/>
            </a:br>
            <a:r>
              <a:rPr lang="en-US" sz="1200" i="1" dirty="0"/>
              <a:t>N.Y. Ed Law §3209(1)(g); 8 NYCRR §100.2(x)(1)(iv); NYS Field Memo #2-2017, item 5</a:t>
            </a:r>
          </a:p>
        </p:txBody>
      </p:sp>
    </p:spTree>
    <p:extLst>
      <p:ext uri="{BB962C8B-B14F-4D97-AF65-F5344CB8AC3E}">
        <p14:creationId xmlns:p14="http://schemas.microsoft.com/office/powerpoint/2010/main" val="41033628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Early Care and Education Programs</a:t>
            </a:r>
            <a:endParaRPr lang="en-US" dirty="0"/>
          </a:p>
        </p:txBody>
      </p:sp>
      <p:sp>
        <p:nvSpPr>
          <p:cNvPr id="3" name="Content Placeholder 2"/>
          <p:cNvSpPr>
            <a:spLocks noGrp="1"/>
          </p:cNvSpPr>
          <p:nvPr>
            <p:ph idx="1"/>
          </p:nvPr>
        </p:nvSpPr>
        <p:spPr>
          <a:xfrm>
            <a:off x="818712" y="2222287"/>
            <a:ext cx="10554574" cy="3819075"/>
          </a:xfrm>
        </p:spPr>
        <p:txBody>
          <a:bodyPr>
            <a:normAutofit fontScale="85000" lnSpcReduction="10000"/>
          </a:bodyPr>
          <a:lstStyle/>
          <a:p>
            <a:pPr marL="0" indent="0">
              <a:buNone/>
            </a:pPr>
            <a:r>
              <a:rPr lang="en-US" b="1" dirty="0">
                <a:solidFill>
                  <a:schemeClr val="accent5"/>
                </a:solidFill>
              </a:rPr>
              <a:t>What type of programs are available in my community?</a:t>
            </a:r>
          </a:p>
          <a:p>
            <a:r>
              <a:rPr lang="en-US" dirty="0"/>
              <a:t>Program types determine whether children experiencing homelessness are categorically eligible for services, prioritized for enrollment, and/or covered under the McKinney-Vento  Act, Head Start  regulations, or other relevant regulations.</a:t>
            </a:r>
          </a:p>
          <a:p>
            <a:pPr marL="0" indent="0">
              <a:buNone/>
            </a:pPr>
            <a:r>
              <a:rPr lang="en-US" b="1" dirty="0">
                <a:solidFill>
                  <a:schemeClr val="accent5"/>
                </a:solidFill>
              </a:rPr>
              <a:t>Types of Programs:</a:t>
            </a:r>
          </a:p>
          <a:p>
            <a:r>
              <a:rPr lang="en-US" b="1" dirty="0"/>
              <a:t>Pre-K:  </a:t>
            </a:r>
            <a:r>
              <a:rPr lang="en-US" dirty="0"/>
              <a:t>children</a:t>
            </a:r>
            <a:r>
              <a:rPr lang="en-US" b="1" dirty="0"/>
              <a:t> </a:t>
            </a:r>
            <a:r>
              <a:rPr lang="en-US" dirty="0"/>
              <a:t>4 years old (born in 2012 for 2016-17 school year), </a:t>
            </a:r>
            <a:r>
              <a:rPr lang="en-US" b="1" dirty="0"/>
              <a:t>Refer to district Pre-K Coordinator</a:t>
            </a:r>
          </a:p>
          <a:p>
            <a:r>
              <a:rPr lang="en-US" b="1" dirty="0"/>
              <a:t>Head Start: </a:t>
            </a:r>
            <a:r>
              <a:rPr lang="en-US" dirty="0"/>
              <a:t>children ages 3 to 5 years old, </a:t>
            </a:r>
            <a:r>
              <a:rPr lang="en-US" dirty="0">
                <a:hlinkClick r:id="rId3"/>
              </a:rPr>
              <a:t>Head Start Locator</a:t>
            </a:r>
            <a:endParaRPr lang="en-US" dirty="0"/>
          </a:p>
          <a:p>
            <a:r>
              <a:rPr lang="en-US" b="1" dirty="0"/>
              <a:t>Early Head Start: </a:t>
            </a:r>
            <a:r>
              <a:rPr lang="en-US" dirty="0"/>
              <a:t>children under 3 years old, </a:t>
            </a:r>
            <a:r>
              <a:rPr lang="en-US" dirty="0">
                <a:hlinkClick r:id="rId3"/>
              </a:rPr>
              <a:t>Head Start Locator</a:t>
            </a:r>
            <a:endParaRPr lang="en-US" dirty="0"/>
          </a:p>
          <a:p>
            <a:r>
              <a:rPr lang="en-US" b="1" dirty="0"/>
              <a:t>Child Care:</a:t>
            </a:r>
            <a:r>
              <a:rPr lang="en-US" dirty="0"/>
              <a:t> children under 13 years old, </a:t>
            </a:r>
            <a:r>
              <a:rPr lang="en-US" dirty="0">
                <a:hlinkClick r:id="rId4"/>
              </a:rPr>
              <a:t>Child Care Resource and Referral Agencies</a:t>
            </a:r>
            <a:endParaRPr lang="en-US" dirty="0"/>
          </a:p>
          <a:p>
            <a:r>
              <a:rPr lang="en-US" b="1" i="1" dirty="0"/>
              <a:t>Early intervention (EI): </a:t>
            </a:r>
            <a:r>
              <a:rPr lang="en-US" i="1" dirty="0"/>
              <a:t>BIRTH Through 2. EI services may be provided in the home/temporary housing location or a center, </a:t>
            </a:r>
            <a:r>
              <a:rPr lang="en-US" dirty="0">
                <a:hlinkClick r:id="rId5"/>
              </a:rPr>
              <a:t>EI providers by County</a:t>
            </a:r>
            <a:endParaRPr lang="en-US" i="1" dirty="0"/>
          </a:p>
          <a:p>
            <a:r>
              <a:rPr lang="en-US" b="1" i="1" dirty="0"/>
              <a:t>Preschool special education services: </a:t>
            </a:r>
            <a:r>
              <a:rPr lang="en-US" i="1" dirty="0"/>
              <a:t>children ages 3-5 may be provided at any of these programs. There are also separate preschool special education schools. </a:t>
            </a:r>
          </a:p>
        </p:txBody>
      </p:sp>
      <p:sp>
        <p:nvSpPr>
          <p:cNvPr id="5" name="Footer Placeholder 4"/>
          <p:cNvSpPr>
            <a:spLocks noGrp="1"/>
          </p:cNvSpPr>
          <p:nvPr>
            <p:ph type="ftr" sz="quarter" idx="11"/>
          </p:nvPr>
        </p:nvSpPr>
        <p:spPr/>
        <p:txBody>
          <a:bodyPr/>
          <a:lstStyle/>
          <a:p>
            <a:r>
              <a:rPr lang="en-US"/>
              <a:t>NYS-TEACHS - (800) 388-2014</a:t>
            </a:r>
            <a:endParaRPr lang="en-US" dirty="0"/>
          </a:p>
        </p:txBody>
      </p:sp>
      <p:sp>
        <p:nvSpPr>
          <p:cNvPr id="7" name="Slide Number Placeholder 6"/>
          <p:cNvSpPr>
            <a:spLocks noGrp="1"/>
          </p:cNvSpPr>
          <p:nvPr>
            <p:ph type="sldNum" sz="quarter" idx="12"/>
          </p:nvPr>
        </p:nvSpPr>
        <p:spPr/>
        <p:txBody>
          <a:bodyPr/>
          <a:lstStyle/>
          <a:p>
            <a:fld id="{530C0466-FEBC-4AAD-99B6-984C52D5C12F}" type="slidenum">
              <a:rPr lang="en-US" smtClean="0"/>
              <a:pPr/>
              <a:t>82</a:t>
            </a:fld>
            <a:endParaRPr lang="en-US" dirty="0"/>
          </a:p>
        </p:txBody>
      </p:sp>
    </p:spTree>
    <p:extLst>
      <p:ext uri="{BB962C8B-B14F-4D97-AF65-F5344CB8AC3E}">
        <p14:creationId xmlns:p14="http://schemas.microsoft.com/office/powerpoint/2010/main" val="30055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 in SIRS </a:t>
            </a:r>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quarter" idx="16"/>
          </p:nvPr>
        </p:nvSpPr>
        <p:spPr/>
        <p:txBody>
          <a:bodyPr/>
          <a:lstStyle/>
          <a:p>
            <a:endParaRPr lang="en-US" dirty="0"/>
          </a:p>
        </p:txBody>
      </p:sp>
      <p:sp>
        <p:nvSpPr>
          <p:cNvPr id="5" name="Footer Placeholder 4"/>
          <p:cNvSpPr>
            <a:spLocks noGrp="1"/>
          </p:cNvSpPr>
          <p:nvPr>
            <p:ph type="ftr" sz="quarter" idx="11"/>
          </p:nvPr>
        </p:nvSpPr>
        <p:spPr/>
        <p:txBody>
          <a:bodyPr/>
          <a:lstStyle/>
          <a:p>
            <a:r>
              <a:rPr lang="en-US"/>
              <a:t>NYS-TEACHS - (800) 388-2014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83</a:t>
            </a:fld>
            <a:endParaRPr lang="en-US" dirty="0"/>
          </a:p>
        </p:txBody>
      </p:sp>
    </p:spTree>
    <p:extLst>
      <p:ext uri="{BB962C8B-B14F-4D97-AF65-F5344CB8AC3E}">
        <p14:creationId xmlns:p14="http://schemas.microsoft.com/office/powerpoint/2010/main" val="13967108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r>
              <a:rPr lang="en-US" altLang="en-US" sz="3600" dirty="0"/>
              <a:t>Homeless Data in SIRS:</a:t>
            </a:r>
            <a:br>
              <a:rPr lang="en-US" altLang="en-US" sz="3600" dirty="0"/>
            </a:br>
            <a:r>
              <a:rPr lang="en-US" altLang="en-US" sz="3600" dirty="0"/>
              <a:t>Codes that apply to all students identified as homeless under the McKinney-Vento Act</a:t>
            </a:r>
          </a:p>
        </p:txBody>
      </p:sp>
      <p:graphicFrame>
        <p:nvGraphicFramePr>
          <p:cNvPr id="5" name="Content Placeholder 4"/>
          <p:cNvGraphicFramePr>
            <a:graphicFrameLocks noGrp="1"/>
          </p:cNvGraphicFramePr>
          <p:nvPr>
            <p:ph sz="quarter" idx="1"/>
            <p:extLst/>
          </p:nvPr>
        </p:nvGraphicFramePr>
        <p:xfrm>
          <a:off x="819150" y="2222500"/>
          <a:ext cx="10553700" cy="363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a:t>NYS-TEACHS - (800) 388-2014</a:t>
            </a:r>
          </a:p>
        </p:txBody>
      </p:sp>
      <p:sp>
        <p:nvSpPr>
          <p:cNvPr id="4" name="Slide Number Placeholder 3"/>
          <p:cNvSpPr>
            <a:spLocks noGrp="1"/>
          </p:cNvSpPr>
          <p:nvPr>
            <p:ph type="sldNum" sz="quarter" idx="12"/>
          </p:nvPr>
        </p:nvSpPr>
        <p:spPr/>
        <p:txBody>
          <a:bodyPr/>
          <a:lstStyle/>
          <a:p>
            <a:fld id="{530C0466-FEBC-4AAD-99B6-984C52D5C12F}" type="slidenum">
              <a:rPr lang="en-US" smtClean="0"/>
              <a:pPr/>
              <a:t>84</a:t>
            </a:fld>
            <a:endParaRPr lang="en-US"/>
          </a:p>
        </p:txBody>
      </p:sp>
    </p:spTree>
    <p:extLst>
      <p:ext uri="{BB962C8B-B14F-4D97-AF65-F5344CB8AC3E}">
        <p14:creationId xmlns:p14="http://schemas.microsoft.com/office/powerpoint/2010/main" val="22098789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r>
              <a:rPr lang="en-US" altLang="en-US" sz="3600" dirty="0"/>
              <a:t>Homeless Data in SIRS:</a:t>
            </a:r>
            <a:br>
              <a:rPr lang="en-US" altLang="en-US" sz="3600" dirty="0"/>
            </a:br>
            <a:r>
              <a:rPr lang="en-US" altLang="en-US" sz="3600" dirty="0"/>
              <a:t>Codes that apply to some students identified as homeless under the McKinney-Vento Act</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75584200"/>
              </p:ext>
            </p:extLst>
          </p:nvPr>
        </p:nvGraphicFramePr>
        <p:xfrm>
          <a:off x="819150" y="2222501"/>
          <a:ext cx="10553700" cy="2426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a:t>NYS-TEACHS - (800) 388-2014</a:t>
            </a:r>
          </a:p>
        </p:txBody>
      </p:sp>
      <p:sp>
        <p:nvSpPr>
          <p:cNvPr id="4" name="Slide Number Placeholder 3"/>
          <p:cNvSpPr>
            <a:spLocks noGrp="1"/>
          </p:cNvSpPr>
          <p:nvPr>
            <p:ph type="sldNum" sz="quarter" idx="12"/>
          </p:nvPr>
        </p:nvSpPr>
        <p:spPr/>
        <p:txBody>
          <a:bodyPr/>
          <a:lstStyle/>
          <a:p>
            <a:fld id="{530C0466-FEBC-4AAD-99B6-984C52D5C12F}" type="slidenum">
              <a:rPr lang="en-US" smtClean="0"/>
              <a:pPr/>
              <a:t>85</a:t>
            </a:fld>
            <a:endParaRPr lang="en-US"/>
          </a:p>
        </p:txBody>
      </p:sp>
      <p:sp>
        <p:nvSpPr>
          <p:cNvPr id="2" name="TextBox 1"/>
          <p:cNvSpPr txBox="1"/>
          <p:nvPr/>
        </p:nvSpPr>
        <p:spPr>
          <a:xfrm>
            <a:off x="726161" y="5531846"/>
            <a:ext cx="10386125" cy="369332"/>
          </a:xfrm>
          <a:prstGeom prst="rect">
            <a:avLst/>
          </a:prstGeom>
          <a:noFill/>
        </p:spPr>
        <p:txBody>
          <a:bodyPr wrap="square" rtlCol="0">
            <a:spAutoFit/>
          </a:bodyPr>
          <a:lstStyle/>
          <a:p>
            <a:r>
              <a:rPr lang="en-US" b="1" dirty="0"/>
              <a:t>Note: </a:t>
            </a:r>
            <a:r>
              <a:rPr lang="en-US" dirty="0"/>
              <a:t>Program Service Code 5566 (for McKinney-Vento Grantees) has been discontinued.</a:t>
            </a:r>
          </a:p>
        </p:txBody>
      </p:sp>
    </p:spTree>
    <p:extLst>
      <p:ext uri="{BB962C8B-B14F-4D97-AF65-F5344CB8AC3E}">
        <p14:creationId xmlns:p14="http://schemas.microsoft.com/office/powerpoint/2010/main" val="29349293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320" y="0"/>
            <a:ext cx="10571998" cy="970450"/>
          </a:xfrm>
        </p:spPr>
        <p:txBody>
          <a:bodyPr/>
          <a:lstStyle/>
          <a:p>
            <a:r>
              <a:rPr lang="en-US" dirty="0"/>
              <a:t>Key Takeaways from Today</a:t>
            </a:r>
          </a:p>
        </p:txBody>
      </p:sp>
      <p:sp>
        <p:nvSpPr>
          <p:cNvPr id="3" name="Content Placeholder 2"/>
          <p:cNvSpPr>
            <a:spLocks noGrp="1"/>
          </p:cNvSpPr>
          <p:nvPr>
            <p:ph idx="1"/>
          </p:nvPr>
        </p:nvSpPr>
        <p:spPr/>
        <p:txBody>
          <a:bodyPr>
            <a:normAutofit fontScale="92500" lnSpcReduction="20000"/>
          </a:bodyPr>
          <a:lstStyle/>
          <a:p>
            <a:pPr>
              <a:buFont typeface="+mj-lt"/>
              <a:buAutoNum type="arabicPeriod"/>
            </a:pPr>
            <a:r>
              <a:rPr lang="en-US" b="1" dirty="0">
                <a:solidFill>
                  <a:schemeClr val="accent6"/>
                </a:solidFill>
              </a:rPr>
              <a:t>School stability is a protective factor </a:t>
            </a:r>
            <a:r>
              <a:rPr lang="en-US" dirty="0"/>
              <a:t>for children and youth in temporary housing.</a:t>
            </a:r>
          </a:p>
          <a:p>
            <a:pPr>
              <a:buFont typeface="+mj-lt"/>
              <a:buAutoNum type="arabicPeriod"/>
            </a:pPr>
            <a:r>
              <a:rPr lang="en-US" dirty="0"/>
              <a:t>Students who </a:t>
            </a:r>
            <a:r>
              <a:rPr lang="en-US" b="1" dirty="0">
                <a:solidFill>
                  <a:schemeClr val="accent5"/>
                </a:solidFill>
              </a:rPr>
              <a:t>lack housing that is fixed, regular, and adequate </a:t>
            </a:r>
            <a:r>
              <a:rPr lang="en-US" dirty="0"/>
              <a:t>are covered by the McKinney-Vento Act, which promotes school stability.</a:t>
            </a:r>
          </a:p>
          <a:p>
            <a:pPr>
              <a:buFont typeface="+mj-lt"/>
              <a:buAutoNum type="arabicPeriod"/>
            </a:pPr>
            <a:r>
              <a:rPr lang="en-US" dirty="0"/>
              <a:t>The </a:t>
            </a:r>
            <a:r>
              <a:rPr lang="en-US" b="1" dirty="0">
                <a:solidFill>
                  <a:schemeClr val="accent2"/>
                </a:solidFill>
              </a:rPr>
              <a:t>Every Student Succeeds Act (2015) reauthorized the McKinney-Vento Act</a:t>
            </a:r>
            <a:r>
              <a:rPr lang="en-US" dirty="0"/>
              <a:t>, updating district and liaison obligations for enrolling and serving students experiencing homelessness.</a:t>
            </a:r>
          </a:p>
          <a:p>
            <a:pPr>
              <a:buFont typeface="+mj-lt"/>
              <a:buAutoNum type="arabicPeriod"/>
            </a:pPr>
            <a:r>
              <a:rPr lang="en-US" dirty="0"/>
              <a:t>Students who are homeless are entitled to </a:t>
            </a:r>
            <a:r>
              <a:rPr lang="en-US" b="1" dirty="0">
                <a:solidFill>
                  <a:schemeClr val="accent3"/>
                </a:solidFill>
              </a:rPr>
              <a:t>immediate enrollment</a:t>
            </a:r>
            <a:r>
              <a:rPr lang="en-US" dirty="0"/>
              <a:t> and/or </a:t>
            </a:r>
            <a:r>
              <a:rPr lang="en-US" b="1" dirty="0">
                <a:solidFill>
                  <a:schemeClr val="accent3"/>
                </a:solidFill>
              </a:rPr>
              <a:t>transportation to their school of origin</a:t>
            </a:r>
            <a:r>
              <a:rPr lang="en-US" dirty="0"/>
              <a:t>, and students who move into permanent housing are entitled to continued transportation to their school of origin through the remainder of the school year.</a:t>
            </a:r>
          </a:p>
          <a:p>
            <a:pPr>
              <a:buFont typeface="+mj-lt"/>
              <a:buAutoNum type="arabicPeriod"/>
            </a:pPr>
            <a:r>
              <a:rPr lang="en-US" dirty="0"/>
              <a:t>Districts are partially reimbursed for </a:t>
            </a:r>
            <a:r>
              <a:rPr lang="en-US" b="1" dirty="0">
                <a:solidFill>
                  <a:schemeClr val="accent1"/>
                </a:solidFill>
              </a:rPr>
              <a:t>transportation costs </a:t>
            </a:r>
            <a:r>
              <a:rPr lang="en-US" dirty="0"/>
              <a:t>for students who are homeless, and </a:t>
            </a:r>
            <a:r>
              <a:rPr lang="en-US" b="1" dirty="0">
                <a:solidFill>
                  <a:schemeClr val="accent1"/>
                </a:solidFill>
              </a:rPr>
              <a:t>tuition reimbursement</a:t>
            </a:r>
            <a:r>
              <a:rPr lang="en-US" dirty="0"/>
              <a:t> is available for students who </a:t>
            </a:r>
            <a:r>
              <a:rPr lang="en-US"/>
              <a:t>are homeless coming </a:t>
            </a:r>
            <a:r>
              <a:rPr lang="en-US" dirty="0"/>
              <a:t>from another NYS school district.</a:t>
            </a:r>
          </a:p>
          <a:p>
            <a:pPr>
              <a:buFont typeface="+mj-lt"/>
              <a:buAutoNum type="arabicPeriod"/>
            </a:pPr>
            <a:r>
              <a:rPr lang="en-US" dirty="0"/>
              <a:t>Students in temporary housing are </a:t>
            </a:r>
            <a:r>
              <a:rPr lang="en-US" b="1" dirty="0">
                <a:solidFill>
                  <a:schemeClr val="accent6"/>
                </a:solidFill>
              </a:rPr>
              <a:t>categorically eligible for services under Title I, Part A</a:t>
            </a:r>
            <a:r>
              <a:rPr lang="en-US" dirty="0"/>
              <a:t>.</a:t>
            </a:r>
          </a:p>
          <a:p>
            <a:pPr>
              <a:buFont typeface="+mj-lt"/>
              <a:buAutoNum type="arabicPeriod"/>
            </a:pPr>
            <a:r>
              <a:rPr lang="en-US" dirty="0"/>
              <a:t>Districts must </a:t>
            </a:r>
            <a:r>
              <a:rPr lang="en-US" b="1" dirty="0">
                <a:solidFill>
                  <a:schemeClr val="accent5"/>
                </a:solidFill>
              </a:rPr>
              <a:t>help students prepare and apply for college</a:t>
            </a:r>
            <a:r>
              <a:rPr lang="en-US" dirty="0"/>
              <a:t>, and notify homeless unaccompanied youth of their eligibility for independent student status for the FAFSA.</a:t>
            </a:r>
          </a:p>
          <a:p>
            <a:pPr>
              <a:buFont typeface="+mj-lt"/>
              <a:buAutoNum type="arabicPeriod"/>
            </a:pPr>
            <a:r>
              <a:rPr lang="en-US" dirty="0"/>
              <a:t>Using a </a:t>
            </a:r>
            <a:r>
              <a:rPr lang="en-US" b="1" dirty="0">
                <a:solidFill>
                  <a:schemeClr val="accent2"/>
                </a:solidFill>
              </a:rPr>
              <a:t>trauma-sensitive approach </a:t>
            </a:r>
            <a:r>
              <a:rPr lang="en-US" dirty="0"/>
              <a:t>can help ameliorate some of the effects of exposure to chronic stress and trauma.</a:t>
            </a:r>
          </a:p>
        </p:txBody>
      </p:sp>
      <p:sp>
        <p:nvSpPr>
          <p:cNvPr id="5" name="Footer Placeholder 4"/>
          <p:cNvSpPr>
            <a:spLocks noGrp="1"/>
          </p:cNvSpPr>
          <p:nvPr>
            <p:ph type="ftr" sz="quarter" idx="11"/>
          </p:nvPr>
        </p:nvSpPr>
        <p:spPr/>
        <p:txBody>
          <a:bodyPr/>
          <a:lstStyle/>
          <a:p>
            <a:r>
              <a:rPr lang="en-US"/>
              <a:t>NYS-TEACHS - (800) 388-2014</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86</a:t>
            </a:fld>
            <a:endParaRPr lang="en-US" dirty="0"/>
          </a:p>
        </p:txBody>
      </p:sp>
    </p:spTree>
    <p:extLst>
      <p:ext uri="{BB962C8B-B14F-4D97-AF65-F5344CB8AC3E}">
        <p14:creationId xmlns:p14="http://schemas.microsoft.com/office/powerpoint/2010/main" val="131107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314217" y="1098550"/>
            <a:ext cx="6988457" cy="5308600"/>
          </a:xfrm>
        </p:spPr>
        <p:txBody>
          <a:bodyPr/>
          <a:lstStyle/>
          <a:p>
            <a:pPr marL="457200" indent="-457200">
              <a:spcBef>
                <a:spcPct val="0"/>
              </a:spcBef>
              <a:spcAft>
                <a:spcPts val="1200"/>
              </a:spcAft>
            </a:pPr>
            <a:r>
              <a:rPr lang="en-US" altLang="en-US" sz="2400" dirty="0"/>
              <a:t>Free </a:t>
            </a:r>
            <a:r>
              <a:rPr lang="en-US" altLang="en-US" sz="2400" b="1" u="sng" dirty="0"/>
              <a:t>brochures</a:t>
            </a:r>
            <a:r>
              <a:rPr lang="en-US" altLang="en-US" sz="2400" dirty="0"/>
              <a:t> are available in English</a:t>
            </a:r>
            <a:br>
              <a:rPr lang="en-US" altLang="en-US" sz="2400" dirty="0"/>
            </a:br>
            <a:r>
              <a:rPr lang="en-US" altLang="en-US" sz="2400" dirty="0"/>
              <a:t>and in Spanish</a:t>
            </a:r>
          </a:p>
          <a:p>
            <a:pPr marL="457200" indent="-457200">
              <a:spcBef>
                <a:spcPct val="0"/>
              </a:spcBef>
              <a:spcAft>
                <a:spcPts val="1200"/>
              </a:spcAft>
            </a:pPr>
            <a:r>
              <a:rPr lang="en-US" altLang="en-US" sz="2400" dirty="0"/>
              <a:t>Free </a:t>
            </a:r>
            <a:r>
              <a:rPr lang="en-US" altLang="en-US" sz="2400" b="1" u="sng" dirty="0"/>
              <a:t>posters</a:t>
            </a:r>
            <a:r>
              <a:rPr lang="en-US" altLang="en-US" sz="2400" dirty="0"/>
              <a:t> in 10 languages</a:t>
            </a:r>
          </a:p>
          <a:p>
            <a:pPr marL="457200" indent="-457200">
              <a:spcBef>
                <a:spcPct val="0"/>
              </a:spcBef>
              <a:spcAft>
                <a:spcPts val="1200"/>
              </a:spcAft>
            </a:pPr>
            <a:r>
              <a:rPr lang="en-US" altLang="en-US" sz="2400" dirty="0"/>
              <a:t>Toll-free </a:t>
            </a:r>
            <a:r>
              <a:rPr lang="en-US" altLang="en-US" sz="2400" b="1" u="sng" dirty="0"/>
              <a:t>hotline</a:t>
            </a:r>
            <a:r>
              <a:rPr lang="en-US" altLang="en-US" sz="2400" dirty="0"/>
              <a:t> </a:t>
            </a:r>
            <a:r>
              <a:rPr lang="en-US" altLang="en-US" sz="2400" b="1" dirty="0"/>
              <a:t>800-388-2014</a:t>
            </a:r>
          </a:p>
          <a:p>
            <a:pPr marL="457200" indent="-457200">
              <a:spcBef>
                <a:spcPct val="0"/>
              </a:spcBef>
              <a:spcAft>
                <a:spcPts val="1200"/>
              </a:spcAft>
            </a:pPr>
            <a:r>
              <a:rPr lang="en-US" altLang="en-US" sz="2400" b="1" u="sng" dirty="0"/>
              <a:t>Website</a:t>
            </a:r>
            <a:r>
              <a:rPr lang="en-US" altLang="en-US" sz="2400" dirty="0"/>
              <a:t>, </a:t>
            </a:r>
            <a:r>
              <a:rPr lang="en-US" altLang="en-US" sz="2400" dirty="0">
                <a:hlinkClick r:id="rId3"/>
              </a:rPr>
              <a:t>www.nysteachs.org</a:t>
            </a:r>
            <a:endParaRPr lang="en-US" altLang="en-US" sz="2400" dirty="0"/>
          </a:p>
        </p:txBody>
      </p:sp>
      <p:sp>
        <p:nvSpPr>
          <p:cNvPr id="2" name="Title 1"/>
          <p:cNvSpPr>
            <a:spLocks noGrp="1"/>
          </p:cNvSpPr>
          <p:nvPr>
            <p:ph type="title"/>
          </p:nvPr>
        </p:nvSpPr>
        <p:spPr/>
        <p:txBody>
          <a:bodyPr/>
          <a:lstStyle/>
          <a:p>
            <a:r>
              <a:rPr lang="en-US" b="1" dirty="0"/>
              <a:t>Resources</a:t>
            </a:r>
            <a:r>
              <a:rPr lang="en-US" dirty="0"/>
              <a:t> from NYS-TEACHS</a:t>
            </a:r>
          </a:p>
        </p:txBody>
      </p:sp>
      <p:sp>
        <p:nvSpPr>
          <p:cNvPr id="8" name="Footer Placeholder 2"/>
          <p:cNvSpPr>
            <a:spLocks noGrp="1"/>
          </p:cNvSpPr>
          <p:nvPr>
            <p:ph type="ftr" sz="quarter" idx="11"/>
          </p:nvPr>
        </p:nvSpPr>
        <p:spPr>
          <a:xfrm>
            <a:off x="4422648" y="6356350"/>
            <a:ext cx="3505200" cy="365760"/>
          </a:xfrm>
        </p:spPr>
        <p:txBody>
          <a:bodyPr/>
          <a:lstStyle/>
          <a:p>
            <a:r>
              <a:rPr lang="en-US"/>
              <a:t>NYS-TEACHS - (800) 388-2014</a:t>
            </a:r>
          </a:p>
        </p:txBody>
      </p:sp>
      <p:sp>
        <p:nvSpPr>
          <p:cNvPr id="9" name="Slide Number Placeholder 3"/>
          <p:cNvSpPr>
            <a:spLocks noGrp="1"/>
          </p:cNvSpPr>
          <p:nvPr>
            <p:ph type="sldNum" sz="quarter" idx="12"/>
          </p:nvPr>
        </p:nvSpPr>
        <p:spPr>
          <a:xfrm>
            <a:off x="9761601" y="6224270"/>
            <a:ext cx="1981200" cy="365760"/>
          </a:xfrm>
        </p:spPr>
        <p:txBody>
          <a:bodyPr/>
          <a:lstStyle/>
          <a:p>
            <a:fld id="{530C0466-FEBC-4AAD-99B6-984C52D5C12F}" type="slidenum">
              <a:rPr lang="en-US" smtClean="0"/>
              <a:pPr/>
              <a:t>87</a:t>
            </a:fld>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932801" y="1098550"/>
            <a:ext cx="3657600" cy="5410200"/>
          </a:xfrm>
          <a:prstGeom prst="rect">
            <a:avLst/>
          </a:prstGeom>
        </p:spPr>
      </p:pic>
    </p:spTree>
    <p:extLst>
      <p:ext uri="{BB962C8B-B14F-4D97-AF65-F5344CB8AC3E}">
        <p14:creationId xmlns:p14="http://schemas.microsoft.com/office/powerpoint/2010/main" val="6697573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NYS-TEACHS</a:t>
            </a:r>
          </a:p>
        </p:txBody>
      </p:sp>
      <p:sp>
        <p:nvSpPr>
          <p:cNvPr id="61443" name="Rectangle 3"/>
          <p:cNvSpPr>
            <a:spLocks noGrp="1" noChangeArrowheads="1"/>
          </p:cNvSpPr>
          <p:nvPr>
            <p:ph type="body" sz="quarter" idx="16"/>
          </p:nvPr>
        </p:nvSpPr>
        <p:spPr/>
        <p:txBody>
          <a:bodyPr>
            <a:normAutofit/>
          </a:bodyPr>
          <a:lstStyle/>
          <a:p>
            <a:r>
              <a:rPr lang="en-US" altLang="en-US" dirty="0"/>
              <a:t>800-388-2014 </a:t>
            </a:r>
          </a:p>
          <a:p>
            <a:r>
              <a:rPr lang="en-US" altLang="en-US" dirty="0"/>
              <a:t>Email: </a:t>
            </a:r>
            <a:r>
              <a:rPr lang="en-US" altLang="en-US" dirty="0">
                <a:hlinkClick r:id="rId3"/>
              </a:rPr>
              <a:t>info@nysteachs.org</a:t>
            </a:r>
            <a:endParaRPr lang="en-US" altLang="en-US" dirty="0"/>
          </a:p>
          <a:p>
            <a:r>
              <a:rPr lang="en-US" altLang="en-US" dirty="0"/>
              <a:t>Website: </a:t>
            </a:r>
            <a:r>
              <a:rPr lang="en-US" altLang="en-US" dirty="0">
                <a:hlinkClick r:id="rId4"/>
              </a:rPr>
              <a:t>www.nysteachs.org</a:t>
            </a:r>
            <a:r>
              <a:rPr lang="en-US" altLang="en-US" dirty="0"/>
              <a:t> </a:t>
            </a:r>
          </a:p>
        </p:txBody>
      </p:sp>
      <p:sp>
        <p:nvSpPr>
          <p:cNvPr id="5" name="Footer Placeholder 2"/>
          <p:cNvSpPr>
            <a:spLocks noGrp="1"/>
          </p:cNvSpPr>
          <p:nvPr>
            <p:ph type="ftr" sz="quarter" idx="11"/>
          </p:nvPr>
        </p:nvSpPr>
        <p:spPr/>
        <p:txBody>
          <a:bodyPr/>
          <a:lstStyle/>
          <a:p>
            <a:r>
              <a:rPr lang="en-US"/>
              <a:t>NYS-TEACHS - (800) 388-2014</a:t>
            </a:r>
          </a:p>
        </p:txBody>
      </p:sp>
      <p:sp>
        <p:nvSpPr>
          <p:cNvPr id="6" name="Slide Number Placeholder 3"/>
          <p:cNvSpPr>
            <a:spLocks noGrp="1"/>
          </p:cNvSpPr>
          <p:nvPr>
            <p:ph type="sldNum" sz="quarter" idx="12"/>
          </p:nvPr>
        </p:nvSpPr>
        <p:spPr/>
        <p:txBody>
          <a:bodyPr/>
          <a:lstStyle/>
          <a:p>
            <a:fld id="{530C0466-FEBC-4AAD-99B6-984C52D5C12F}" type="slidenum">
              <a:rPr lang="en-US" smtClean="0"/>
              <a:pPr/>
              <a:t>88</a:t>
            </a:fld>
            <a:endParaRPr lang="en-US" dirty="0"/>
          </a:p>
        </p:txBody>
      </p:sp>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69363" y="3009900"/>
            <a:ext cx="3314241" cy="2436638"/>
          </a:xfrm>
          <a:prstGeom prst="rect">
            <a:avLst/>
          </a:prstGeom>
        </p:spPr>
      </p:pic>
    </p:spTree>
    <p:extLst>
      <p:ext uri="{BB962C8B-B14F-4D97-AF65-F5344CB8AC3E}">
        <p14:creationId xmlns:p14="http://schemas.microsoft.com/office/powerpoint/2010/main" val="399863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979" y="29587"/>
            <a:ext cx="10571998" cy="970450"/>
          </a:xfrm>
        </p:spPr>
        <p:txBody>
          <a:bodyPr anchor="ctr"/>
          <a:lstStyle/>
          <a:p>
            <a:r>
              <a:rPr lang="en-US" dirty="0"/>
              <a:t>Liaison Responsibilities, cont’d</a:t>
            </a:r>
          </a:p>
        </p:txBody>
      </p:sp>
      <p:sp>
        <p:nvSpPr>
          <p:cNvPr id="3" name="Content Placeholder 2"/>
          <p:cNvSpPr>
            <a:spLocks noGrp="1"/>
          </p:cNvSpPr>
          <p:nvPr>
            <p:ph idx="1"/>
          </p:nvPr>
        </p:nvSpPr>
        <p:spPr>
          <a:xfrm>
            <a:off x="345470" y="1290412"/>
            <a:ext cx="11395016" cy="4870775"/>
          </a:xfrm>
        </p:spPr>
        <p:txBody>
          <a:bodyPr>
            <a:noAutofit/>
          </a:bodyPr>
          <a:lstStyle/>
          <a:p>
            <a:pPr>
              <a:buNone/>
            </a:pPr>
            <a:r>
              <a:rPr lang="en-US" sz="2800" b="1" dirty="0"/>
              <a:t>Liaisons must ensure that:</a:t>
            </a:r>
          </a:p>
          <a:p>
            <a:pPr>
              <a:buFont typeface="+mj-lt"/>
              <a:buAutoNum type="arabicPeriod" startAt="6"/>
            </a:pPr>
            <a:r>
              <a:rPr lang="en-US" sz="1600" dirty="0"/>
              <a:t>Public notice of the educational rights of students who are homeless is disseminated in locations frequented by parents and guardians of such children and youths, and unaccompanied youths, including schools, shelters, public libraries, and soup kitchens, </a:t>
            </a:r>
            <a:r>
              <a:rPr lang="en-US" sz="1600" b="1" dirty="0">
                <a:solidFill>
                  <a:schemeClr val="accent6"/>
                </a:solidFill>
              </a:rPr>
              <a:t>in a manner and form understandable to the parents and guardians and unaccompanied youths;</a:t>
            </a:r>
          </a:p>
          <a:p>
            <a:pPr>
              <a:buFont typeface="+mj-lt"/>
              <a:buAutoNum type="arabicPeriod" startAt="6"/>
            </a:pPr>
            <a:r>
              <a:rPr lang="en-US" sz="1600" dirty="0"/>
              <a:t>Enrollment disputes are mediated in accordance with the requirements of the McKinney-Vento Act;</a:t>
            </a:r>
          </a:p>
          <a:p>
            <a:pPr>
              <a:buFont typeface="+mj-lt"/>
              <a:buAutoNum type="arabicPeriod" startAt="6"/>
            </a:pPr>
            <a:r>
              <a:rPr lang="en-US" sz="1600" dirty="0"/>
              <a:t>Parents and guardians and unaccompanied youths are fully informed of all transportation services, including transportation to and from the school of origin and are assisted in accessing transportation services;</a:t>
            </a:r>
          </a:p>
          <a:p>
            <a:pPr>
              <a:buFont typeface="+mj-lt"/>
              <a:buAutoNum type="arabicPeriod" startAt="6"/>
            </a:pPr>
            <a:r>
              <a:rPr lang="en-US" sz="1600" b="1" dirty="0">
                <a:solidFill>
                  <a:schemeClr val="accent6"/>
                </a:solidFill>
              </a:rPr>
              <a:t>School personnel receive professional development and other support; </a:t>
            </a:r>
            <a:r>
              <a:rPr lang="en-US" sz="1600" dirty="0"/>
              <a:t>and</a:t>
            </a:r>
          </a:p>
          <a:p>
            <a:pPr>
              <a:buFont typeface="+mj-lt"/>
              <a:buAutoNum type="arabicPeriod" startAt="6"/>
            </a:pPr>
            <a:r>
              <a:rPr lang="en-US" sz="1600" b="1" dirty="0">
                <a:solidFill>
                  <a:schemeClr val="accent6"/>
                </a:solidFill>
              </a:rPr>
              <a:t>Unaccompanied youths are enrolled in school, have opportunities to meet the same challenging State academic standards as the State establishes for other children and youths, including identifying and removing barriers to receiving credit for full or partial coursework completed; are informed of their status as independent students for purposes of applying for federal financial aid for college; and receive verification of this status from the local liaison.</a:t>
            </a:r>
          </a:p>
        </p:txBody>
      </p:sp>
      <p:sp>
        <p:nvSpPr>
          <p:cNvPr id="6" name="Slide Number Placeholder 5"/>
          <p:cNvSpPr>
            <a:spLocks noGrp="1"/>
          </p:cNvSpPr>
          <p:nvPr>
            <p:ph type="sldNum" sz="quarter" idx="12"/>
          </p:nvPr>
        </p:nvSpPr>
        <p:spPr/>
        <p:txBody>
          <a:bodyPr/>
          <a:lstStyle/>
          <a:p>
            <a:fld id="{D57F1E4F-1CFF-5643-939E-217C01CDF565}" type="slidenum">
              <a:rPr lang="en-US" smtClean="0"/>
              <a:pPr/>
              <a:t>9</a:t>
            </a:fld>
            <a:endParaRPr lang="en-US" dirty="0"/>
          </a:p>
        </p:txBody>
      </p:sp>
      <p:sp>
        <p:nvSpPr>
          <p:cNvPr id="4" name="Footer Placeholder 3"/>
          <p:cNvSpPr>
            <a:spLocks noGrp="1"/>
          </p:cNvSpPr>
          <p:nvPr>
            <p:ph type="ftr" sz="quarter" idx="11"/>
          </p:nvPr>
        </p:nvSpPr>
        <p:spPr>
          <a:xfrm>
            <a:off x="71150" y="6302575"/>
            <a:ext cx="8644320" cy="365125"/>
          </a:xfrm>
        </p:spPr>
        <p:txBody>
          <a:bodyPr/>
          <a:lstStyle/>
          <a:p>
            <a:r>
              <a:rPr lang="en-US" dirty="0"/>
              <a:t>NYS-TEACHS - (800) 388-2014</a:t>
            </a:r>
          </a:p>
        </p:txBody>
      </p:sp>
      <p:sp>
        <p:nvSpPr>
          <p:cNvPr id="7" name="TextBox 6"/>
          <p:cNvSpPr txBox="1"/>
          <p:nvPr/>
        </p:nvSpPr>
        <p:spPr bwMode="invGray">
          <a:xfrm>
            <a:off x="3501482" y="1057187"/>
            <a:ext cx="8645913" cy="646986"/>
          </a:xfrm>
          <a:prstGeom prst="roundRect">
            <a:avLst/>
          </a:prstGeom>
          <a:noFill/>
          <a:ln w="38100">
            <a:noFill/>
          </a:ln>
        </p:spPr>
        <p:txBody>
          <a:bodyPr wrap="square" rtlCol="0">
            <a:spAutoFit/>
          </a:bodyPr>
          <a:lstStyle/>
          <a:p>
            <a:pPr marL="120650" algn="r"/>
            <a:r>
              <a:rPr lang="en-US" sz="1600" i="1" dirty="0"/>
              <a:t>42 U.S.C. § 11432(g)(6)(A); US Dep’t of Ed Non-Regulatory Guidance, Section F, Questions L-3 &amp; Q2; 8 NYCRR § 100.2(x)(7)(iii)(a) </a:t>
            </a:r>
          </a:p>
        </p:txBody>
      </p:sp>
    </p:spTree>
    <p:extLst>
      <p:ext uri="{BB962C8B-B14F-4D97-AF65-F5344CB8AC3E}">
        <p14:creationId xmlns:p14="http://schemas.microsoft.com/office/powerpoint/2010/main" val="114096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ustom 8">
      <a:dk1>
        <a:srgbClr val="B0ABD5"/>
      </a:dk1>
      <a:lt1>
        <a:srgbClr val="625850"/>
      </a:lt1>
      <a:dk2>
        <a:srgbClr val="FFFFFF"/>
      </a:dk2>
      <a:lt2>
        <a:srgbClr val="FEE9BE"/>
      </a:lt2>
      <a:accent1>
        <a:srgbClr val="5BC4BE"/>
      </a:accent1>
      <a:accent2>
        <a:srgbClr val="F47A55"/>
      </a:accent2>
      <a:accent3>
        <a:srgbClr val="A6CE39"/>
      </a:accent3>
      <a:accent4>
        <a:srgbClr val="A99F96"/>
      </a:accent4>
      <a:accent5>
        <a:srgbClr val="B0ABD5"/>
      </a:accent5>
      <a:accent6>
        <a:srgbClr val="66BAE8"/>
      </a:accent6>
      <a:hlink>
        <a:srgbClr val="473F80"/>
      </a:hlink>
      <a:folHlink>
        <a:srgbClr val="66BAE8"/>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Quotable</Template>
  <TotalTime>0</TotalTime>
  <Words>17118</Words>
  <Application>Microsoft Office PowerPoint</Application>
  <PresentationFormat>Widescreen</PresentationFormat>
  <Paragraphs>1267</Paragraphs>
  <Slides>88</Slides>
  <Notes>79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88</vt:i4>
      </vt:variant>
    </vt:vector>
  </HeadingPairs>
  <TitlesOfParts>
    <vt:vector size="99" baseType="lpstr">
      <vt:lpstr>ＭＳ Ｐゴシック</vt:lpstr>
      <vt:lpstr>Arial</vt:lpstr>
      <vt:lpstr>Calibri</vt:lpstr>
      <vt:lpstr>Calibri Light</vt:lpstr>
      <vt:lpstr>Century Gothic</vt:lpstr>
      <vt:lpstr>Courier New</vt:lpstr>
      <vt:lpstr>Times New Roman</vt:lpstr>
      <vt:lpstr>Wingdings</vt:lpstr>
      <vt:lpstr>Wingdings 2</vt:lpstr>
      <vt:lpstr>Wingdings 3</vt:lpstr>
      <vt:lpstr>Quotable</vt:lpstr>
      <vt:lpstr>McKinney-Vento Training</vt:lpstr>
      <vt:lpstr>About This Presentation &amp; NYS-TEACHS</vt:lpstr>
      <vt:lpstr>Student Voices</vt:lpstr>
      <vt:lpstr>Roadmap</vt:lpstr>
      <vt:lpstr>Introducing the McKinney-Vento Act</vt:lpstr>
      <vt:lpstr>Outcomes for Students in Temporary Housing</vt:lpstr>
      <vt:lpstr>The McKinney-Vento Act</vt:lpstr>
      <vt:lpstr>McKinney-Vento Liaison Responsibilities</vt:lpstr>
      <vt:lpstr>Liaison Responsibilities, cont’d</vt:lpstr>
      <vt:lpstr>McKinney-Vento Eligibility </vt:lpstr>
      <vt:lpstr>Who is covered by the McKinney-Vento Act? </vt:lpstr>
      <vt:lpstr>Who is covered by the McKinney-Vento Act?</vt:lpstr>
      <vt:lpstr>For how long can a student be designated as homeless under the McKinney-Vento Act?</vt:lpstr>
      <vt:lpstr>Spotlight on Homeless Unaccompanied Youth</vt:lpstr>
      <vt:lpstr>Questions about Eligibility</vt:lpstr>
      <vt:lpstr>Identification of Children and Youth Experiencing Homelessness</vt:lpstr>
      <vt:lpstr>Housing Questionnaire</vt:lpstr>
      <vt:lpstr>Additional Identification Strategies</vt:lpstr>
      <vt:lpstr>At a Glance: Homelessness in the United States</vt:lpstr>
      <vt:lpstr>Potential Causes of Homelessness</vt:lpstr>
      <vt:lpstr>At a Glance: Homelessness in the United States</vt:lpstr>
      <vt:lpstr>At a Glance: Homelessness in the United States</vt:lpstr>
      <vt:lpstr>Identification Challenges</vt:lpstr>
      <vt:lpstr>Addressing Common Identification Challenges</vt:lpstr>
      <vt:lpstr> Designation Form:  STAC 202</vt:lpstr>
      <vt:lpstr>What is the McKinney-Vento Dispute Resolution Process?</vt:lpstr>
      <vt:lpstr>Tips for Reducing Disagreements Between  LEAs and Families</vt:lpstr>
      <vt:lpstr>Overview of the Dispute Resolution Process</vt:lpstr>
      <vt:lpstr>School Selection &amp; Enrollment</vt:lpstr>
      <vt:lpstr>When a student moves into permanent housing, they must transfer to the zoned school for the permanent address within two weeks of the move. </vt:lpstr>
      <vt:lpstr>Case Study: Natalie’s School Selection</vt:lpstr>
      <vt:lpstr>Natalie: School Selection</vt:lpstr>
      <vt:lpstr>  School/District Selection: Up to three options</vt:lpstr>
      <vt:lpstr>School Selection and Best Interest Decision-Making</vt:lpstr>
      <vt:lpstr>Immediate Enrollment of Students Experiencing Homelessness</vt:lpstr>
      <vt:lpstr>Student Voices</vt:lpstr>
      <vt:lpstr>Removing Barriers to Enrollment and Full Participation in School</vt:lpstr>
      <vt:lpstr>Student Voices</vt:lpstr>
      <vt:lpstr>Expanded Student Privacy Rights Under FERPA</vt:lpstr>
      <vt:lpstr>Instruction Aid and Billing for Remainder of School Year</vt:lpstr>
      <vt:lpstr>Transportation</vt:lpstr>
      <vt:lpstr>Transportation for Students in Temporary Housing</vt:lpstr>
      <vt:lpstr>When is the Department of Social Services (DSS) responsible for transportation? </vt:lpstr>
      <vt:lpstr>Where DSS is responsible for transportation and asks the designated school district to arrange it, DSS must reimburse the school district.</vt:lpstr>
      <vt:lpstr>Obligations of the Local Department of Social Services</vt:lpstr>
      <vt:lpstr>Designated School District of Attendance is Responsible for Transportation</vt:lpstr>
      <vt:lpstr>Timeline: Three business days to set up transportation</vt:lpstr>
      <vt:lpstr>Modes of Transportation</vt:lpstr>
      <vt:lpstr>Transportation to (pre)school of origin</vt:lpstr>
      <vt:lpstr>What About Transportation to…?</vt:lpstr>
      <vt:lpstr>Transportation Funding Sources </vt:lpstr>
      <vt:lpstr>Transportation for the Remainder of the School Year</vt:lpstr>
      <vt:lpstr>Trauma Sensitivity &amp; School Success Framework</vt:lpstr>
      <vt:lpstr>Student Voices</vt:lpstr>
      <vt:lpstr>Trauma, Homelessness, and School Success</vt:lpstr>
      <vt:lpstr>What is happening beneath the surface? </vt:lpstr>
      <vt:lpstr>What triggers a fight, flight, freeze response? </vt:lpstr>
      <vt:lpstr>The impact of toxic stress or trauma can be effectively addressed by anyone.  You do not need to be a mental health professional.</vt:lpstr>
      <vt:lpstr>Addressing the Impact of Trauma through Sensitivity </vt:lpstr>
      <vt:lpstr>School Success Framework</vt:lpstr>
      <vt:lpstr>1. Safe and Supportive Environment:  Addresses the feelings of helplessness and terror associated with trauma</vt:lpstr>
      <vt:lpstr>2. Secure Attachment to a Nurturing Adult: Addresses the feelings of isolation, blame, distrust, shame, etc. associated with trauma</vt:lpstr>
      <vt:lpstr>3. Opportunities to Strengthen Non-Cognitive Skills: Addresses the “flooded” nervous system  and lack of coping  and self-soothing skills associated with trauma</vt:lpstr>
      <vt:lpstr>School and District Collaborations</vt:lpstr>
      <vt:lpstr>Student Voices</vt:lpstr>
      <vt:lpstr>School and District Collaborations</vt:lpstr>
      <vt:lpstr>Students Experiencing Homelessness are Entitled to Free Meals</vt:lpstr>
      <vt:lpstr>All LEAs Must Do a Title I, Part A Set-Aside</vt:lpstr>
      <vt:lpstr>Examples of Permissible Uses of Title I, Part A Set-Aside Funds</vt:lpstr>
      <vt:lpstr>Special Education</vt:lpstr>
      <vt:lpstr>Housing and Homelessness Referrals</vt:lpstr>
      <vt:lpstr>Spotlight on High School &amp; Early Childhood</vt:lpstr>
      <vt:lpstr>Student Voices</vt:lpstr>
      <vt:lpstr>Preparing for Graduation &amp; College</vt:lpstr>
      <vt:lpstr>Waivers for Testing Fees &amp; College Applications</vt:lpstr>
      <vt:lpstr>FAFSA: Homeless Unaccompanied Youth</vt:lpstr>
      <vt:lpstr>FAFSA: Sample Verification Letter</vt:lpstr>
      <vt:lpstr>NY State: TAP (Tuition Assistance Program)</vt:lpstr>
      <vt:lpstr>TAP and Independent Student Status</vt:lpstr>
      <vt:lpstr>Higher Education Supports and Resources </vt:lpstr>
      <vt:lpstr>Early Care and Education, and  McKinney-Vento</vt:lpstr>
      <vt:lpstr>Early Care and Education Programs</vt:lpstr>
      <vt:lpstr>Data Collection in SIRS </vt:lpstr>
      <vt:lpstr>Homeless Data in SIRS: Codes that apply to all students identified as homeless under the McKinney-Vento Act</vt:lpstr>
      <vt:lpstr>Homeless Data in SIRS: Codes that apply to some students identified as homeless under the McKinney-Vento Act</vt:lpstr>
      <vt:lpstr>Key Takeaways from Today</vt:lpstr>
      <vt:lpstr>Resources from NYS-TEACHS</vt:lpstr>
      <vt:lpstr>NYS-TEACHS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2018-01-17T19:12:32Z</dcterms:created>
  <dcterms:modified xsi:type="dcterms:W3CDTF">2018-01-18T19:08:47Z</dcterms:modified>
</cp:coreProperties>
</file>