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openxmlformats-officedocument.drawingml.diagramData+xml" PartName="/ppt/diagrams/data4.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ms-office.drawingml.diagramDrawing+xml" PartName="/ppt/diagrams/drawing4.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1"/>
  </p:sldMasterIdLst>
  <p:notesMasterIdLst>
    <p:notesMasterId r:id="rId46"/>
  </p:notesMasterIdLst>
  <p:handoutMasterIdLst>
    <p:handoutMasterId r:id="rId47"/>
  </p:handoutMasterIdLst>
  <p:sldIdLst>
    <p:sldId id="316" r:id="rId2"/>
    <p:sldId id="803" r:id="rId3"/>
    <p:sldId id="768" r:id="rId4"/>
    <p:sldId id="717" r:id="rId5"/>
    <p:sldId id="789" r:id="rId6"/>
    <p:sldId id="784" r:id="rId7"/>
    <p:sldId id="782" r:id="rId8"/>
    <p:sldId id="790" r:id="rId9"/>
    <p:sldId id="785" r:id="rId10"/>
    <p:sldId id="791" r:id="rId11"/>
    <p:sldId id="777" r:id="rId12"/>
    <p:sldId id="649" r:id="rId13"/>
    <p:sldId id="793" r:id="rId14"/>
    <p:sldId id="652" r:id="rId15"/>
    <p:sldId id="724" r:id="rId16"/>
    <p:sldId id="792" r:id="rId17"/>
    <p:sldId id="763" r:id="rId18"/>
    <p:sldId id="663" r:id="rId19"/>
    <p:sldId id="659" r:id="rId20"/>
    <p:sldId id="655" r:id="rId21"/>
    <p:sldId id="667" r:id="rId22"/>
    <p:sldId id="668" r:id="rId23"/>
    <p:sldId id="669" r:id="rId24"/>
    <p:sldId id="670" r:id="rId25"/>
    <p:sldId id="742" r:id="rId26"/>
    <p:sldId id="727" r:id="rId27"/>
    <p:sldId id="794" r:id="rId28"/>
    <p:sldId id="795" r:id="rId29"/>
    <p:sldId id="796" r:id="rId30"/>
    <p:sldId id="797" r:id="rId31"/>
    <p:sldId id="798" r:id="rId32"/>
    <p:sldId id="801" r:id="rId33"/>
    <p:sldId id="802" r:id="rId34"/>
    <p:sldId id="745" r:id="rId35"/>
    <p:sldId id="743" r:id="rId36"/>
    <p:sldId id="744" r:id="rId37"/>
    <p:sldId id="700" r:id="rId38"/>
    <p:sldId id="764" r:id="rId39"/>
    <p:sldId id="765" r:id="rId40"/>
    <p:sldId id="746" r:id="rId41"/>
    <p:sldId id="771" r:id="rId42"/>
    <p:sldId id="747" r:id="rId43"/>
    <p:sldId id="772" r:id="rId44"/>
    <p:sldId id="74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70471" autoAdjust="0"/>
  </p:normalViewPr>
  <p:slideViewPr>
    <p:cSldViewPr snapToGrid="0">
      <p:cViewPr varScale="1">
        <p:scale>
          <a:sx n="52" d="100"/>
          <a:sy n="52" d="100"/>
        </p:scale>
        <p:origin x="1374" y="66"/>
      </p:cViewPr>
      <p:guideLst>
        <p:guide orient="horz" pos="2160"/>
        <p:guide pos="3840"/>
      </p:guideLst>
    </p:cSldViewPr>
  </p:slideViewPr>
  <p:notesTextViewPr>
    <p:cViewPr>
      <p:scale>
        <a:sx n="75" d="100"/>
        <a:sy n="75" d="100"/>
      </p:scale>
      <p:origin x="0" y="0"/>
    </p:cViewPr>
  </p:notesTextViewPr>
  <p:sorterViewPr>
    <p:cViewPr>
      <p:scale>
        <a:sx n="125" d="100"/>
        <a:sy n="125" d="100"/>
      </p:scale>
      <p:origin x="0" y="0"/>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Relationships xmlns="http://schemas.openxmlformats.org/package/2006/relationships"><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slides/slide38.xml" Type="http://schemas.openxmlformats.org/officeDocument/2006/relationships/slide" Id="rId39"></Relationship><Relationship Target="slides/slide2.xml" Type="http://schemas.openxmlformats.org/officeDocument/2006/relationships/slide" Id="rId3"></Relationship><Relationship Target="slides/slide20.xml" Type="http://schemas.openxmlformats.org/officeDocument/2006/relationships/slide" Id="rId21"></Relationship><Relationship Target="slides/slide33.xml" Type="http://schemas.openxmlformats.org/officeDocument/2006/relationships/slide" Id="rId34"></Relationship><Relationship Target="slides/slide41.xml" Type="http://schemas.openxmlformats.org/officeDocument/2006/relationships/slide" Id="rId42"></Relationship><Relationship Target="handoutMasters/handoutMaster1.xml" Type="http://schemas.openxmlformats.org/officeDocument/2006/relationships/handoutMaster" Id="rId47"></Relationship><Relationship Target="viewProps.xml" Type="http://schemas.openxmlformats.org/officeDocument/2006/relationships/viewProps" Id="rId50"></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slides/slide32.xml" Type="http://schemas.openxmlformats.org/officeDocument/2006/relationships/slide" Id="rId33"></Relationship><Relationship Target="slides/slide37.xml" Type="http://schemas.openxmlformats.org/officeDocument/2006/relationships/slide" Id="rId38"></Relationship><Relationship Target="notesMasters/notesMaster1.xml" Type="http://schemas.openxmlformats.org/officeDocument/2006/relationships/notesMaster" Id="rId46"></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slides/slide28.xml" Type="http://schemas.openxmlformats.org/officeDocument/2006/relationships/slide" Id="rId29"></Relationship><Relationship Target="slides/slide40.xml" Type="http://schemas.openxmlformats.org/officeDocument/2006/relationships/slide" Id="rId41"></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slides/slide31.xml" Type="http://schemas.openxmlformats.org/officeDocument/2006/relationships/slide" Id="rId32"></Relationship><Relationship Target="slides/slide36.xml" Type="http://schemas.openxmlformats.org/officeDocument/2006/relationships/slide" Id="rId37"></Relationship><Relationship Target="slides/slide39.xml" Type="http://schemas.openxmlformats.org/officeDocument/2006/relationships/slide" Id="rId40"></Relationship><Relationship Target="slides/slide44.xml" Type="http://schemas.openxmlformats.org/officeDocument/2006/relationships/slide" Id="rId45"></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slides/slide27.xml" Type="http://schemas.openxmlformats.org/officeDocument/2006/relationships/slide" Id="rId28"></Relationship><Relationship Target="slides/slide35.xml" Type="http://schemas.openxmlformats.org/officeDocument/2006/relationships/slide" Id="rId36"></Relationship><Relationship Target="presProps.xml" Type="http://schemas.openxmlformats.org/officeDocument/2006/relationships/presProps" Id="rId49"></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0.xml" Type="http://schemas.openxmlformats.org/officeDocument/2006/relationships/slide" Id="rId31"></Relationship><Relationship Target="slides/slide43.xml" Type="http://schemas.openxmlformats.org/officeDocument/2006/relationships/slide" Id="rId44"></Relationship><Relationship Target="tableStyles.xml" Type="http://schemas.openxmlformats.org/officeDocument/2006/relationships/tableStyles" Id="rId52"></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slides/slide29.xml" Type="http://schemas.openxmlformats.org/officeDocument/2006/relationships/slide" Id="rId30"></Relationship><Relationship Target="slides/slide34.xml" Type="http://schemas.openxmlformats.org/officeDocument/2006/relationships/slide" Id="rId35"></Relationship><Relationship Target="slides/slide42.xml" Type="http://schemas.openxmlformats.org/officeDocument/2006/relationships/slide" Id="rId43"></Relationship><Relationship Target="commentAuthors.xml" Type="http://schemas.openxmlformats.org/officeDocument/2006/relationships/commentAuthors" Id="rId48"></Relationship><Relationship Target="slides/slide7.xml" Type="http://schemas.openxmlformats.org/officeDocument/2006/relationships/slide" Id="rId8"></Relationship><Relationship Target="theme/theme1.xml" Type="http://schemas.openxmlformats.org/officeDocument/2006/relationships/theme" Id="rId51"></Relationship></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343A5-2034-41C4-B78D-13466C30F485}" type="doc">
      <dgm:prSet loTypeId="urn:microsoft.com/office/officeart/2005/8/layout/gear1" loCatId="relationship" qsTypeId="urn:microsoft.com/office/officeart/2005/8/quickstyle/simple1" qsCatId="simple" csTypeId="urn:microsoft.com/office/officeart/2005/8/colors/colorful1#2" csCatId="colorful" phldr="1"/>
      <dgm:spPr/>
    </dgm:pt>
    <dgm:pt modelId="{67C0D16E-C1DC-48A1-BB80-03A934F54E24}">
      <dgm:prSet phldrT="[Text]" custT="1"/>
      <dgm:spPr/>
      <dgm:t>
        <a:bodyPr/>
        <a:lstStyle/>
        <a:p>
          <a:r>
            <a:rPr lang="en-US" sz="1600" b="1" dirty="0"/>
            <a:t>Academic</a:t>
          </a:r>
        </a:p>
        <a:p>
          <a:r>
            <a:rPr lang="en-US" sz="1800" b="1" dirty="0"/>
            <a:t>Success</a:t>
          </a:r>
        </a:p>
      </dgm:t>
    </dgm:pt>
    <dgm:pt modelId="{0999FB45-9341-4F0A-A283-B8FD51A665BB}" type="parTrans" cxnId="{898F156E-4385-438B-BC9C-C3EF70D97CC9}">
      <dgm:prSet/>
      <dgm:spPr/>
      <dgm:t>
        <a:bodyPr/>
        <a:lstStyle/>
        <a:p>
          <a:endParaRPr lang="en-US"/>
        </a:p>
      </dgm:t>
    </dgm:pt>
    <dgm:pt modelId="{277C5580-7362-43AB-AB33-B66FC6E1FC75}" type="sibTrans" cxnId="{898F156E-4385-438B-BC9C-C3EF70D97CC9}">
      <dgm:prSet/>
      <dgm:spPr/>
      <dgm:t>
        <a:bodyPr/>
        <a:lstStyle/>
        <a:p>
          <a:endParaRPr lang="en-US"/>
        </a:p>
      </dgm:t>
    </dgm:pt>
    <dgm:pt modelId="{EA73C6CB-425D-4F8C-9404-C79B890C5FB6}">
      <dgm:prSet phldrT="[Text]" custT="1"/>
      <dgm:spPr/>
      <dgm:t>
        <a:bodyPr/>
        <a:lstStyle/>
        <a:p>
          <a:r>
            <a:rPr lang="en-US" sz="1800" b="1" dirty="0"/>
            <a:t>School Access</a:t>
          </a:r>
        </a:p>
      </dgm:t>
    </dgm:pt>
    <dgm:pt modelId="{13E21CB8-95C0-45E1-A680-AAA9494976A2}" type="parTrans" cxnId="{2446E33B-49E7-4BC5-BE88-E0A51B9151B9}">
      <dgm:prSet/>
      <dgm:spPr/>
      <dgm:t>
        <a:bodyPr/>
        <a:lstStyle/>
        <a:p>
          <a:endParaRPr lang="en-US"/>
        </a:p>
      </dgm:t>
    </dgm:pt>
    <dgm:pt modelId="{CCDB8D95-A835-4173-A5E1-47602D4D99D8}" type="sibTrans" cxnId="{2446E33B-49E7-4BC5-BE88-E0A51B9151B9}">
      <dgm:prSet/>
      <dgm:spPr/>
      <dgm:t>
        <a:bodyPr/>
        <a:lstStyle/>
        <a:p>
          <a:endParaRPr lang="en-US"/>
        </a:p>
      </dgm:t>
    </dgm:pt>
    <dgm:pt modelId="{48C05ECF-B7CE-4D54-8FCE-0D4EE806BD4A}">
      <dgm:prSet phldrT="[Text]" custT="1"/>
      <dgm:spPr/>
      <dgm:t>
        <a:bodyPr/>
        <a:lstStyle/>
        <a:p>
          <a:r>
            <a:rPr lang="en-US" sz="2400" b="1" dirty="0"/>
            <a:t>School Stability</a:t>
          </a:r>
        </a:p>
      </dgm:t>
    </dgm:pt>
    <dgm:pt modelId="{0EDDF72D-513E-44C2-B0F0-1831B16EB275}" type="sibTrans" cxnId="{66F2C034-2E39-4503-8791-5738D0323B17}">
      <dgm:prSet/>
      <dgm:spPr/>
      <dgm:t>
        <a:bodyPr/>
        <a:lstStyle/>
        <a:p>
          <a:endParaRPr lang="en-US"/>
        </a:p>
      </dgm:t>
    </dgm:pt>
    <dgm:pt modelId="{FE97FCC9-7FFE-43FF-B02D-1E49913144A1}" type="parTrans" cxnId="{66F2C034-2E39-4503-8791-5738D0323B17}">
      <dgm:prSet/>
      <dgm:spPr/>
      <dgm:t>
        <a:bodyPr/>
        <a:lstStyle/>
        <a:p>
          <a:endParaRPr lang="en-US"/>
        </a:p>
      </dgm:t>
    </dgm:pt>
    <dgm:pt modelId="{A23186C8-D717-4479-9FEE-3A025D95DE48}" type="pres">
      <dgm:prSet presAssocID="{52C343A5-2034-41C4-B78D-13466C30F485}" presName="composite" presStyleCnt="0">
        <dgm:presLayoutVars>
          <dgm:chMax val="3"/>
          <dgm:animLvl val="lvl"/>
          <dgm:resizeHandles val="exact"/>
        </dgm:presLayoutVars>
      </dgm:prSet>
      <dgm:spPr/>
    </dgm:pt>
    <dgm:pt modelId="{03921BAD-F007-417A-AA4D-18B58790FC2D}" type="pres">
      <dgm:prSet presAssocID="{48C05ECF-B7CE-4D54-8FCE-0D4EE806BD4A}" presName="gear1" presStyleLbl="node1" presStyleIdx="0" presStyleCnt="3" custLinFactNeighborX="14121" custLinFactNeighborY="4942">
        <dgm:presLayoutVars>
          <dgm:chMax val="1"/>
          <dgm:bulletEnabled val="1"/>
        </dgm:presLayoutVars>
      </dgm:prSet>
      <dgm:spPr/>
      <dgm:t>
        <a:bodyPr/>
        <a:lstStyle/>
        <a:p>
          <a:endParaRPr lang="en-US"/>
        </a:p>
      </dgm:t>
    </dgm:pt>
    <dgm:pt modelId="{415414CD-03F9-4E0B-83DA-667C719C7CF8}" type="pres">
      <dgm:prSet presAssocID="{48C05ECF-B7CE-4D54-8FCE-0D4EE806BD4A}" presName="gear1srcNode" presStyleLbl="node1" presStyleIdx="0" presStyleCnt="3"/>
      <dgm:spPr/>
      <dgm:t>
        <a:bodyPr/>
        <a:lstStyle/>
        <a:p>
          <a:endParaRPr lang="en-US"/>
        </a:p>
      </dgm:t>
    </dgm:pt>
    <dgm:pt modelId="{E327EA0C-045B-4FEB-9735-6EC48EF37DFA}" type="pres">
      <dgm:prSet presAssocID="{48C05ECF-B7CE-4D54-8FCE-0D4EE806BD4A}" presName="gear1dstNode" presStyleLbl="node1" presStyleIdx="0" presStyleCnt="3"/>
      <dgm:spPr/>
      <dgm:t>
        <a:bodyPr/>
        <a:lstStyle/>
        <a:p>
          <a:endParaRPr lang="en-US"/>
        </a:p>
      </dgm:t>
    </dgm:pt>
    <dgm:pt modelId="{CB0A2083-DD99-4F27-B2AE-8DDDA771626D}" type="pres">
      <dgm:prSet presAssocID="{67C0D16E-C1DC-48A1-BB80-03A934F54E24}" presName="gear2" presStyleLbl="node1" presStyleIdx="1" presStyleCnt="3" custScaleX="126250" custScaleY="128125" custLinFactNeighborX="-6796">
        <dgm:presLayoutVars>
          <dgm:chMax val="1"/>
          <dgm:bulletEnabled val="1"/>
        </dgm:presLayoutVars>
      </dgm:prSet>
      <dgm:spPr/>
      <dgm:t>
        <a:bodyPr/>
        <a:lstStyle/>
        <a:p>
          <a:endParaRPr lang="en-US"/>
        </a:p>
      </dgm:t>
    </dgm:pt>
    <dgm:pt modelId="{47F0B678-3040-42C3-B8DF-742293D15A4A}" type="pres">
      <dgm:prSet presAssocID="{67C0D16E-C1DC-48A1-BB80-03A934F54E24}" presName="gear2srcNode" presStyleLbl="node1" presStyleIdx="1" presStyleCnt="3"/>
      <dgm:spPr/>
      <dgm:t>
        <a:bodyPr/>
        <a:lstStyle/>
        <a:p>
          <a:endParaRPr lang="en-US"/>
        </a:p>
      </dgm:t>
    </dgm:pt>
    <dgm:pt modelId="{B96F3DC5-C977-4DB3-8BCE-F22A744348A1}" type="pres">
      <dgm:prSet presAssocID="{67C0D16E-C1DC-48A1-BB80-03A934F54E24}" presName="gear2dstNode" presStyleLbl="node1" presStyleIdx="1" presStyleCnt="3"/>
      <dgm:spPr/>
      <dgm:t>
        <a:bodyPr/>
        <a:lstStyle/>
        <a:p>
          <a:endParaRPr lang="en-US"/>
        </a:p>
      </dgm:t>
    </dgm:pt>
    <dgm:pt modelId="{B052261A-AA63-4A40-BEEA-35A67C215B63}" type="pres">
      <dgm:prSet presAssocID="{EA73C6CB-425D-4F8C-9404-C79B890C5FB6}" presName="gear3" presStyleLbl="node1" presStyleIdx="2" presStyleCnt="3" custLinFactNeighborX="4045" custLinFactNeighborY="-4045"/>
      <dgm:spPr/>
      <dgm:t>
        <a:bodyPr/>
        <a:lstStyle/>
        <a:p>
          <a:endParaRPr lang="en-US"/>
        </a:p>
      </dgm:t>
    </dgm:pt>
    <dgm:pt modelId="{E275307C-5A01-4A2F-9174-E43625202446}" type="pres">
      <dgm:prSet presAssocID="{EA73C6CB-425D-4F8C-9404-C79B890C5FB6}" presName="gear3tx" presStyleLbl="node1" presStyleIdx="2" presStyleCnt="3">
        <dgm:presLayoutVars>
          <dgm:chMax val="1"/>
          <dgm:bulletEnabled val="1"/>
        </dgm:presLayoutVars>
      </dgm:prSet>
      <dgm:spPr/>
      <dgm:t>
        <a:bodyPr/>
        <a:lstStyle/>
        <a:p>
          <a:endParaRPr lang="en-US"/>
        </a:p>
      </dgm:t>
    </dgm:pt>
    <dgm:pt modelId="{EA72672C-6054-44AC-B42F-7D87D621B709}" type="pres">
      <dgm:prSet presAssocID="{EA73C6CB-425D-4F8C-9404-C79B890C5FB6}" presName="gear3srcNode" presStyleLbl="node1" presStyleIdx="2" presStyleCnt="3"/>
      <dgm:spPr/>
      <dgm:t>
        <a:bodyPr/>
        <a:lstStyle/>
        <a:p>
          <a:endParaRPr lang="en-US"/>
        </a:p>
      </dgm:t>
    </dgm:pt>
    <dgm:pt modelId="{362CFBAA-F110-4076-A37C-55086849DC41}" type="pres">
      <dgm:prSet presAssocID="{EA73C6CB-425D-4F8C-9404-C79B890C5FB6}" presName="gear3dstNode" presStyleLbl="node1" presStyleIdx="2" presStyleCnt="3"/>
      <dgm:spPr/>
      <dgm:t>
        <a:bodyPr/>
        <a:lstStyle/>
        <a:p>
          <a:endParaRPr lang="en-US"/>
        </a:p>
      </dgm:t>
    </dgm:pt>
    <dgm:pt modelId="{7133B265-8A43-4550-9E56-3DDE50BB9032}" type="pres">
      <dgm:prSet presAssocID="{0EDDF72D-513E-44C2-B0F0-1831B16EB275}" presName="connector1" presStyleLbl="sibTrans2D1" presStyleIdx="0" presStyleCnt="3" custLinFactNeighborX="9040" custLinFactNeighborY="-1023"/>
      <dgm:spPr/>
      <dgm:t>
        <a:bodyPr/>
        <a:lstStyle/>
        <a:p>
          <a:endParaRPr lang="en-US"/>
        </a:p>
      </dgm:t>
    </dgm:pt>
    <dgm:pt modelId="{4E0A276B-8F8D-459A-805E-272CD3D65CAC}" type="pres">
      <dgm:prSet presAssocID="{277C5580-7362-43AB-AB33-B66FC6E1FC75}" presName="connector2" presStyleLbl="sibTrans2D1" presStyleIdx="1" presStyleCnt="3" custLinFactNeighborX="-11322" custLinFactNeighborY="-5696"/>
      <dgm:spPr/>
      <dgm:t>
        <a:bodyPr/>
        <a:lstStyle/>
        <a:p>
          <a:endParaRPr lang="en-US"/>
        </a:p>
      </dgm:t>
    </dgm:pt>
    <dgm:pt modelId="{8A62D21F-8371-4B68-9848-0DD78152CFE2}" type="pres">
      <dgm:prSet presAssocID="{CCDB8D95-A835-4173-A5E1-47602D4D99D8}" presName="connector3" presStyleLbl="sibTrans2D1" presStyleIdx="2" presStyleCnt="3" custLinFactNeighborX="3466" custLinFactNeighborY="-4684"/>
      <dgm:spPr/>
      <dgm:t>
        <a:bodyPr/>
        <a:lstStyle/>
        <a:p>
          <a:endParaRPr lang="en-US"/>
        </a:p>
      </dgm:t>
    </dgm:pt>
  </dgm:ptLst>
  <dgm:cxnLst>
    <dgm:cxn modelId="{F00A40CA-9649-4D40-89E1-CD471825C4C8}" type="presOf" srcId="{67C0D16E-C1DC-48A1-BB80-03A934F54E24}" destId="{B96F3DC5-C977-4DB3-8BCE-F22A744348A1}" srcOrd="2" destOrd="0" presId="urn:microsoft.com/office/officeart/2005/8/layout/gear1"/>
    <dgm:cxn modelId="{E87E37E4-D8A4-4542-B1EC-424E45035F32}" type="presOf" srcId="{EA73C6CB-425D-4F8C-9404-C79B890C5FB6}" destId="{B052261A-AA63-4A40-BEEA-35A67C215B63}" srcOrd="0" destOrd="0" presId="urn:microsoft.com/office/officeart/2005/8/layout/gear1"/>
    <dgm:cxn modelId="{7F3889B3-CE79-D84F-A6D1-F8DF2F8E0E93}" type="presOf" srcId="{48C05ECF-B7CE-4D54-8FCE-0D4EE806BD4A}" destId="{E327EA0C-045B-4FEB-9735-6EC48EF37DFA}" srcOrd="2" destOrd="0" presId="urn:microsoft.com/office/officeart/2005/8/layout/gear1"/>
    <dgm:cxn modelId="{898F156E-4385-438B-BC9C-C3EF70D97CC9}" srcId="{52C343A5-2034-41C4-B78D-13466C30F485}" destId="{67C0D16E-C1DC-48A1-BB80-03A934F54E24}" srcOrd="1" destOrd="0" parTransId="{0999FB45-9341-4F0A-A283-B8FD51A665BB}" sibTransId="{277C5580-7362-43AB-AB33-B66FC6E1FC75}"/>
    <dgm:cxn modelId="{7890A9B4-2973-2649-9AD4-26E315E44520}" type="presOf" srcId="{67C0D16E-C1DC-48A1-BB80-03A934F54E24}" destId="{47F0B678-3040-42C3-B8DF-742293D15A4A}" srcOrd="1" destOrd="0" presId="urn:microsoft.com/office/officeart/2005/8/layout/gear1"/>
    <dgm:cxn modelId="{9DD03D5C-5ECD-484D-8151-1C958534298E}" type="presOf" srcId="{52C343A5-2034-41C4-B78D-13466C30F485}" destId="{A23186C8-D717-4479-9FEE-3A025D95DE48}" srcOrd="0" destOrd="0" presId="urn:microsoft.com/office/officeart/2005/8/layout/gear1"/>
    <dgm:cxn modelId="{6E183F49-9F91-D74F-8B00-9077FC12AC4E}" type="presOf" srcId="{48C05ECF-B7CE-4D54-8FCE-0D4EE806BD4A}" destId="{03921BAD-F007-417A-AA4D-18B58790FC2D}" srcOrd="0" destOrd="0" presId="urn:microsoft.com/office/officeart/2005/8/layout/gear1"/>
    <dgm:cxn modelId="{2446E33B-49E7-4BC5-BE88-E0A51B9151B9}" srcId="{52C343A5-2034-41C4-B78D-13466C30F485}" destId="{EA73C6CB-425D-4F8C-9404-C79B890C5FB6}" srcOrd="2" destOrd="0" parTransId="{13E21CB8-95C0-45E1-A680-AAA9494976A2}" sibTransId="{CCDB8D95-A835-4173-A5E1-47602D4D99D8}"/>
    <dgm:cxn modelId="{1C788173-EF74-0E44-91F8-F3311BDB4520}" type="presOf" srcId="{CCDB8D95-A835-4173-A5E1-47602D4D99D8}" destId="{8A62D21F-8371-4B68-9848-0DD78152CFE2}" srcOrd="0" destOrd="0" presId="urn:microsoft.com/office/officeart/2005/8/layout/gear1"/>
    <dgm:cxn modelId="{ACD48129-C6F2-BF42-955E-809ADB5CCD76}" type="presOf" srcId="{0EDDF72D-513E-44C2-B0F0-1831B16EB275}" destId="{7133B265-8A43-4550-9E56-3DDE50BB9032}" srcOrd="0" destOrd="0" presId="urn:microsoft.com/office/officeart/2005/8/layout/gear1"/>
    <dgm:cxn modelId="{7564E148-A01C-A344-BFEA-C4BE477745F7}" type="presOf" srcId="{EA73C6CB-425D-4F8C-9404-C79B890C5FB6}" destId="{EA72672C-6054-44AC-B42F-7D87D621B709}" srcOrd="2" destOrd="0" presId="urn:microsoft.com/office/officeart/2005/8/layout/gear1"/>
    <dgm:cxn modelId="{84D2261A-33E7-024F-A7D6-48BC609DFAA8}" type="presOf" srcId="{EA73C6CB-425D-4F8C-9404-C79B890C5FB6}" destId="{E275307C-5A01-4A2F-9174-E43625202446}" srcOrd="1" destOrd="0" presId="urn:microsoft.com/office/officeart/2005/8/layout/gear1"/>
    <dgm:cxn modelId="{6C6DE1E1-D4BB-9F46-B228-A341B4204A73}" type="presOf" srcId="{277C5580-7362-43AB-AB33-B66FC6E1FC75}" destId="{4E0A276B-8F8D-459A-805E-272CD3D65CAC}" srcOrd="0" destOrd="0" presId="urn:microsoft.com/office/officeart/2005/8/layout/gear1"/>
    <dgm:cxn modelId="{66F2C034-2E39-4503-8791-5738D0323B17}" srcId="{52C343A5-2034-41C4-B78D-13466C30F485}" destId="{48C05ECF-B7CE-4D54-8FCE-0D4EE806BD4A}" srcOrd="0" destOrd="0" parTransId="{FE97FCC9-7FFE-43FF-B02D-1E49913144A1}" sibTransId="{0EDDF72D-513E-44C2-B0F0-1831B16EB275}"/>
    <dgm:cxn modelId="{4C2C6874-6E6E-6441-A9E5-FC3B37216ACF}" type="presOf" srcId="{48C05ECF-B7CE-4D54-8FCE-0D4EE806BD4A}" destId="{415414CD-03F9-4E0B-83DA-667C719C7CF8}" srcOrd="1" destOrd="0" presId="urn:microsoft.com/office/officeart/2005/8/layout/gear1"/>
    <dgm:cxn modelId="{7198F8E5-864F-E543-8B83-D785212B81CD}" type="presOf" srcId="{67C0D16E-C1DC-48A1-BB80-03A934F54E24}" destId="{CB0A2083-DD99-4F27-B2AE-8DDDA771626D}" srcOrd="0" destOrd="0" presId="urn:microsoft.com/office/officeart/2005/8/layout/gear1"/>
    <dgm:cxn modelId="{F9B5E5AF-E1D1-564E-A2B9-02097C953F07}" type="presOf" srcId="{EA73C6CB-425D-4F8C-9404-C79B890C5FB6}" destId="{362CFBAA-F110-4076-A37C-55086849DC41}" srcOrd="3" destOrd="0" presId="urn:microsoft.com/office/officeart/2005/8/layout/gear1"/>
    <dgm:cxn modelId="{6FC0F261-E70B-E64C-A52A-D6061076FB53}" type="presParOf" srcId="{A23186C8-D717-4479-9FEE-3A025D95DE48}" destId="{03921BAD-F007-417A-AA4D-18B58790FC2D}" srcOrd="0" destOrd="0" presId="urn:microsoft.com/office/officeart/2005/8/layout/gear1"/>
    <dgm:cxn modelId="{5672AEB2-5325-F34E-850E-6347E6F70392}" type="presParOf" srcId="{A23186C8-D717-4479-9FEE-3A025D95DE48}" destId="{415414CD-03F9-4E0B-83DA-667C719C7CF8}" srcOrd="1" destOrd="0" presId="urn:microsoft.com/office/officeart/2005/8/layout/gear1"/>
    <dgm:cxn modelId="{543B4A97-CF73-934B-A9E6-BD33C6363698}" type="presParOf" srcId="{A23186C8-D717-4479-9FEE-3A025D95DE48}" destId="{E327EA0C-045B-4FEB-9735-6EC48EF37DFA}" srcOrd="2" destOrd="0" presId="urn:microsoft.com/office/officeart/2005/8/layout/gear1"/>
    <dgm:cxn modelId="{497366A9-9AE6-CC4C-8A9A-A62E9AB328FA}" type="presParOf" srcId="{A23186C8-D717-4479-9FEE-3A025D95DE48}" destId="{CB0A2083-DD99-4F27-B2AE-8DDDA771626D}" srcOrd="3" destOrd="0" presId="urn:microsoft.com/office/officeart/2005/8/layout/gear1"/>
    <dgm:cxn modelId="{1A006CB2-6EE7-5844-AB8A-728EFB9B1E7F}" type="presParOf" srcId="{A23186C8-D717-4479-9FEE-3A025D95DE48}" destId="{47F0B678-3040-42C3-B8DF-742293D15A4A}" srcOrd="4" destOrd="0" presId="urn:microsoft.com/office/officeart/2005/8/layout/gear1"/>
    <dgm:cxn modelId="{8E50E9EE-8DD9-384A-A313-47FB5BBE2592}" type="presParOf" srcId="{A23186C8-D717-4479-9FEE-3A025D95DE48}" destId="{B96F3DC5-C977-4DB3-8BCE-F22A744348A1}" srcOrd="5" destOrd="0" presId="urn:microsoft.com/office/officeart/2005/8/layout/gear1"/>
    <dgm:cxn modelId="{6A8FB3A7-1ED5-584E-8648-3E5B72179D3E}" type="presParOf" srcId="{A23186C8-D717-4479-9FEE-3A025D95DE48}" destId="{B052261A-AA63-4A40-BEEA-35A67C215B63}" srcOrd="6" destOrd="0" presId="urn:microsoft.com/office/officeart/2005/8/layout/gear1"/>
    <dgm:cxn modelId="{60DA7F93-AF4E-A840-B3CF-25A42CBB9245}" type="presParOf" srcId="{A23186C8-D717-4479-9FEE-3A025D95DE48}" destId="{E275307C-5A01-4A2F-9174-E43625202446}" srcOrd="7" destOrd="0" presId="urn:microsoft.com/office/officeart/2005/8/layout/gear1"/>
    <dgm:cxn modelId="{B80630FB-0F80-D545-AE00-2355681BE805}" type="presParOf" srcId="{A23186C8-D717-4479-9FEE-3A025D95DE48}" destId="{EA72672C-6054-44AC-B42F-7D87D621B709}" srcOrd="8" destOrd="0" presId="urn:microsoft.com/office/officeart/2005/8/layout/gear1"/>
    <dgm:cxn modelId="{85DA40BD-3E9E-FD4D-AB34-400629EA67AA}" type="presParOf" srcId="{A23186C8-D717-4479-9FEE-3A025D95DE48}" destId="{362CFBAA-F110-4076-A37C-55086849DC41}" srcOrd="9" destOrd="0" presId="urn:microsoft.com/office/officeart/2005/8/layout/gear1"/>
    <dgm:cxn modelId="{94B9AACF-561A-DC4E-853A-61F74560F513}" type="presParOf" srcId="{A23186C8-D717-4479-9FEE-3A025D95DE48}" destId="{7133B265-8A43-4550-9E56-3DDE50BB9032}" srcOrd="10" destOrd="0" presId="urn:microsoft.com/office/officeart/2005/8/layout/gear1"/>
    <dgm:cxn modelId="{2091474C-2D83-494F-80EF-8184E64903E9}" type="presParOf" srcId="{A23186C8-D717-4479-9FEE-3A025D95DE48}" destId="{4E0A276B-8F8D-459A-805E-272CD3D65CAC}" srcOrd="11" destOrd="0" presId="urn:microsoft.com/office/officeart/2005/8/layout/gear1"/>
    <dgm:cxn modelId="{78F5319C-4E00-9542-A960-CB7D4235CAC5}" type="presParOf" srcId="{A23186C8-D717-4479-9FEE-3A025D95DE48}" destId="{8A62D21F-8371-4B68-9848-0DD78152CFE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EAF71D-AEBD-42B0-82C6-B34EFA89D08D}" type="doc">
      <dgm:prSet loTypeId="urn:microsoft.com/office/officeart/2005/8/layout/venn1" loCatId="relationship" qsTypeId="urn:microsoft.com/office/officeart/2005/8/quickstyle/simple1" qsCatId="simple" csTypeId="urn:microsoft.com/office/officeart/2005/8/colors/colorful3" csCatId="colorful" phldr="1"/>
      <dgm:spPr/>
    </dgm:pt>
    <dgm:pt modelId="{42425CFB-1EC4-48C2-B1A4-083FE3BAE6DE}">
      <dgm:prSet phldrT="[Text]" custT="1"/>
      <dgm:spPr>
        <a:solidFill>
          <a:schemeClr val="accent2">
            <a:alpha val="50000"/>
          </a:schemeClr>
        </a:solidFill>
      </dgm:spPr>
      <dgm:t>
        <a:bodyPr/>
        <a:lstStyle/>
        <a:p>
          <a:r>
            <a:rPr lang="en-US" sz="3200" b="1" dirty="0"/>
            <a:t>Fixed</a:t>
          </a:r>
          <a:r>
            <a:rPr lang="en-US" sz="3200" dirty="0"/>
            <a:t> </a:t>
          </a:r>
          <a:r>
            <a:rPr lang="en-US" sz="3600" dirty="0"/>
            <a:t/>
          </a:r>
          <a:br>
            <a:rPr lang="en-US" sz="3600" dirty="0"/>
          </a:br>
          <a:r>
            <a:rPr lang="en-US" sz="2300" dirty="0"/>
            <a:t>(attached to the ground)</a:t>
          </a:r>
        </a:p>
      </dgm:t>
    </dgm:pt>
    <dgm:pt modelId="{1BB91373-E9C0-4F9A-A89E-920023EB73FA}" type="parTrans" cxnId="{7DE954F5-C1B3-4A84-BA0F-0F34EC9A4ED3}">
      <dgm:prSet/>
      <dgm:spPr/>
      <dgm:t>
        <a:bodyPr/>
        <a:lstStyle/>
        <a:p>
          <a:endParaRPr lang="en-US"/>
        </a:p>
      </dgm:t>
    </dgm:pt>
    <dgm:pt modelId="{F9B5A7D9-C7F4-49E8-85E5-24233B62CE0E}" type="sibTrans" cxnId="{7DE954F5-C1B3-4A84-BA0F-0F34EC9A4ED3}">
      <dgm:prSet/>
      <dgm:spPr/>
      <dgm:t>
        <a:bodyPr/>
        <a:lstStyle/>
        <a:p>
          <a:endParaRPr lang="en-US"/>
        </a:p>
      </dgm:t>
    </dgm:pt>
    <dgm:pt modelId="{E3C4D7B4-16C4-4872-8407-7CAC303DDEEA}">
      <dgm:prSet phldrT="[Text]" custT="1"/>
      <dgm:spPr>
        <a:solidFill>
          <a:schemeClr val="accent6">
            <a:lumMod val="60000"/>
            <a:lumOff val="40000"/>
            <a:alpha val="50000"/>
          </a:schemeClr>
        </a:solidFill>
      </dgm:spPr>
      <dgm:t>
        <a:bodyPr/>
        <a:lstStyle/>
        <a:p>
          <a:r>
            <a:rPr lang="en-US" sz="3200" b="1" dirty="0"/>
            <a:t>Adequate</a:t>
          </a:r>
          <a:r>
            <a:rPr lang="en-US" sz="2300" dirty="0"/>
            <a:t> (heat, lights, kids not sleeping on couch/floor, etc.)</a:t>
          </a:r>
        </a:p>
      </dgm:t>
    </dgm:pt>
    <dgm:pt modelId="{497FBF99-F9F7-4E3B-9D6C-98E7E23E1126}" type="parTrans" cxnId="{CD09E328-23FC-4B0E-8023-EA53A459980C}">
      <dgm:prSet/>
      <dgm:spPr/>
      <dgm:t>
        <a:bodyPr/>
        <a:lstStyle/>
        <a:p>
          <a:endParaRPr lang="en-US"/>
        </a:p>
      </dgm:t>
    </dgm:pt>
    <dgm:pt modelId="{0C9E69DE-1947-41F9-951D-DD7336539E2F}" type="sibTrans" cxnId="{CD09E328-23FC-4B0E-8023-EA53A459980C}">
      <dgm:prSet/>
      <dgm:spPr/>
      <dgm:t>
        <a:bodyPr/>
        <a:lstStyle/>
        <a:p>
          <a:endParaRPr lang="en-US"/>
        </a:p>
      </dgm:t>
    </dgm:pt>
    <dgm:pt modelId="{68F885AF-C9FD-48BC-A249-98CB7FBE9E33}">
      <dgm:prSet phldrT="[Text]" custT="1"/>
      <dgm:spPr>
        <a:solidFill>
          <a:schemeClr val="tx2">
            <a:alpha val="50000"/>
          </a:schemeClr>
        </a:solidFill>
      </dgm:spPr>
      <dgm:t>
        <a:bodyPr/>
        <a:lstStyle/>
        <a:p>
          <a:r>
            <a:rPr lang="en-US" sz="3200" b="1" dirty="0"/>
            <a:t>Regular</a:t>
          </a:r>
          <a:r>
            <a:rPr lang="en-US" sz="2300" dirty="0"/>
            <a:t> (Can go there every night? Keys? Come and go as they please? etc.)</a:t>
          </a:r>
        </a:p>
      </dgm:t>
    </dgm:pt>
    <dgm:pt modelId="{1E57D505-01D7-48EE-8C5D-00634D651117}" type="parTrans" cxnId="{33812703-1808-4E29-9305-23E3D9EA1047}">
      <dgm:prSet/>
      <dgm:spPr/>
      <dgm:t>
        <a:bodyPr/>
        <a:lstStyle/>
        <a:p>
          <a:endParaRPr lang="en-US"/>
        </a:p>
      </dgm:t>
    </dgm:pt>
    <dgm:pt modelId="{27A6CB5A-356B-488F-9785-C284133C16D7}" type="sibTrans" cxnId="{33812703-1808-4E29-9305-23E3D9EA1047}">
      <dgm:prSet/>
      <dgm:spPr/>
      <dgm:t>
        <a:bodyPr/>
        <a:lstStyle/>
        <a:p>
          <a:endParaRPr lang="en-US"/>
        </a:p>
      </dgm:t>
    </dgm:pt>
    <dgm:pt modelId="{8B367133-334C-4A3B-A09E-2CEAA0792487}" type="pres">
      <dgm:prSet presAssocID="{08EAF71D-AEBD-42B0-82C6-B34EFA89D08D}" presName="compositeShape" presStyleCnt="0">
        <dgm:presLayoutVars>
          <dgm:chMax val="7"/>
          <dgm:dir/>
          <dgm:resizeHandles val="exact"/>
        </dgm:presLayoutVars>
      </dgm:prSet>
      <dgm:spPr/>
    </dgm:pt>
    <dgm:pt modelId="{170136F6-391C-4EBA-B55E-6E594BA0AF79}" type="pres">
      <dgm:prSet presAssocID="{42425CFB-1EC4-48C2-B1A4-083FE3BAE6DE}" presName="circ1" presStyleLbl="vennNode1" presStyleIdx="0" presStyleCnt="3"/>
      <dgm:spPr/>
      <dgm:t>
        <a:bodyPr/>
        <a:lstStyle/>
        <a:p>
          <a:endParaRPr lang="en-US"/>
        </a:p>
      </dgm:t>
    </dgm:pt>
    <dgm:pt modelId="{AFF71238-89D5-4818-8583-DC261C64E3F8}" type="pres">
      <dgm:prSet presAssocID="{42425CFB-1EC4-48C2-B1A4-083FE3BAE6DE}" presName="circ1Tx" presStyleLbl="revTx" presStyleIdx="0" presStyleCnt="0">
        <dgm:presLayoutVars>
          <dgm:chMax val="0"/>
          <dgm:chPref val="0"/>
          <dgm:bulletEnabled val="1"/>
        </dgm:presLayoutVars>
      </dgm:prSet>
      <dgm:spPr/>
      <dgm:t>
        <a:bodyPr/>
        <a:lstStyle/>
        <a:p>
          <a:endParaRPr lang="en-US"/>
        </a:p>
      </dgm:t>
    </dgm:pt>
    <dgm:pt modelId="{B841D81E-DFF0-4E28-850B-A603BF42DD86}" type="pres">
      <dgm:prSet presAssocID="{E3C4D7B4-16C4-4872-8407-7CAC303DDEEA}" presName="circ2" presStyleLbl="vennNode1" presStyleIdx="1" presStyleCnt="3" custLinFactNeighborX="-646" custLinFactNeighborY="1073"/>
      <dgm:spPr/>
      <dgm:t>
        <a:bodyPr/>
        <a:lstStyle/>
        <a:p>
          <a:endParaRPr lang="en-US"/>
        </a:p>
      </dgm:t>
    </dgm:pt>
    <dgm:pt modelId="{9E196394-F8ED-4B00-A9C4-F12A6DB43C7D}" type="pres">
      <dgm:prSet presAssocID="{E3C4D7B4-16C4-4872-8407-7CAC303DDEEA}" presName="circ2Tx" presStyleLbl="revTx" presStyleIdx="0" presStyleCnt="0">
        <dgm:presLayoutVars>
          <dgm:chMax val="0"/>
          <dgm:chPref val="0"/>
          <dgm:bulletEnabled val="1"/>
        </dgm:presLayoutVars>
      </dgm:prSet>
      <dgm:spPr/>
      <dgm:t>
        <a:bodyPr/>
        <a:lstStyle/>
        <a:p>
          <a:endParaRPr lang="en-US"/>
        </a:p>
      </dgm:t>
    </dgm:pt>
    <dgm:pt modelId="{F0B50C79-A170-4B77-AC2E-1B13566A88FC}" type="pres">
      <dgm:prSet presAssocID="{68F885AF-C9FD-48BC-A249-98CB7FBE9E33}" presName="circ3" presStyleLbl="vennNode1" presStyleIdx="2" presStyleCnt="3"/>
      <dgm:spPr/>
      <dgm:t>
        <a:bodyPr/>
        <a:lstStyle/>
        <a:p>
          <a:endParaRPr lang="en-US"/>
        </a:p>
      </dgm:t>
    </dgm:pt>
    <dgm:pt modelId="{EBB397EF-97E9-4EAE-9621-965C296908D2}" type="pres">
      <dgm:prSet presAssocID="{68F885AF-C9FD-48BC-A249-98CB7FBE9E33}" presName="circ3Tx" presStyleLbl="revTx" presStyleIdx="0" presStyleCnt="0">
        <dgm:presLayoutVars>
          <dgm:chMax val="0"/>
          <dgm:chPref val="0"/>
          <dgm:bulletEnabled val="1"/>
        </dgm:presLayoutVars>
      </dgm:prSet>
      <dgm:spPr/>
      <dgm:t>
        <a:bodyPr/>
        <a:lstStyle/>
        <a:p>
          <a:endParaRPr lang="en-US"/>
        </a:p>
      </dgm:t>
    </dgm:pt>
  </dgm:ptLst>
  <dgm:cxnLst>
    <dgm:cxn modelId="{968E7B0A-94E8-4751-AA3D-C9D0E98573BA}" type="presOf" srcId="{68F885AF-C9FD-48BC-A249-98CB7FBE9E33}" destId="{EBB397EF-97E9-4EAE-9621-965C296908D2}" srcOrd="1" destOrd="0" presId="urn:microsoft.com/office/officeart/2005/8/layout/venn1"/>
    <dgm:cxn modelId="{7DE954F5-C1B3-4A84-BA0F-0F34EC9A4ED3}" srcId="{08EAF71D-AEBD-42B0-82C6-B34EFA89D08D}" destId="{42425CFB-1EC4-48C2-B1A4-083FE3BAE6DE}" srcOrd="0" destOrd="0" parTransId="{1BB91373-E9C0-4F9A-A89E-920023EB73FA}" sibTransId="{F9B5A7D9-C7F4-49E8-85E5-24233B62CE0E}"/>
    <dgm:cxn modelId="{7B4C008D-CC98-4C9B-AAB9-99184DDC2341}" type="presOf" srcId="{E3C4D7B4-16C4-4872-8407-7CAC303DDEEA}" destId="{B841D81E-DFF0-4E28-850B-A603BF42DD86}" srcOrd="0" destOrd="0" presId="urn:microsoft.com/office/officeart/2005/8/layout/venn1"/>
    <dgm:cxn modelId="{61D58070-32C8-4FA0-A244-2D1948EF408C}" type="presOf" srcId="{08EAF71D-AEBD-42B0-82C6-B34EFA89D08D}" destId="{8B367133-334C-4A3B-A09E-2CEAA0792487}" srcOrd="0" destOrd="0" presId="urn:microsoft.com/office/officeart/2005/8/layout/venn1"/>
    <dgm:cxn modelId="{CD09E328-23FC-4B0E-8023-EA53A459980C}" srcId="{08EAF71D-AEBD-42B0-82C6-B34EFA89D08D}" destId="{E3C4D7B4-16C4-4872-8407-7CAC303DDEEA}" srcOrd="1" destOrd="0" parTransId="{497FBF99-F9F7-4E3B-9D6C-98E7E23E1126}" sibTransId="{0C9E69DE-1947-41F9-951D-DD7336539E2F}"/>
    <dgm:cxn modelId="{E90243A1-1F8F-4E34-A0F2-FCC4F0A933C5}" type="presOf" srcId="{42425CFB-1EC4-48C2-B1A4-083FE3BAE6DE}" destId="{170136F6-391C-4EBA-B55E-6E594BA0AF79}" srcOrd="0" destOrd="0" presId="urn:microsoft.com/office/officeart/2005/8/layout/venn1"/>
    <dgm:cxn modelId="{C09CEA72-F563-4743-8EB9-C6855AD4E44E}" type="presOf" srcId="{68F885AF-C9FD-48BC-A249-98CB7FBE9E33}" destId="{F0B50C79-A170-4B77-AC2E-1B13566A88FC}" srcOrd="0" destOrd="0" presId="urn:microsoft.com/office/officeart/2005/8/layout/venn1"/>
    <dgm:cxn modelId="{00B723AD-66ED-4A71-8988-BD625DBC7E3B}" type="presOf" srcId="{42425CFB-1EC4-48C2-B1A4-083FE3BAE6DE}" destId="{AFF71238-89D5-4818-8583-DC261C64E3F8}" srcOrd="1" destOrd="0" presId="urn:microsoft.com/office/officeart/2005/8/layout/venn1"/>
    <dgm:cxn modelId="{33812703-1808-4E29-9305-23E3D9EA1047}" srcId="{08EAF71D-AEBD-42B0-82C6-B34EFA89D08D}" destId="{68F885AF-C9FD-48BC-A249-98CB7FBE9E33}" srcOrd="2" destOrd="0" parTransId="{1E57D505-01D7-48EE-8C5D-00634D651117}" sibTransId="{27A6CB5A-356B-488F-9785-C284133C16D7}"/>
    <dgm:cxn modelId="{D4BFFE8C-8B13-41A5-A15C-98CA64DD7EE9}" type="presOf" srcId="{E3C4D7B4-16C4-4872-8407-7CAC303DDEEA}" destId="{9E196394-F8ED-4B00-A9C4-F12A6DB43C7D}" srcOrd="1" destOrd="0" presId="urn:microsoft.com/office/officeart/2005/8/layout/venn1"/>
    <dgm:cxn modelId="{138112B4-1B16-4551-A255-6725B2D53B64}" type="presParOf" srcId="{8B367133-334C-4A3B-A09E-2CEAA0792487}" destId="{170136F6-391C-4EBA-B55E-6E594BA0AF79}" srcOrd="0" destOrd="0" presId="urn:microsoft.com/office/officeart/2005/8/layout/venn1"/>
    <dgm:cxn modelId="{8E9B4E21-F5BB-464E-8D9A-1B7FE640694E}" type="presParOf" srcId="{8B367133-334C-4A3B-A09E-2CEAA0792487}" destId="{AFF71238-89D5-4818-8583-DC261C64E3F8}" srcOrd="1" destOrd="0" presId="urn:microsoft.com/office/officeart/2005/8/layout/venn1"/>
    <dgm:cxn modelId="{D73310FB-D4AF-42B1-A33D-28A05881A8FF}" type="presParOf" srcId="{8B367133-334C-4A3B-A09E-2CEAA0792487}" destId="{B841D81E-DFF0-4E28-850B-A603BF42DD86}" srcOrd="2" destOrd="0" presId="urn:microsoft.com/office/officeart/2005/8/layout/venn1"/>
    <dgm:cxn modelId="{BB04FBD7-7BC5-48AD-BD4D-E8E5C2CD3E2E}" type="presParOf" srcId="{8B367133-334C-4A3B-A09E-2CEAA0792487}" destId="{9E196394-F8ED-4B00-A9C4-F12A6DB43C7D}" srcOrd="3" destOrd="0" presId="urn:microsoft.com/office/officeart/2005/8/layout/venn1"/>
    <dgm:cxn modelId="{A71C1B0D-7C6C-4691-802F-907416355F87}" type="presParOf" srcId="{8B367133-334C-4A3B-A09E-2CEAA0792487}" destId="{F0B50C79-A170-4B77-AC2E-1B13566A88FC}" srcOrd="4" destOrd="0" presId="urn:microsoft.com/office/officeart/2005/8/layout/venn1"/>
    <dgm:cxn modelId="{7354FBFB-D7FF-446D-8122-6DA0BD7A4FE8}" type="presParOf" srcId="{8B367133-334C-4A3B-A09E-2CEAA0792487}" destId="{EBB397EF-97E9-4EAE-9621-965C296908D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0032F3-0C07-4720-80D1-21C1EAFB3CEC}"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E440767D-C2FA-41C0-AC6A-D281225935A8}">
      <dgm:prSet phldrT="[Text]" custT="1"/>
      <dgm:spPr/>
      <dgm:t>
        <a:bodyPr/>
        <a:lstStyle/>
        <a:p>
          <a:r>
            <a:rPr lang="en-US" sz="1400" b="1" dirty="0">
              <a:solidFill>
                <a:schemeClr val="bg2"/>
              </a:solidFill>
            </a:rPr>
            <a:t>Central Office</a:t>
          </a:r>
        </a:p>
      </dgm:t>
    </dgm:pt>
    <dgm:pt modelId="{0F8B8654-938A-4503-80DA-AECDD1E304DD}" type="parTrans" cxnId="{0C5B2919-150A-40AC-B0BC-935D3E38DE66}">
      <dgm:prSet/>
      <dgm:spPr/>
      <dgm:t>
        <a:bodyPr/>
        <a:lstStyle/>
        <a:p>
          <a:endParaRPr lang="en-US"/>
        </a:p>
      </dgm:t>
    </dgm:pt>
    <dgm:pt modelId="{F5A926A5-975E-41E5-860C-121076615C11}" type="sibTrans" cxnId="{0C5B2919-150A-40AC-B0BC-935D3E38DE66}">
      <dgm:prSet/>
      <dgm:spPr/>
      <dgm:t>
        <a:bodyPr/>
        <a:lstStyle/>
        <a:p>
          <a:endParaRPr lang="en-US"/>
        </a:p>
      </dgm:t>
    </dgm:pt>
    <dgm:pt modelId="{6A598C7B-309F-4E7C-A884-A4395F95DA78}">
      <dgm:prSet phldrT="[Text]" custT="1"/>
      <dgm:spPr/>
      <dgm:t>
        <a:bodyPr/>
        <a:lstStyle/>
        <a:p>
          <a:r>
            <a:rPr lang="en-US" sz="1400" b="1" dirty="0">
              <a:solidFill>
                <a:schemeClr val="tx1"/>
              </a:solidFill>
            </a:rPr>
            <a:t>Office of Safety and Youth Development</a:t>
          </a:r>
        </a:p>
      </dgm:t>
    </dgm:pt>
    <dgm:pt modelId="{9A101C55-6200-4770-BF30-788CAE291F9D}" type="parTrans" cxnId="{CA83E51D-6C94-4BB3-BBC8-447A4190A117}">
      <dgm:prSet/>
      <dgm:spPr/>
      <dgm:t>
        <a:bodyPr/>
        <a:lstStyle/>
        <a:p>
          <a:endParaRPr lang="en-US"/>
        </a:p>
      </dgm:t>
    </dgm:pt>
    <dgm:pt modelId="{CEE6D819-F37C-46B3-8717-F000D90568C4}" type="sibTrans" cxnId="{CA83E51D-6C94-4BB3-BBC8-447A4190A117}">
      <dgm:prSet/>
      <dgm:spPr/>
      <dgm:t>
        <a:bodyPr/>
        <a:lstStyle/>
        <a:p>
          <a:endParaRPr lang="en-US"/>
        </a:p>
      </dgm:t>
    </dgm:pt>
    <dgm:pt modelId="{5907B195-2F47-4C11-9BD9-C63ED349D652}">
      <dgm:prSet phldrT="[Text]" custT="1"/>
      <dgm:spPr>
        <a:solidFill>
          <a:schemeClr val="bg2">
            <a:alpha val="90000"/>
          </a:schemeClr>
        </a:solidFill>
      </dgm:spPr>
      <dgm:t>
        <a:bodyPr/>
        <a:lstStyle/>
        <a:p>
          <a:r>
            <a:rPr lang="en-US" sz="1400">
              <a:solidFill>
                <a:schemeClr val="tx1"/>
              </a:solidFill>
            </a:rPr>
            <a:t>Develop citywide STH programs</a:t>
          </a:r>
          <a:endParaRPr lang="en-US" sz="1400" dirty="0">
            <a:solidFill>
              <a:schemeClr val="tx1"/>
            </a:solidFill>
          </a:endParaRPr>
        </a:p>
      </dgm:t>
    </dgm:pt>
    <dgm:pt modelId="{EB7B8F10-6286-48A1-B2FC-78A6CB4342C4}" type="parTrans" cxnId="{DDC38585-817D-4A34-8325-DF6B2519E065}">
      <dgm:prSet/>
      <dgm:spPr/>
      <dgm:t>
        <a:bodyPr/>
        <a:lstStyle/>
        <a:p>
          <a:endParaRPr lang="en-US"/>
        </a:p>
      </dgm:t>
    </dgm:pt>
    <dgm:pt modelId="{C6879E6D-2723-4052-B5A1-37BE7B1709C4}" type="sibTrans" cxnId="{DDC38585-817D-4A34-8325-DF6B2519E065}">
      <dgm:prSet/>
      <dgm:spPr/>
      <dgm:t>
        <a:bodyPr/>
        <a:lstStyle/>
        <a:p>
          <a:endParaRPr lang="en-US"/>
        </a:p>
      </dgm:t>
    </dgm:pt>
    <dgm:pt modelId="{7FC19532-1B95-43F1-A293-C3FDAFD16CCE}">
      <dgm:prSet phldrT="[Text]"/>
      <dgm:spPr/>
      <dgm:t>
        <a:bodyPr/>
        <a:lstStyle/>
        <a:p>
          <a:r>
            <a:rPr lang="en-US" b="1" dirty="0">
              <a:solidFill>
                <a:schemeClr val="bg2"/>
              </a:solidFill>
            </a:rPr>
            <a:t>Borough Offices</a:t>
          </a:r>
        </a:p>
      </dgm:t>
    </dgm:pt>
    <dgm:pt modelId="{3051ADB8-8947-4C7D-9F25-557FD3F03ADD}" type="parTrans" cxnId="{C58713B7-DE5A-49F0-AA3A-B2DCA7F4E2D0}">
      <dgm:prSet/>
      <dgm:spPr/>
      <dgm:t>
        <a:bodyPr/>
        <a:lstStyle/>
        <a:p>
          <a:endParaRPr lang="en-US"/>
        </a:p>
      </dgm:t>
    </dgm:pt>
    <dgm:pt modelId="{6771353A-97AC-4477-B381-F4B061B443AC}" type="sibTrans" cxnId="{C58713B7-DE5A-49F0-AA3A-B2DCA7F4E2D0}">
      <dgm:prSet/>
      <dgm:spPr/>
      <dgm:t>
        <a:bodyPr/>
        <a:lstStyle/>
        <a:p>
          <a:endParaRPr lang="en-US"/>
        </a:p>
      </dgm:t>
    </dgm:pt>
    <dgm:pt modelId="{AB2C702B-4F75-4E7A-A9DF-CBEA492F0DAD}">
      <dgm:prSet phldrT="[Text]" custT="1"/>
      <dgm:spPr/>
      <dgm:t>
        <a:bodyPr/>
        <a:lstStyle/>
        <a:p>
          <a:r>
            <a:rPr lang="en-US" sz="1400" b="1" dirty="0">
              <a:solidFill>
                <a:schemeClr val="tx1"/>
              </a:solidFill>
            </a:rPr>
            <a:t>STH Content E</a:t>
          </a:r>
          <a:r>
            <a:rPr lang="en-US" sz="1400" b="1" i="1" dirty="0">
              <a:solidFill>
                <a:schemeClr val="tx1"/>
              </a:solidFill>
            </a:rPr>
            <a:t>x</a:t>
          </a:r>
          <a:r>
            <a:rPr lang="en-US" sz="1400" b="1" dirty="0">
              <a:solidFill>
                <a:schemeClr val="tx1"/>
              </a:solidFill>
            </a:rPr>
            <a:t>perts &amp; </a:t>
          </a:r>
          <a:br>
            <a:rPr lang="en-US" sz="1400" b="1" dirty="0">
              <a:solidFill>
                <a:schemeClr val="tx1"/>
              </a:solidFill>
            </a:rPr>
          </a:br>
          <a:r>
            <a:rPr lang="en-US" sz="1400" b="1" dirty="0">
              <a:solidFill>
                <a:schemeClr val="tx1"/>
              </a:solidFill>
            </a:rPr>
            <a:t>STH liaisons at Borough Field Support Offices </a:t>
          </a:r>
        </a:p>
      </dgm:t>
    </dgm:pt>
    <dgm:pt modelId="{C885289D-284F-48E8-A829-9D336F08D3A8}" type="parTrans" cxnId="{CB9EA153-D9B7-4AF0-B405-8FD8149DAFFB}">
      <dgm:prSet/>
      <dgm:spPr/>
      <dgm:t>
        <a:bodyPr/>
        <a:lstStyle/>
        <a:p>
          <a:endParaRPr lang="en-US"/>
        </a:p>
      </dgm:t>
    </dgm:pt>
    <dgm:pt modelId="{A56E63EA-A0EF-414B-9DE2-00B3185ABA32}" type="sibTrans" cxnId="{CB9EA153-D9B7-4AF0-B405-8FD8149DAFFB}">
      <dgm:prSet/>
      <dgm:spPr/>
      <dgm:t>
        <a:bodyPr/>
        <a:lstStyle/>
        <a:p>
          <a:endParaRPr lang="en-US"/>
        </a:p>
      </dgm:t>
    </dgm:pt>
    <dgm:pt modelId="{0E61905A-2AC0-4B36-B72A-975F554216B6}">
      <dgm:prSet phldrT="[Text]" custT="1"/>
      <dgm:spPr/>
      <dgm:t>
        <a:bodyPr/>
        <a:lstStyle/>
        <a:p>
          <a:r>
            <a:rPr lang="en-US" sz="1400">
              <a:solidFill>
                <a:schemeClr val="tx1"/>
              </a:solidFill>
            </a:rPr>
            <a:t>Coordinate resources/programs for STH students</a:t>
          </a:r>
          <a:endParaRPr lang="en-US" sz="1400" dirty="0">
            <a:solidFill>
              <a:schemeClr val="tx1"/>
            </a:solidFill>
          </a:endParaRPr>
        </a:p>
      </dgm:t>
    </dgm:pt>
    <dgm:pt modelId="{3B853A8F-35F4-4E53-9F5C-36ECA7324F63}" type="parTrans" cxnId="{23567FCA-8D61-47D2-A7E3-CF6F2D926A78}">
      <dgm:prSet/>
      <dgm:spPr/>
      <dgm:t>
        <a:bodyPr/>
        <a:lstStyle/>
        <a:p>
          <a:endParaRPr lang="en-US"/>
        </a:p>
      </dgm:t>
    </dgm:pt>
    <dgm:pt modelId="{6B957D6B-BC48-4C3C-ADD3-FB9505CD1DF2}" type="sibTrans" cxnId="{23567FCA-8D61-47D2-A7E3-CF6F2D926A78}">
      <dgm:prSet/>
      <dgm:spPr/>
      <dgm:t>
        <a:bodyPr/>
        <a:lstStyle/>
        <a:p>
          <a:endParaRPr lang="en-US"/>
        </a:p>
      </dgm:t>
    </dgm:pt>
    <dgm:pt modelId="{FC1B48D3-C652-44CF-950E-AEE971B89495}">
      <dgm:prSet phldrT="[Text]"/>
      <dgm:spPr/>
      <dgm:t>
        <a:bodyPr/>
        <a:lstStyle/>
        <a:p>
          <a:r>
            <a:rPr lang="en-US" b="1" dirty="0">
              <a:solidFill>
                <a:schemeClr val="bg2"/>
              </a:solidFill>
            </a:rPr>
            <a:t>Shelters</a:t>
          </a:r>
        </a:p>
      </dgm:t>
    </dgm:pt>
    <dgm:pt modelId="{7CDC4183-CCA4-455D-B505-A4F922149351}" type="parTrans" cxnId="{B942E537-4BCA-4E69-988D-D87237AF3BCA}">
      <dgm:prSet/>
      <dgm:spPr/>
      <dgm:t>
        <a:bodyPr/>
        <a:lstStyle/>
        <a:p>
          <a:endParaRPr lang="en-US"/>
        </a:p>
      </dgm:t>
    </dgm:pt>
    <dgm:pt modelId="{CA0282D8-947A-4047-8424-D9F6D2AE4806}" type="sibTrans" cxnId="{B942E537-4BCA-4E69-988D-D87237AF3BCA}">
      <dgm:prSet/>
      <dgm:spPr/>
      <dgm:t>
        <a:bodyPr/>
        <a:lstStyle/>
        <a:p>
          <a:endParaRPr lang="en-US"/>
        </a:p>
      </dgm:t>
    </dgm:pt>
    <dgm:pt modelId="{DF8AE7E5-F0A3-4B02-9E3F-BA722AF07FD5}">
      <dgm:prSet phldrT="[Text]" custT="1"/>
      <dgm:spPr/>
      <dgm:t>
        <a:bodyPr/>
        <a:lstStyle/>
        <a:p>
          <a:r>
            <a:rPr lang="en-US" sz="1400" b="1" dirty="0">
              <a:solidFill>
                <a:schemeClr val="tx1"/>
              </a:solidFill>
            </a:rPr>
            <a:t>STH Family Assistants &amp; Attendance Teachers</a:t>
          </a:r>
        </a:p>
      </dgm:t>
    </dgm:pt>
    <dgm:pt modelId="{3DE37DC3-4B56-4BBA-89A1-BF016AC338CF}" type="parTrans" cxnId="{394B70A7-8DB4-4661-8632-2752EBE064B7}">
      <dgm:prSet/>
      <dgm:spPr/>
      <dgm:t>
        <a:bodyPr/>
        <a:lstStyle/>
        <a:p>
          <a:endParaRPr lang="en-US"/>
        </a:p>
      </dgm:t>
    </dgm:pt>
    <dgm:pt modelId="{01517838-F0DA-455B-9575-BF4F4725F010}" type="sibTrans" cxnId="{394B70A7-8DB4-4661-8632-2752EBE064B7}">
      <dgm:prSet/>
      <dgm:spPr/>
      <dgm:t>
        <a:bodyPr/>
        <a:lstStyle/>
        <a:p>
          <a:endParaRPr lang="en-US"/>
        </a:p>
      </dgm:t>
    </dgm:pt>
    <dgm:pt modelId="{3F0A0100-D8FC-4CB1-A93F-6D3ECFC782BB}">
      <dgm:prSet phldrT="[Text]" custT="1"/>
      <dgm:spPr/>
      <dgm:t>
        <a:bodyPr/>
        <a:lstStyle/>
        <a:p>
          <a:r>
            <a:rPr lang="en-US" sz="1400">
              <a:solidFill>
                <a:schemeClr val="tx1"/>
              </a:solidFill>
            </a:rPr>
            <a:t>Coordinate transportation, enrollment, etc.</a:t>
          </a:r>
          <a:endParaRPr lang="en-US" sz="1400" dirty="0">
            <a:solidFill>
              <a:schemeClr val="tx1"/>
            </a:solidFill>
          </a:endParaRPr>
        </a:p>
      </dgm:t>
    </dgm:pt>
    <dgm:pt modelId="{24D983DC-9807-44BA-898A-6CFD8BBA8FF6}" type="parTrans" cxnId="{B1B2F7E6-4DC7-4CCF-87C5-C40B1A014681}">
      <dgm:prSet/>
      <dgm:spPr/>
      <dgm:t>
        <a:bodyPr/>
        <a:lstStyle/>
        <a:p>
          <a:endParaRPr lang="en-US"/>
        </a:p>
      </dgm:t>
    </dgm:pt>
    <dgm:pt modelId="{FCECB5C2-E286-4E41-8751-67E23988017A}" type="sibTrans" cxnId="{B1B2F7E6-4DC7-4CCF-87C5-C40B1A014681}">
      <dgm:prSet/>
      <dgm:spPr/>
      <dgm:t>
        <a:bodyPr/>
        <a:lstStyle/>
        <a:p>
          <a:endParaRPr lang="en-US"/>
        </a:p>
      </dgm:t>
    </dgm:pt>
    <dgm:pt modelId="{816C4C19-3585-4687-AE69-1ADE90A92E3D}">
      <dgm:prSet/>
      <dgm:spPr/>
      <dgm:t>
        <a:bodyPr/>
        <a:lstStyle/>
        <a:p>
          <a:r>
            <a:rPr lang="en-US" b="1" dirty="0">
              <a:solidFill>
                <a:schemeClr val="bg2"/>
              </a:solidFill>
            </a:rPr>
            <a:t>Schools</a:t>
          </a:r>
        </a:p>
      </dgm:t>
    </dgm:pt>
    <dgm:pt modelId="{02A42119-17E4-48BF-8C8B-EB7DFA421539}" type="parTrans" cxnId="{407EDC4F-B471-4249-B74B-C31FD322E602}">
      <dgm:prSet/>
      <dgm:spPr/>
      <dgm:t>
        <a:bodyPr/>
        <a:lstStyle/>
        <a:p>
          <a:endParaRPr lang="en-US"/>
        </a:p>
      </dgm:t>
    </dgm:pt>
    <dgm:pt modelId="{3D3D17BF-A75E-4788-9EC2-DC52489D6B7B}" type="sibTrans" cxnId="{407EDC4F-B471-4249-B74B-C31FD322E602}">
      <dgm:prSet/>
      <dgm:spPr/>
      <dgm:t>
        <a:bodyPr/>
        <a:lstStyle/>
        <a:p>
          <a:endParaRPr lang="en-US"/>
        </a:p>
      </dgm:t>
    </dgm:pt>
    <dgm:pt modelId="{A48C34F2-665E-4872-A4FA-52D1B1B33F5A}">
      <dgm:prSet custT="1"/>
      <dgm:spPr/>
      <dgm:t>
        <a:bodyPr/>
        <a:lstStyle/>
        <a:p>
          <a:pPr algn="ctr"/>
          <a:r>
            <a:rPr lang="en-US" sz="1400" b="1" dirty="0">
              <a:solidFill>
                <a:schemeClr val="tx1"/>
              </a:solidFill>
            </a:rPr>
            <a:t>School-Based Liaisons &amp;</a:t>
          </a:r>
          <a:br>
            <a:rPr lang="en-US" sz="1400" b="1" dirty="0">
              <a:solidFill>
                <a:schemeClr val="tx1"/>
              </a:solidFill>
            </a:rPr>
          </a:br>
          <a:r>
            <a:rPr lang="en-US" sz="1400" b="1" dirty="0">
              <a:solidFill>
                <a:schemeClr val="tx1"/>
              </a:solidFill>
            </a:rPr>
            <a:t>Social Workers in high-need elementary schools</a:t>
          </a:r>
        </a:p>
      </dgm:t>
    </dgm:pt>
    <dgm:pt modelId="{10D3E958-25D0-4241-ADCA-B289B45319AF}" type="parTrans" cxnId="{8E0EB1B1-1643-4874-8A6A-3DD0C6933C18}">
      <dgm:prSet/>
      <dgm:spPr/>
      <dgm:t>
        <a:bodyPr/>
        <a:lstStyle/>
        <a:p>
          <a:endParaRPr lang="en-US"/>
        </a:p>
      </dgm:t>
    </dgm:pt>
    <dgm:pt modelId="{91E41024-ED88-4278-A8BE-0F842F29C9ED}" type="sibTrans" cxnId="{8E0EB1B1-1643-4874-8A6A-3DD0C6933C18}">
      <dgm:prSet/>
      <dgm:spPr/>
      <dgm:t>
        <a:bodyPr/>
        <a:lstStyle/>
        <a:p>
          <a:endParaRPr lang="en-US"/>
        </a:p>
      </dgm:t>
    </dgm:pt>
    <dgm:pt modelId="{C1A35439-7916-42B7-AAA2-B303EA208325}">
      <dgm:prSet custT="1"/>
      <dgm:spPr/>
      <dgm:t>
        <a:bodyPr/>
        <a:lstStyle/>
        <a:p>
          <a:pPr algn="ctr"/>
          <a:r>
            <a:rPr lang="en-US" sz="1400" dirty="0">
              <a:solidFill>
                <a:schemeClr val="tx1"/>
              </a:solidFill>
            </a:rPr>
            <a:t>Identify students in temp housing, connect with</a:t>
          </a:r>
          <a:br>
            <a:rPr lang="en-US" sz="1400" dirty="0">
              <a:solidFill>
                <a:schemeClr val="tx1"/>
              </a:solidFill>
            </a:rPr>
          </a:br>
          <a:r>
            <a:rPr lang="en-US" sz="1400" dirty="0">
              <a:solidFill>
                <a:schemeClr val="tx1"/>
              </a:solidFill>
            </a:rPr>
            <a:t>school services such as Title I programs, provide counseling, etc.</a:t>
          </a:r>
        </a:p>
      </dgm:t>
    </dgm:pt>
    <dgm:pt modelId="{CB704C1C-5868-41FD-9CEB-577857D9B508}" type="parTrans" cxnId="{A1A96048-6747-4827-88D4-0B68149F9BF8}">
      <dgm:prSet/>
      <dgm:spPr/>
      <dgm:t>
        <a:bodyPr/>
        <a:lstStyle/>
        <a:p>
          <a:endParaRPr lang="en-US"/>
        </a:p>
      </dgm:t>
    </dgm:pt>
    <dgm:pt modelId="{E1023C5A-3AAB-4E57-AAB6-17203C5FBD1C}" type="sibTrans" cxnId="{A1A96048-6747-4827-88D4-0B68149F9BF8}">
      <dgm:prSet/>
      <dgm:spPr/>
      <dgm:t>
        <a:bodyPr/>
        <a:lstStyle/>
        <a:p>
          <a:endParaRPr lang="en-US"/>
        </a:p>
      </dgm:t>
    </dgm:pt>
    <dgm:pt modelId="{079A345E-F110-4E1F-AAEF-2452E11CD896}" type="pres">
      <dgm:prSet presAssocID="{DF0032F3-0C07-4720-80D1-21C1EAFB3CEC}" presName="Name0" presStyleCnt="0">
        <dgm:presLayoutVars>
          <dgm:dir/>
          <dgm:animLvl val="lvl"/>
          <dgm:resizeHandles val="exact"/>
        </dgm:presLayoutVars>
      </dgm:prSet>
      <dgm:spPr/>
      <dgm:t>
        <a:bodyPr/>
        <a:lstStyle/>
        <a:p>
          <a:endParaRPr lang="en-US"/>
        </a:p>
      </dgm:t>
    </dgm:pt>
    <dgm:pt modelId="{5C479E3A-9B72-4273-BE8A-4119269868D6}" type="pres">
      <dgm:prSet presAssocID="{816C4C19-3585-4687-AE69-1ADE90A92E3D}" presName="boxAndChildren" presStyleCnt="0"/>
      <dgm:spPr/>
    </dgm:pt>
    <dgm:pt modelId="{EB59378D-97E4-45D8-BAB0-6348CAD4E590}" type="pres">
      <dgm:prSet presAssocID="{816C4C19-3585-4687-AE69-1ADE90A92E3D}" presName="parentTextBox" presStyleLbl="node1" presStyleIdx="0" presStyleCnt="4" custScaleY="38925"/>
      <dgm:spPr/>
      <dgm:t>
        <a:bodyPr/>
        <a:lstStyle/>
        <a:p>
          <a:endParaRPr lang="en-US"/>
        </a:p>
      </dgm:t>
    </dgm:pt>
    <dgm:pt modelId="{48B9AA75-4FD4-48DF-AC46-F88ADA98CF67}" type="pres">
      <dgm:prSet presAssocID="{816C4C19-3585-4687-AE69-1ADE90A92E3D}" presName="entireBox" presStyleLbl="node1" presStyleIdx="0" presStyleCnt="4"/>
      <dgm:spPr/>
      <dgm:t>
        <a:bodyPr/>
        <a:lstStyle/>
        <a:p>
          <a:endParaRPr lang="en-US"/>
        </a:p>
      </dgm:t>
    </dgm:pt>
    <dgm:pt modelId="{BC8C02C2-AED7-4827-AC8D-B7087CB378F9}" type="pres">
      <dgm:prSet presAssocID="{816C4C19-3585-4687-AE69-1ADE90A92E3D}" presName="descendantBox" presStyleCnt="0"/>
      <dgm:spPr/>
    </dgm:pt>
    <dgm:pt modelId="{697A99AE-F09A-477C-80DF-D28F96929E4E}" type="pres">
      <dgm:prSet presAssocID="{A48C34F2-665E-4872-A4FA-52D1B1B33F5A}" presName="childTextBox" presStyleLbl="fgAccFollowNode1" presStyleIdx="0" presStyleCnt="8">
        <dgm:presLayoutVars>
          <dgm:bulletEnabled val="1"/>
        </dgm:presLayoutVars>
      </dgm:prSet>
      <dgm:spPr/>
      <dgm:t>
        <a:bodyPr/>
        <a:lstStyle/>
        <a:p>
          <a:endParaRPr lang="en-US"/>
        </a:p>
      </dgm:t>
    </dgm:pt>
    <dgm:pt modelId="{1B81CA79-273C-4F1A-B17D-03F78355A34F}" type="pres">
      <dgm:prSet presAssocID="{C1A35439-7916-42B7-AAA2-B303EA208325}" presName="childTextBox" presStyleLbl="fgAccFollowNode1" presStyleIdx="1" presStyleCnt="8">
        <dgm:presLayoutVars>
          <dgm:bulletEnabled val="1"/>
        </dgm:presLayoutVars>
      </dgm:prSet>
      <dgm:spPr/>
      <dgm:t>
        <a:bodyPr/>
        <a:lstStyle/>
        <a:p>
          <a:endParaRPr lang="en-US"/>
        </a:p>
      </dgm:t>
    </dgm:pt>
    <dgm:pt modelId="{353D0268-2580-450A-82A8-16FA58F58A7C}" type="pres">
      <dgm:prSet presAssocID="{CA0282D8-947A-4047-8424-D9F6D2AE4806}" presName="sp" presStyleCnt="0"/>
      <dgm:spPr/>
    </dgm:pt>
    <dgm:pt modelId="{548ED522-9C75-48D1-ABE0-928C15F728F8}" type="pres">
      <dgm:prSet presAssocID="{FC1B48D3-C652-44CF-950E-AEE971B89495}" presName="arrowAndChildren" presStyleCnt="0"/>
      <dgm:spPr/>
    </dgm:pt>
    <dgm:pt modelId="{88BB3D13-C685-4688-9876-EDACA5C7E1BB}" type="pres">
      <dgm:prSet presAssocID="{FC1B48D3-C652-44CF-950E-AEE971B89495}" presName="parentTextArrow" presStyleLbl="node1" presStyleIdx="0" presStyleCnt="4"/>
      <dgm:spPr/>
      <dgm:t>
        <a:bodyPr/>
        <a:lstStyle/>
        <a:p>
          <a:endParaRPr lang="en-US"/>
        </a:p>
      </dgm:t>
    </dgm:pt>
    <dgm:pt modelId="{1E9ABB36-D719-4695-B5D6-03A8AD18A063}" type="pres">
      <dgm:prSet presAssocID="{FC1B48D3-C652-44CF-950E-AEE971B89495}" presName="arrow" presStyleLbl="node1" presStyleIdx="1" presStyleCnt="4"/>
      <dgm:spPr/>
      <dgm:t>
        <a:bodyPr/>
        <a:lstStyle/>
        <a:p>
          <a:endParaRPr lang="en-US"/>
        </a:p>
      </dgm:t>
    </dgm:pt>
    <dgm:pt modelId="{644FCC9C-CB9E-45E8-A8E3-3B116AE1534E}" type="pres">
      <dgm:prSet presAssocID="{FC1B48D3-C652-44CF-950E-AEE971B89495}" presName="descendantArrow" presStyleCnt="0"/>
      <dgm:spPr/>
    </dgm:pt>
    <dgm:pt modelId="{1E1A84B7-B9D1-4A98-B158-40795414F5C0}" type="pres">
      <dgm:prSet presAssocID="{DF8AE7E5-F0A3-4B02-9E3F-BA722AF07FD5}" presName="childTextArrow" presStyleLbl="fgAccFollowNode1" presStyleIdx="2" presStyleCnt="8">
        <dgm:presLayoutVars>
          <dgm:bulletEnabled val="1"/>
        </dgm:presLayoutVars>
      </dgm:prSet>
      <dgm:spPr/>
      <dgm:t>
        <a:bodyPr/>
        <a:lstStyle/>
        <a:p>
          <a:endParaRPr lang="en-US"/>
        </a:p>
      </dgm:t>
    </dgm:pt>
    <dgm:pt modelId="{F54A5113-6C32-4B1C-9FA9-D7FFE25B10D8}" type="pres">
      <dgm:prSet presAssocID="{3F0A0100-D8FC-4CB1-A93F-6D3ECFC782BB}" presName="childTextArrow" presStyleLbl="fgAccFollowNode1" presStyleIdx="3" presStyleCnt="8">
        <dgm:presLayoutVars>
          <dgm:bulletEnabled val="1"/>
        </dgm:presLayoutVars>
      </dgm:prSet>
      <dgm:spPr/>
      <dgm:t>
        <a:bodyPr/>
        <a:lstStyle/>
        <a:p>
          <a:endParaRPr lang="en-US"/>
        </a:p>
      </dgm:t>
    </dgm:pt>
    <dgm:pt modelId="{D5079B28-8EA0-4B06-82DA-D6170FCFEA06}" type="pres">
      <dgm:prSet presAssocID="{6771353A-97AC-4477-B381-F4B061B443AC}" presName="sp" presStyleCnt="0"/>
      <dgm:spPr/>
    </dgm:pt>
    <dgm:pt modelId="{3088E1DC-C789-4244-A7EA-7AA668DE1AE4}" type="pres">
      <dgm:prSet presAssocID="{7FC19532-1B95-43F1-A293-C3FDAFD16CCE}" presName="arrowAndChildren" presStyleCnt="0"/>
      <dgm:spPr/>
    </dgm:pt>
    <dgm:pt modelId="{8F845E7E-DD61-456E-86F5-CC5148CC6A85}" type="pres">
      <dgm:prSet presAssocID="{7FC19532-1B95-43F1-A293-C3FDAFD16CCE}" presName="parentTextArrow" presStyleLbl="node1" presStyleIdx="1" presStyleCnt="4"/>
      <dgm:spPr/>
      <dgm:t>
        <a:bodyPr/>
        <a:lstStyle/>
        <a:p>
          <a:endParaRPr lang="en-US"/>
        </a:p>
      </dgm:t>
    </dgm:pt>
    <dgm:pt modelId="{DCA4A29F-6F06-4670-91BE-04662BE07245}" type="pres">
      <dgm:prSet presAssocID="{7FC19532-1B95-43F1-A293-C3FDAFD16CCE}" presName="arrow" presStyleLbl="node1" presStyleIdx="2" presStyleCnt="4"/>
      <dgm:spPr/>
      <dgm:t>
        <a:bodyPr/>
        <a:lstStyle/>
        <a:p>
          <a:endParaRPr lang="en-US"/>
        </a:p>
      </dgm:t>
    </dgm:pt>
    <dgm:pt modelId="{BF83EC90-381F-47AF-857E-BB315DEB92EC}" type="pres">
      <dgm:prSet presAssocID="{7FC19532-1B95-43F1-A293-C3FDAFD16CCE}" presName="descendantArrow" presStyleCnt="0"/>
      <dgm:spPr/>
    </dgm:pt>
    <dgm:pt modelId="{F3B54D1F-AE81-4B38-8E6C-CC1A7DAACE68}" type="pres">
      <dgm:prSet presAssocID="{AB2C702B-4F75-4E7A-A9DF-CBEA492F0DAD}" presName="childTextArrow" presStyleLbl="fgAccFollowNode1" presStyleIdx="4" presStyleCnt="8">
        <dgm:presLayoutVars>
          <dgm:bulletEnabled val="1"/>
        </dgm:presLayoutVars>
      </dgm:prSet>
      <dgm:spPr/>
      <dgm:t>
        <a:bodyPr/>
        <a:lstStyle/>
        <a:p>
          <a:endParaRPr lang="en-US"/>
        </a:p>
      </dgm:t>
    </dgm:pt>
    <dgm:pt modelId="{F3411975-BA6F-4B04-9367-5807C56C60CB}" type="pres">
      <dgm:prSet presAssocID="{0E61905A-2AC0-4B36-B72A-975F554216B6}" presName="childTextArrow" presStyleLbl="fgAccFollowNode1" presStyleIdx="5" presStyleCnt="8">
        <dgm:presLayoutVars>
          <dgm:bulletEnabled val="1"/>
        </dgm:presLayoutVars>
      </dgm:prSet>
      <dgm:spPr/>
      <dgm:t>
        <a:bodyPr/>
        <a:lstStyle/>
        <a:p>
          <a:endParaRPr lang="en-US"/>
        </a:p>
      </dgm:t>
    </dgm:pt>
    <dgm:pt modelId="{C6647B06-B66D-4672-B052-A7D6AFC09CF0}" type="pres">
      <dgm:prSet presAssocID="{F5A926A5-975E-41E5-860C-121076615C11}" presName="sp" presStyleCnt="0"/>
      <dgm:spPr/>
    </dgm:pt>
    <dgm:pt modelId="{F2D11B1F-9872-4079-9E42-D529C538C7F9}" type="pres">
      <dgm:prSet presAssocID="{E440767D-C2FA-41C0-AC6A-D281225935A8}" presName="arrowAndChildren" presStyleCnt="0"/>
      <dgm:spPr/>
    </dgm:pt>
    <dgm:pt modelId="{0E66D744-744D-4C08-AB0A-65B5B9F35F47}" type="pres">
      <dgm:prSet presAssocID="{E440767D-C2FA-41C0-AC6A-D281225935A8}" presName="parentTextArrow" presStyleLbl="node1" presStyleIdx="2" presStyleCnt="4"/>
      <dgm:spPr/>
      <dgm:t>
        <a:bodyPr/>
        <a:lstStyle/>
        <a:p>
          <a:endParaRPr lang="en-US"/>
        </a:p>
      </dgm:t>
    </dgm:pt>
    <dgm:pt modelId="{4C45BDD8-6C9C-4E1D-9927-36A2CD27AE10}" type="pres">
      <dgm:prSet presAssocID="{E440767D-C2FA-41C0-AC6A-D281225935A8}" presName="arrow" presStyleLbl="node1" presStyleIdx="3" presStyleCnt="4" custLinFactNeighborX="7778" custLinFactNeighborY="4570"/>
      <dgm:spPr/>
      <dgm:t>
        <a:bodyPr/>
        <a:lstStyle/>
        <a:p>
          <a:endParaRPr lang="en-US"/>
        </a:p>
      </dgm:t>
    </dgm:pt>
    <dgm:pt modelId="{ADF767CB-D522-456B-8564-68D90673976E}" type="pres">
      <dgm:prSet presAssocID="{E440767D-C2FA-41C0-AC6A-D281225935A8}" presName="descendantArrow" presStyleCnt="0"/>
      <dgm:spPr/>
    </dgm:pt>
    <dgm:pt modelId="{A734E551-4C1C-4E4A-B42E-12699FF5DD49}" type="pres">
      <dgm:prSet presAssocID="{6A598C7B-309F-4E7C-A884-A4395F95DA78}" presName="childTextArrow" presStyleLbl="fgAccFollowNode1" presStyleIdx="6" presStyleCnt="8" custLinFactNeighborY="9631">
        <dgm:presLayoutVars>
          <dgm:bulletEnabled val="1"/>
        </dgm:presLayoutVars>
      </dgm:prSet>
      <dgm:spPr/>
      <dgm:t>
        <a:bodyPr/>
        <a:lstStyle/>
        <a:p>
          <a:endParaRPr lang="en-US"/>
        </a:p>
      </dgm:t>
    </dgm:pt>
    <dgm:pt modelId="{1BDFA6E0-EBCC-4A62-89BA-B2FB13FFF87E}" type="pres">
      <dgm:prSet presAssocID="{5907B195-2F47-4C11-9BD9-C63ED349D652}" presName="childTextArrow" presStyleLbl="fgAccFollowNode1" presStyleIdx="7" presStyleCnt="8" custLinFactNeighborY="9631">
        <dgm:presLayoutVars>
          <dgm:bulletEnabled val="1"/>
        </dgm:presLayoutVars>
      </dgm:prSet>
      <dgm:spPr/>
      <dgm:t>
        <a:bodyPr/>
        <a:lstStyle/>
        <a:p>
          <a:endParaRPr lang="en-US"/>
        </a:p>
      </dgm:t>
    </dgm:pt>
  </dgm:ptLst>
  <dgm:cxnLst>
    <dgm:cxn modelId="{EF1B2556-B905-43D2-9EAE-5E54664B802A}" type="presOf" srcId="{A48C34F2-665E-4872-A4FA-52D1B1B33F5A}" destId="{697A99AE-F09A-477C-80DF-D28F96929E4E}" srcOrd="0" destOrd="0" presId="urn:microsoft.com/office/officeart/2005/8/layout/process4"/>
    <dgm:cxn modelId="{CB9EA153-D9B7-4AF0-B405-8FD8149DAFFB}" srcId="{7FC19532-1B95-43F1-A293-C3FDAFD16CCE}" destId="{AB2C702B-4F75-4E7A-A9DF-CBEA492F0DAD}" srcOrd="0" destOrd="0" parTransId="{C885289D-284F-48E8-A829-9D336F08D3A8}" sibTransId="{A56E63EA-A0EF-414B-9DE2-00B3185ABA32}"/>
    <dgm:cxn modelId="{DDC38585-817D-4A34-8325-DF6B2519E065}" srcId="{E440767D-C2FA-41C0-AC6A-D281225935A8}" destId="{5907B195-2F47-4C11-9BD9-C63ED349D652}" srcOrd="1" destOrd="0" parTransId="{EB7B8F10-6286-48A1-B2FC-78A6CB4342C4}" sibTransId="{C6879E6D-2723-4052-B5A1-37BE7B1709C4}"/>
    <dgm:cxn modelId="{761E32A2-6B8E-4423-B96B-E1C3C0F28A0D}" type="presOf" srcId="{816C4C19-3585-4687-AE69-1ADE90A92E3D}" destId="{48B9AA75-4FD4-48DF-AC46-F88ADA98CF67}" srcOrd="1" destOrd="0" presId="urn:microsoft.com/office/officeart/2005/8/layout/process4"/>
    <dgm:cxn modelId="{BE870060-6BA3-484C-8713-892E3515635D}" type="presOf" srcId="{DF8AE7E5-F0A3-4B02-9E3F-BA722AF07FD5}" destId="{1E1A84B7-B9D1-4A98-B158-40795414F5C0}" srcOrd="0" destOrd="0" presId="urn:microsoft.com/office/officeart/2005/8/layout/process4"/>
    <dgm:cxn modelId="{8E0EB1B1-1643-4874-8A6A-3DD0C6933C18}" srcId="{816C4C19-3585-4687-AE69-1ADE90A92E3D}" destId="{A48C34F2-665E-4872-A4FA-52D1B1B33F5A}" srcOrd="0" destOrd="0" parTransId="{10D3E958-25D0-4241-ADCA-B289B45319AF}" sibTransId="{91E41024-ED88-4278-A8BE-0F842F29C9ED}"/>
    <dgm:cxn modelId="{BBAD059D-2F25-4AA2-90B0-5A767CB93AF0}" type="presOf" srcId="{E440767D-C2FA-41C0-AC6A-D281225935A8}" destId="{0E66D744-744D-4C08-AB0A-65B5B9F35F47}" srcOrd="0" destOrd="0" presId="urn:microsoft.com/office/officeart/2005/8/layout/process4"/>
    <dgm:cxn modelId="{348F185D-7E90-45E2-9091-53AD70AB9557}" type="presOf" srcId="{AB2C702B-4F75-4E7A-A9DF-CBEA492F0DAD}" destId="{F3B54D1F-AE81-4B38-8E6C-CC1A7DAACE68}" srcOrd="0" destOrd="0" presId="urn:microsoft.com/office/officeart/2005/8/layout/process4"/>
    <dgm:cxn modelId="{B942E537-4BCA-4E69-988D-D87237AF3BCA}" srcId="{DF0032F3-0C07-4720-80D1-21C1EAFB3CEC}" destId="{FC1B48D3-C652-44CF-950E-AEE971B89495}" srcOrd="2" destOrd="0" parTransId="{7CDC4183-CCA4-455D-B505-A4F922149351}" sibTransId="{CA0282D8-947A-4047-8424-D9F6D2AE4806}"/>
    <dgm:cxn modelId="{80B8F5C0-3176-4241-8FDF-D360AF0397B2}" type="presOf" srcId="{816C4C19-3585-4687-AE69-1ADE90A92E3D}" destId="{EB59378D-97E4-45D8-BAB0-6348CAD4E590}" srcOrd="0" destOrd="0" presId="urn:microsoft.com/office/officeart/2005/8/layout/process4"/>
    <dgm:cxn modelId="{DA6A3038-D655-4A86-A32E-86E114D0C7FF}" type="presOf" srcId="{0E61905A-2AC0-4B36-B72A-975F554216B6}" destId="{F3411975-BA6F-4B04-9367-5807C56C60CB}" srcOrd="0" destOrd="0" presId="urn:microsoft.com/office/officeart/2005/8/layout/process4"/>
    <dgm:cxn modelId="{21E25A1F-BFC8-458B-B93E-7C81823BCFC8}" type="presOf" srcId="{6A598C7B-309F-4E7C-A884-A4395F95DA78}" destId="{A734E551-4C1C-4E4A-B42E-12699FF5DD49}" srcOrd="0" destOrd="0" presId="urn:microsoft.com/office/officeart/2005/8/layout/process4"/>
    <dgm:cxn modelId="{164B860F-C1FC-4586-A926-9CFDC397CE34}" type="presOf" srcId="{3F0A0100-D8FC-4CB1-A93F-6D3ECFC782BB}" destId="{F54A5113-6C32-4B1C-9FA9-D7FFE25B10D8}" srcOrd="0" destOrd="0" presId="urn:microsoft.com/office/officeart/2005/8/layout/process4"/>
    <dgm:cxn modelId="{BCA59417-7230-4059-9868-4D63C64633D7}" type="presOf" srcId="{E440767D-C2FA-41C0-AC6A-D281225935A8}" destId="{4C45BDD8-6C9C-4E1D-9927-36A2CD27AE10}" srcOrd="1" destOrd="0" presId="urn:microsoft.com/office/officeart/2005/8/layout/process4"/>
    <dgm:cxn modelId="{C243D938-78ED-428A-8200-79EB2CAD2062}" type="presOf" srcId="{FC1B48D3-C652-44CF-950E-AEE971B89495}" destId="{1E9ABB36-D719-4695-B5D6-03A8AD18A063}" srcOrd="1" destOrd="0" presId="urn:microsoft.com/office/officeart/2005/8/layout/process4"/>
    <dgm:cxn modelId="{3A955943-2F64-4ABC-AAFD-11FB1209B283}" type="presOf" srcId="{DF0032F3-0C07-4720-80D1-21C1EAFB3CEC}" destId="{079A345E-F110-4E1F-AAEF-2452E11CD896}" srcOrd="0" destOrd="0" presId="urn:microsoft.com/office/officeart/2005/8/layout/process4"/>
    <dgm:cxn modelId="{F29E066D-4DBC-4737-9C54-6648323C1DC6}" type="presOf" srcId="{7FC19532-1B95-43F1-A293-C3FDAFD16CCE}" destId="{DCA4A29F-6F06-4670-91BE-04662BE07245}" srcOrd="1" destOrd="0" presId="urn:microsoft.com/office/officeart/2005/8/layout/process4"/>
    <dgm:cxn modelId="{7A084B0A-4217-4595-A010-F5998CBA8A3B}" type="presOf" srcId="{5907B195-2F47-4C11-9BD9-C63ED349D652}" destId="{1BDFA6E0-EBCC-4A62-89BA-B2FB13FFF87E}" srcOrd="0" destOrd="0" presId="urn:microsoft.com/office/officeart/2005/8/layout/process4"/>
    <dgm:cxn modelId="{CA83E51D-6C94-4BB3-BBC8-447A4190A117}" srcId="{E440767D-C2FA-41C0-AC6A-D281225935A8}" destId="{6A598C7B-309F-4E7C-A884-A4395F95DA78}" srcOrd="0" destOrd="0" parTransId="{9A101C55-6200-4770-BF30-788CAE291F9D}" sibTransId="{CEE6D819-F37C-46B3-8717-F000D90568C4}"/>
    <dgm:cxn modelId="{DF3510FF-9B9D-4555-A0FD-D292825FDE98}" type="presOf" srcId="{7FC19532-1B95-43F1-A293-C3FDAFD16CCE}" destId="{8F845E7E-DD61-456E-86F5-CC5148CC6A85}" srcOrd="0" destOrd="0" presId="urn:microsoft.com/office/officeart/2005/8/layout/process4"/>
    <dgm:cxn modelId="{C58713B7-DE5A-49F0-AA3A-B2DCA7F4E2D0}" srcId="{DF0032F3-0C07-4720-80D1-21C1EAFB3CEC}" destId="{7FC19532-1B95-43F1-A293-C3FDAFD16CCE}" srcOrd="1" destOrd="0" parTransId="{3051ADB8-8947-4C7D-9F25-557FD3F03ADD}" sibTransId="{6771353A-97AC-4477-B381-F4B061B443AC}"/>
    <dgm:cxn modelId="{6C5F986C-BAA6-4CFA-875B-2FC193B7348D}" type="presOf" srcId="{FC1B48D3-C652-44CF-950E-AEE971B89495}" destId="{88BB3D13-C685-4688-9876-EDACA5C7E1BB}" srcOrd="0" destOrd="0" presId="urn:microsoft.com/office/officeart/2005/8/layout/process4"/>
    <dgm:cxn modelId="{A1A96048-6747-4827-88D4-0B68149F9BF8}" srcId="{816C4C19-3585-4687-AE69-1ADE90A92E3D}" destId="{C1A35439-7916-42B7-AAA2-B303EA208325}" srcOrd="1" destOrd="0" parTransId="{CB704C1C-5868-41FD-9CEB-577857D9B508}" sibTransId="{E1023C5A-3AAB-4E57-AAB6-17203C5FBD1C}"/>
    <dgm:cxn modelId="{0C5B2919-150A-40AC-B0BC-935D3E38DE66}" srcId="{DF0032F3-0C07-4720-80D1-21C1EAFB3CEC}" destId="{E440767D-C2FA-41C0-AC6A-D281225935A8}" srcOrd="0" destOrd="0" parTransId="{0F8B8654-938A-4503-80DA-AECDD1E304DD}" sibTransId="{F5A926A5-975E-41E5-860C-121076615C11}"/>
    <dgm:cxn modelId="{83CDAD1F-9D89-44A2-A0A8-DD2692102841}" type="presOf" srcId="{C1A35439-7916-42B7-AAA2-B303EA208325}" destId="{1B81CA79-273C-4F1A-B17D-03F78355A34F}" srcOrd="0" destOrd="0" presId="urn:microsoft.com/office/officeart/2005/8/layout/process4"/>
    <dgm:cxn modelId="{394B70A7-8DB4-4661-8632-2752EBE064B7}" srcId="{FC1B48D3-C652-44CF-950E-AEE971B89495}" destId="{DF8AE7E5-F0A3-4B02-9E3F-BA722AF07FD5}" srcOrd="0" destOrd="0" parTransId="{3DE37DC3-4B56-4BBA-89A1-BF016AC338CF}" sibTransId="{01517838-F0DA-455B-9575-BF4F4725F010}"/>
    <dgm:cxn modelId="{B1B2F7E6-4DC7-4CCF-87C5-C40B1A014681}" srcId="{FC1B48D3-C652-44CF-950E-AEE971B89495}" destId="{3F0A0100-D8FC-4CB1-A93F-6D3ECFC782BB}" srcOrd="1" destOrd="0" parTransId="{24D983DC-9807-44BA-898A-6CFD8BBA8FF6}" sibTransId="{FCECB5C2-E286-4E41-8751-67E23988017A}"/>
    <dgm:cxn modelId="{407EDC4F-B471-4249-B74B-C31FD322E602}" srcId="{DF0032F3-0C07-4720-80D1-21C1EAFB3CEC}" destId="{816C4C19-3585-4687-AE69-1ADE90A92E3D}" srcOrd="3" destOrd="0" parTransId="{02A42119-17E4-48BF-8C8B-EB7DFA421539}" sibTransId="{3D3D17BF-A75E-4788-9EC2-DC52489D6B7B}"/>
    <dgm:cxn modelId="{23567FCA-8D61-47D2-A7E3-CF6F2D926A78}" srcId="{7FC19532-1B95-43F1-A293-C3FDAFD16CCE}" destId="{0E61905A-2AC0-4B36-B72A-975F554216B6}" srcOrd="1" destOrd="0" parTransId="{3B853A8F-35F4-4E53-9F5C-36ECA7324F63}" sibTransId="{6B957D6B-BC48-4C3C-ADD3-FB9505CD1DF2}"/>
    <dgm:cxn modelId="{4BFAAB27-2527-4284-A382-A84881D11A10}" type="presParOf" srcId="{079A345E-F110-4E1F-AAEF-2452E11CD896}" destId="{5C479E3A-9B72-4273-BE8A-4119269868D6}" srcOrd="0" destOrd="0" presId="urn:microsoft.com/office/officeart/2005/8/layout/process4"/>
    <dgm:cxn modelId="{4ECE0CA7-7315-40ED-8464-D69296D79954}" type="presParOf" srcId="{5C479E3A-9B72-4273-BE8A-4119269868D6}" destId="{EB59378D-97E4-45D8-BAB0-6348CAD4E590}" srcOrd="0" destOrd="0" presId="urn:microsoft.com/office/officeart/2005/8/layout/process4"/>
    <dgm:cxn modelId="{8457C36A-3A92-4B8F-9ABD-CBFFB371F96B}" type="presParOf" srcId="{5C479E3A-9B72-4273-BE8A-4119269868D6}" destId="{48B9AA75-4FD4-48DF-AC46-F88ADA98CF67}" srcOrd="1" destOrd="0" presId="urn:microsoft.com/office/officeart/2005/8/layout/process4"/>
    <dgm:cxn modelId="{4FDD709C-CC0B-45F2-81DA-FBB0F5AD3A7A}" type="presParOf" srcId="{5C479E3A-9B72-4273-BE8A-4119269868D6}" destId="{BC8C02C2-AED7-4827-AC8D-B7087CB378F9}" srcOrd="2" destOrd="0" presId="urn:microsoft.com/office/officeart/2005/8/layout/process4"/>
    <dgm:cxn modelId="{405F92D5-29CD-4C08-9C68-4C89F2815010}" type="presParOf" srcId="{BC8C02C2-AED7-4827-AC8D-B7087CB378F9}" destId="{697A99AE-F09A-477C-80DF-D28F96929E4E}" srcOrd="0" destOrd="0" presId="urn:microsoft.com/office/officeart/2005/8/layout/process4"/>
    <dgm:cxn modelId="{660180A3-7FC8-4311-81BE-F5D7AE888F07}" type="presParOf" srcId="{BC8C02C2-AED7-4827-AC8D-B7087CB378F9}" destId="{1B81CA79-273C-4F1A-B17D-03F78355A34F}" srcOrd="1" destOrd="0" presId="urn:microsoft.com/office/officeart/2005/8/layout/process4"/>
    <dgm:cxn modelId="{F8CC87E7-67AC-49CE-A2B0-B102D655100C}" type="presParOf" srcId="{079A345E-F110-4E1F-AAEF-2452E11CD896}" destId="{353D0268-2580-450A-82A8-16FA58F58A7C}" srcOrd="1" destOrd="0" presId="urn:microsoft.com/office/officeart/2005/8/layout/process4"/>
    <dgm:cxn modelId="{44A73936-8A76-48D3-9733-2D74326BE326}" type="presParOf" srcId="{079A345E-F110-4E1F-AAEF-2452E11CD896}" destId="{548ED522-9C75-48D1-ABE0-928C15F728F8}" srcOrd="2" destOrd="0" presId="urn:microsoft.com/office/officeart/2005/8/layout/process4"/>
    <dgm:cxn modelId="{E2491F53-CAC1-4F60-9AB0-AD43F1245810}" type="presParOf" srcId="{548ED522-9C75-48D1-ABE0-928C15F728F8}" destId="{88BB3D13-C685-4688-9876-EDACA5C7E1BB}" srcOrd="0" destOrd="0" presId="urn:microsoft.com/office/officeart/2005/8/layout/process4"/>
    <dgm:cxn modelId="{DDCB93DF-B2ED-44DF-BAA1-2A74A1912E22}" type="presParOf" srcId="{548ED522-9C75-48D1-ABE0-928C15F728F8}" destId="{1E9ABB36-D719-4695-B5D6-03A8AD18A063}" srcOrd="1" destOrd="0" presId="urn:microsoft.com/office/officeart/2005/8/layout/process4"/>
    <dgm:cxn modelId="{380EB5C7-147C-4A22-A727-4C124AFE33F1}" type="presParOf" srcId="{548ED522-9C75-48D1-ABE0-928C15F728F8}" destId="{644FCC9C-CB9E-45E8-A8E3-3B116AE1534E}" srcOrd="2" destOrd="0" presId="urn:microsoft.com/office/officeart/2005/8/layout/process4"/>
    <dgm:cxn modelId="{7E8E196C-E3D5-4ECD-AF5F-894A70B076C9}" type="presParOf" srcId="{644FCC9C-CB9E-45E8-A8E3-3B116AE1534E}" destId="{1E1A84B7-B9D1-4A98-B158-40795414F5C0}" srcOrd="0" destOrd="0" presId="urn:microsoft.com/office/officeart/2005/8/layout/process4"/>
    <dgm:cxn modelId="{74D7CF69-60B8-4AF3-8CC4-A575F23659AD}" type="presParOf" srcId="{644FCC9C-CB9E-45E8-A8E3-3B116AE1534E}" destId="{F54A5113-6C32-4B1C-9FA9-D7FFE25B10D8}" srcOrd="1" destOrd="0" presId="urn:microsoft.com/office/officeart/2005/8/layout/process4"/>
    <dgm:cxn modelId="{749D10F4-DF8B-4B5A-B378-4867E9C1DAE4}" type="presParOf" srcId="{079A345E-F110-4E1F-AAEF-2452E11CD896}" destId="{D5079B28-8EA0-4B06-82DA-D6170FCFEA06}" srcOrd="3" destOrd="0" presId="urn:microsoft.com/office/officeart/2005/8/layout/process4"/>
    <dgm:cxn modelId="{12D6435F-8E35-44DD-BC58-CB30654F7AD1}" type="presParOf" srcId="{079A345E-F110-4E1F-AAEF-2452E11CD896}" destId="{3088E1DC-C789-4244-A7EA-7AA668DE1AE4}" srcOrd="4" destOrd="0" presId="urn:microsoft.com/office/officeart/2005/8/layout/process4"/>
    <dgm:cxn modelId="{CB62E425-83F1-4C87-B586-31FE3F03AD1E}" type="presParOf" srcId="{3088E1DC-C789-4244-A7EA-7AA668DE1AE4}" destId="{8F845E7E-DD61-456E-86F5-CC5148CC6A85}" srcOrd="0" destOrd="0" presId="urn:microsoft.com/office/officeart/2005/8/layout/process4"/>
    <dgm:cxn modelId="{6E169B3A-8C9F-472B-A23E-F079A95CEA77}" type="presParOf" srcId="{3088E1DC-C789-4244-A7EA-7AA668DE1AE4}" destId="{DCA4A29F-6F06-4670-91BE-04662BE07245}" srcOrd="1" destOrd="0" presId="urn:microsoft.com/office/officeart/2005/8/layout/process4"/>
    <dgm:cxn modelId="{41421FAA-EF76-453A-8598-B66238588398}" type="presParOf" srcId="{3088E1DC-C789-4244-A7EA-7AA668DE1AE4}" destId="{BF83EC90-381F-47AF-857E-BB315DEB92EC}" srcOrd="2" destOrd="0" presId="urn:microsoft.com/office/officeart/2005/8/layout/process4"/>
    <dgm:cxn modelId="{FE9788C8-E77C-421B-931E-5AB55897B136}" type="presParOf" srcId="{BF83EC90-381F-47AF-857E-BB315DEB92EC}" destId="{F3B54D1F-AE81-4B38-8E6C-CC1A7DAACE68}" srcOrd="0" destOrd="0" presId="urn:microsoft.com/office/officeart/2005/8/layout/process4"/>
    <dgm:cxn modelId="{EC763360-FBA9-4468-A330-9A23DC768379}" type="presParOf" srcId="{BF83EC90-381F-47AF-857E-BB315DEB92EC}" destId="{F3411975-BA6F-4B04-9367-5807C56C60CB}" srcOrd="1" destOrd="0" presId="urn:microsoft.com/office/officeart/2005/8/layout/process4"/>
    <dgm:cxn modelId="{0F39A787-8CD0-4DD8-89DB-520FF743245E}" type="presParOf" srcId="{079A345E-F110-4E1F-AAEF-2452E11CD896}" destId="{C6647B06-B66D-4672-B052-A7D6AFC09CF0}" srcOrd="5" destOrd="0" presId="urn:microsoft.com/office/officeart/2005/8/layout/process4"/>
    <dgm:cxn modelId="{9422BA26-265F-4CDB-B326-14E76A78AE3B}" type="presParOf" srcId="{079A345E-F110-4E1F-AAEF-2452E11CD896}" destId="{F2D11B1F-9872-4079-9E42-D529C538C7F9}" srcOrd="6" destOrd="0" presId="urn:microsoft.com/office/officeart/2005/8/layout/process4"/>
    <dgm:cxn modelId="{6CE999D6-8398-4171-AC98-68B6F94AEB41}" type="presParOf" srcId="{F2D11B1F-9872-4079-9E42-D529C538C7F9}" destId="{0E66D744-744D-4C08-AB0A-65B5B9F35F47}" srcOrd="0" destOrd="0" presId="urn:microsoft.com/office/officeart/2005/8/layout/process4"/>
    <dgm:cxn modelId="{79F46B9C-2939-424F-B6BC-8C23FF5C2D80}" type="presParOf" srcId="{F2D11B1F-9872-4079-9E42-D529C538C7F9}" destId="{4C45BDD8-6C9C-4E1D-9927-36A2CD27AE10}" srcOrd="1" destOrd="0" presId="urn:microsoft.com/office/officeart/2005/8/layout/process4"/>
    <dgm:cxn modelId="{64FED54C-D1CA-43BD-B2CD-2BA25A6EEAB7}" type="presParOf" srcId="{F2D11B1F-9872-4079-9E42-D529C538C7F9}" destId="{ADF767CB-D522-456B-8564-68D90673976E}" srcOrd="2" destOrd="0" presId="urn:microsoft.com/office/officeart/2005/8/layout/process4"/>
    <dgm:cxn modelId="{42657170-2D88-42EA-9141-C1036815A1AD}" type="presParOf" srcId="{ADF767CB-D522-456B-8564-68D90673976E}" destId="{A734E551-4C1C-4E4A-B42E-12699FF5DD49}" srcOrd="0" destOrd="0" presId="urn:microsoft.com/office/officeart/2005/8/layout/process4"/>
    <dgm:cxn modelId="{30786736-D54B-4655-86D4-8A29824783A4}" type="presParOf" srcId="{ADF767CB-D522-456B-8564-68D90673976E}" destId="{1BDFA6E0-EBCC-4A62-89BA-B2FB13FFF87E}" srcOrd="1" destOrd="0" presId="urn:microsoft.com/office/officeart/2005/8/layout/process4"/>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427D8A-5270-47E7-ABAC-FEB5F9B4C27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F3DA4C8F-F763-4B8B-BF63-2D6BEEFD5F09}">
      <dgm:prSet phldrT="[Text]"/>
      <dgm:spPr/>
      <dgm:t>
        <a:bodyPr/>
        <a:lstStyle/>
        <a:p>
          <a:r>
            <a:rPr lang="en-US" b="1"/>
            <a:t>Title I School</a:t>
          </a:r>
          <a:endParaRPr lang="en-US" b="1" dirty="0"/>
        </a:p>
      </dgm:t>
    </dgm:pt>
    <dgm:pt modelId="{ADC9FCD2-A150-4932-B37A-D3B5E4A602BC}" type="parTrans" cxnId="{1FD06536-D2D5-46F6-86BF-9D8AFD5C3B41}">
      <dgm:prSet/>
      <dgm:spPr/>
      <dgm:t>
        <a:bodyPr/>
        <a:lstStyle/>
        <a:p>
          <a:endParaRPr lang="en-US">
            <a:solidFill>
              <a:schemeClr val="tx1"/>
            </a:solidFill>
          </a:endParaRPr>
        </a:p>
      </dgm:t>
    </dgm:pt>
    <dgm:pt modelId="{31127344-C710-4717-A07E-3FF72FADC96C}" type="sibTrans" cxnId="{1FD06536-D2D5-46F6-86BF-9D8AFD5C3B41}">
      <dgm:prSet/>
      <dgm:spPr/>
      <dgm:t>
        <a:bodyPr/>
        <a:lstStyle/>
        <a:p>
          <a:endParaRPr lang="en-US">
            <a:solidFill>
              <a:schemeClr val="tx1"/>
            </a:solidFill>
          </a:endParaRPr>
        </a:p>
      </dgm:t>
    </dgm:pt>
    <dgm:pt modelId="{3A3F20EC-CA24-4A0E-8881-FD6BF35BD200}">
      <dgm:prSet phldrT="[Text]"/>
      <dgm:spPr/>
      <dgm:t>
        <a:bodyPr/>
        <a:lstStyle/>
        <a:p>
          <a:r>
            <a:rPr lang="en-US" dirty="0">
              <a:solidFill>
                <a:schemeClr val="tx1"/>
              </a:solidFill>
            </a:rPr>
            <a:t>Min $100 x # of STH</a:t>
          </a:r>
        </a:p>
      </dgm:t>
    </dgm:pt>
    <dgm:pt modelId="{C5448ABC-535A-4B83-8E59-88600A49CF56}" type="parTrans" cxnId="{A87C1C8B-67BF-4F1C-A57B-E973F3F1622F}">
      <dgm:prSet/>
      <dgm:spPr/>
      <dgm:t>
        <a:bodyPr/>
        <a:lstStyle/>
        <a:p>
          <a:endParaRPr lang="en-US">
            <a:solidFill>
              <a:schemeClr val="tx1"/>
            </a:solidFill>
          </a:endParaRPr>
        </a:p>
      </dgm:t>
    </dgm:pt>
    <dgm:pt modelId="{CFD0CE0F-6D2A-48F4-93B5-48B11707E792}" type="sibTrans" cxnId="{A87C1C8B-67BF-4F1C-A57B-E973F3F1622F}">
      <dgm:prSet/>
      <dgm:spPr/>
      <dgm:t>
        <a:bodyPr/>
        <a:lstStyle/>
        <a:p>
          <a:endParaRPr lang="en-US">
            <a:solidFill>
              <a:schemeClr val="tx1"/>
            </a:solidFill>
          </a:endParaRPr>
        </a:p>
      </dgm:t>
    </dgm:pt>
    <dgm:pt modelId="{B3A70949-FD66-473C-86D5-06005C7043FB}">
      <dgm:prSet phldrT="[Text]"/>
      <dgm:spPr/>
      <dgm:t>
        <a:bodyPr/>
        <a:lstStyle/>
        <a:p>
          <a:r>
            <a:rPr lang="en-US" b="1"/>
            <a:t>Non-Title I School</a:t>
          </a:r>
          <a:endParaRPr lang="en-US" b="1" dirty="0"/>
        </a:p>
      </dgm:t>
    </dgm:pt>
    <dgm:pt modelId="{713068A2-6041-4894-B099-BAC4E304D0E0}" type="parTrans" cxnId="{69677F4B-DFDD-4A01-9DE7-A2386C6C3260}">
      <dgm:prSet/>
      <dgm:spPr/>
      <dgm:t>
        <a:bodyPr/>
        <a:lstStyle/>
        <a:p>
          <a:endParaRPr lang="en-US">
            <a:solidFill>
              <a:schemeClr val="tx1"/>
            </a:solidFill>
          </a:endParaRPr>
        </a:p>
      </dgm:t>
    </dgm:pt>
    <dgm:pt modelId="{72158525-EAFA-4B25-9640-4CC31D82A4D1}" type="sibTrans" cxnId="{69677F4B-DFDD-4A01-9DE7-A2386C6C3260}">
      <dgm:prSet/>
      <dgm:spPr/>
      <dgm:t>
        <a:bodyPr/>
        <a:lstStyle/>
        <a:p>
          <a:endParaRPr lang="en-US">
            <a:solidFill>
              <a:schemeClr val="tx1"/>
            </a:solidFill>
          </a:endParaRPr>
        </a:p>
      </dgm:t>
    </dgm:pt>
    <dgm:pt modelId="{6ADA7546-5B29-48A4-B43F-A87860A45267}">
      <dgm:prSet phldrT="[Text]"/>
      <dgm:spPr/>
      <dgm:t>
        <a:bodyPr/>
        <a:lstStyle/>
        <a:p>
          <a:r>
            <a:rPr lang="en-US" dirty="0">
              <a:solidFill>
                <a:schemeClr val="tx1"/>
              </a:solidFill>
            </a:rPr>
            <a:t>Title I per pupil </a:t>
          </a:r>
          <a:r>
            <a:rPr lang="en-US" dirty="0" err="1">
              <a:solidFill>
                <a:schemeClr val="tx1"/>
              </a:solidFill>
            </a:rPr>
            <a:t>amt</a:t>
          </a:r>
          <a:r>
            <a:rPr lang="en-US" dirty="0">
              <a:solidFill>
                <a:schemeClr val="tx1"/>
              </a:solidFill>
            </a:rPr>
            <a:t> x # of STH</a:t>
          </a:r>
        </a:p>
      </dgm:t>
    </dgm:pt>
    <dgm:pt modelId="{4829A798-C574-40D5-A5C0-EA49CF140C38}" type="parTrans" cxnId="{7D4BD2C4-EACA-459D-969B-C166472E2D54}">
      <dgm:prSet/>
      <dgm:spPr/>
      <dgm:t>
        <a:bodyPr/>
        <a:lstStyle/>
        <a:p>
          <a:endParaRPr lang="en-US">
            <a:solidFill>
              <a:schemeClr val="tx1"/>
            </a:solidFill>
          </a:endParaRPr>
        </a:p>
      </dgm:t>
    </dgm:pt>
    <dgm:pt modelId="{2AB3DCC9-2464-4FFC-B44D-C6C4A1E90E6F}" type="sibTrans" cxnId="{7D4BD2C4-EACA-459D-969B-C166472E2D54}">
      <dgm:prSet/>
      <dgm:spPr/>
      <dgm:t>
        <a:bodyPr/>
        <a:lstStyle/>
        <a:p>
          <a:endParaRPr lang="en-US">
            <a:solidFill>
              <a:schemeClr val="tx1"/>
            </a:solidFill>
          </a:endParaRPr>
        </a:p>
      </dgm:t>
    </dgm:pt>
    <dgm:pt modelId="{AA309562-799B-47DF-8F38-5732B9FDFBAE}">
      <dgm:prSet phldrT="[Text]"/>
      <dgm:spPr/>
      <dgm:t>
        <a:bodyPr/>
        <a:lstStyle/>
        <a:p>
          <a:r>
            <a:rPr lang="en-US" b="1"/>
            <a:t>Uses</a:t>
          </a:r>
          <a:endParaRPr lang="en-US" b="1" dirty="0"/>
        </a:p>
      </dgm:t>
    </dgm:pt>
    <dgm:pt modelId="{C3C23CE4-7F8F-47A7-BD74-C9D2DA16DF22}" type="parTrans" cxnId="{E8835799-D0C2-4DDB-B936-6E6EA9CAF7D5}">
      <dgm:prSet/>
      <dgm:spPr/>
      <dgm:t>
        <a:bodyPr/>
        <a:lstStyle/>
        <a:p>
          <a:endParaRPr lang="en-US">
            <a:solidFill>
              <a:schemeClr val="tx1"/>
            </a:solidFill>
          </a:endParaRPr>
        </a:p>
      </dgm:t>
    </dgm:pt>
    <dgm:pt modelId="{C4C83D3F-1B8B-401C-8C90-7EDA53DEC7C3}" type="sibTrans" cxnId="{E8835799-D0C2-4DDB-B936-6E6EA9CAF7D5}">
      <dgm:prSet/>
      <dgm:spPr/>
      <dgm:t>
        <a:bodyPr/>
        <a:lstStyle/>
        <a:p>
          <a:endParaRPr lang="en-US">
            <a:solidFill>
              <a:schemeClr val="tx1"/>
            </a:solidFill>
          </a:endParaRPr>
        </a:p>
      </dgm:t>
    </dgm:pt>
    <dgm:pt modelId="{2D89DCEC-9E27-4B3D-8A78-D01967DF3945}">
      <dgm:prSet phldrT="[Text]"/>
      <dgm:spPr/>
      <dgm:t>
        <a:bodyPr/>
        <a:lstStyle/>
        <a:p>
          <a:r>
            <a:rPr lang="en-US" dirty="0">
              <a:solidFill>
                <a:schemeClr val="tx1"/>
              </a:solidFill>
            </a:rPr>
            <a:t>Academic and support services for students in temporary housing</a:t>
          </a:r>
        </a:p>
      </dgm:t>
    </dgm:pt>
    <dgm:pt modelId="{D3F1629D-C8A1-43C1-8A59-D01034190836}" type="parTrans" cxnId="{FB251F10-2CFE-4A0C-8AEA-113448CDBD20}">
      <dgm:prSet/>
      <dgm:spPr/>
      <dgm:t>
        <a:bodyPr/>
        <a:lstStyle/>
        <a:p>
          <a:endParaRPr lang="en-US">
            <a:solidFill>
              <a:schemeClr val="tx1"/>
            </a:solidFill>
          </a:endParaRPr>
        </a:p>
      </dgm:t>
    </dgm:pt>
    <dgm:pt modelId="{638C1FD5-957D-4D0E-93B4-5E9FD5400959}" type="sibTrans" cxnId="{FB251F10-2CFE-4A0C-8AEA-113448CDBD20}">
      <dgm:prSet/>
      <dgm:spPr/>
      <dgm:t>
        <a:bodyPr/>
        <a:lstStyle/>
        <a:p>
          <a:endParaRPr lang="en-US">
            <a:solidFill>
              <a:schemeClr val="tx1"/>
            </a:solidFill>
          </a:endParaRPr>
        </a:p>
      </dgm:t>
    </dgm:pt>
    <dgm:pt modelId="{B614C65A-2FC8-4FCC-B1B0-870144BDDA92}" type="pres">
      <dgm:prSet presAssocID="{C1427D8A-5270-47E7-ABAC-FEB5F9B4C275}" presName="Name0" presStyleCnt="0">
        <dgm:presLayoutVars>
          <dgm:dir/>
          <dgm:animLvl val="lvl"/>
          <dgm:resizeHandles val="exact"/>
        </dgm:presLayoutVars>
      </dgm:prSet>
      <dgm:spPr/>
      <dgm:t>
        <a:bodyPr/>
        <a:lstStyle/>
        <a:p>
          <a:endParaRPr lang="en-US"/>
        </a:p>
      </dgm:t>
    </dgm:pt>
    <dgm:pt modelId="{8A306315-7453-453E-9B19-406283A71BBB}" type="pres">
      <dgm:prSet presAssocID="{F3DA4C8F-F763-4B8B-BF63-2D6BEEFD5F09}" presName="linNode" presStyleCnt="0"/>
      <dgm:spPr/>
    </dgm:pt>
    <dgm:pt modelId="{4EE1F321-8F49-49BF-822C-32C43A9B806F}" type="pres">
      <dgm:prSet presAssocID="{F3DA4C8F-F763-4B8B-BF63-2D6BEEFD5F09}" presName="parentText" presStyleLbl="node1" presStyleIdx="0" presStyleCnt="3">
        <dgm:presLayoutVars>
          <dgm:chMax val="1"/>
          <dgm:bulletEnabled val="1"/>
        </dgm:presLayoutVars>
      </dgm:prSet>
      <dgm:spPr/>
      <dgm:t>
        <a:bodyPr/>
        <a:lstStyle/>
        <a:p>
          <a:endParaRPr lang="en-US"/>
        </a:p>
      </dgm:t>
    </dgm:pt>
    <dgm:pt modelId="{03BD20D1-BE7B-4867-AB6E-4F8C617408CF}" type="pres">
      <dgm:prSet presAssocID="{F3DA4C8F-F763-4B8B-BF63-2D6BEEFD5F09}" presName="descendantText" presStyleLbl="alignAccFollowNode1" presStyleIdx="0" presStyleCnt="3">
        <dgm:presLayoutVars>
          <dgm:bulletEnabled val="1"/>
        </dgm:presLayoutVars>
      </dgm:prSet>
      <dgm:spPr/>
      <dgm:t>
        <a:bodyPr/>
        <a:lstStyle/>
        <a:p>
          <a:endParaRPr lang="en-US"/>
        </a:p>
      </dgm:t>
    </dgm:pt>
    <dgm:pt modelId="{490FC680-F02F-4405-87E5-910890740061}" type="pres">
      <dgm:prSet presAssocID="{31127344-C710-4717-A07E-3FF72FADC96C}" presName="sp" presStyleCnt="0"/>
      <dgm:spPr/>
    </dgm:pt>
    <dgm:pt modelId="{B99BA2B9-BE9A-4333-B240-547016882348}" type="pres">
      <dgm:prSet presAssocID="{B3A70949-FD66-473C-86D5-06005C7043FB}" presName="linNode" presStyleCnt="0"/>
      <dgm:spPr/>
    </dgm:pt>
    <dgm:pt modelId="{7A32AB12-6015-483D-AA4A-C119EA08CC10}" type="pres">
      <dgm:prSet presAssocID="{B3A70949-FD66-473C-86D5-06005C7043FB}" presName="parentText" presStyleLbl="node1" presStyleIdx="1" presStyleCnt="3">
        <dgm:presLayoutVars>
          <dgm:chMax val="1"/>
          <dgm:bulletEnabled val="1"/>
        </dgm:presLayoutVars>
      </dgm:prSet>
      <dgm:spPr/>
      <dgm:t>
        <a:bodyPr/>
        <a:lstStyle/>
        <a:p>
          <a:endParaRPr lang="en-US"/>
        </a:p>
      </dgm:t>
    </dgm:pt>
    <dgm:pt modelId="{7A4EDAAF-2CA1-47E8-880C-AF774B8B7417}" type="pres">
      <dgm:prSet presAssocID="{B3A70949-FD66-473C-86D5-06005C7043FB}" presName="descendantText" presStyleLbl="alignAccFollowNode1" presStyleIdx="1" presStyleCnt="3" custScaleY="105529" custLinFactNeighborY="190">
        <dgm:presLayoutVars>
          <dgm:bulletEnabled val="1"/>
        </dgm:presLayoutVars>
      </dgm:prSet>
      <dgm:spPr/>
      <dgm:t>
        <a:bodyPr/>
        <a:lstStyle/>
        <a:p>
          <a:endParaRPr lang="en-US"/>
        </a:p>
      </dgm:t>
    </dgm:pt>
    <dgm:pt modelId="{24065A88-1B67-4F67-9E2C-0C2A7029F442}" type="pres">
      <dgm:prSet presAssocID="{72158525-EAFA-4B25-9640-4CC31D82A4D1}" presName="sp" presStyleCnt="0"/>
      <dgm:spPr/>
    </dgm:pt>
    <dgm:pt modelId="{DA8E9EA8-B74D-4968-8A31-26E050892EEF}" type="pres">
      <dgm:prSet presAssocID="{AA309562-799B-47DF-8F38-5732B9FDFBAE}" presName="linNode" presStyleCnt="0"/>
      <dgm:spPr/>
    </dgm:pt>
    <dgm:pt modelId="{4D07991B-529F-4EBB-8C11-C99C739A5F2F}" type="pres">
      <dgm:prSet presAssocID="{AA309562-799B-47DF-8F38-5732B9FDFBAE}" presName="parentText" presStyleLbl="node1" presStyleIdx="2" presStyleCnt="3" custLinFactNeighborY="152">
        <dgm:presLayoutVars>
          <dgm:chMax val="1"/>
          <dgm:bulletEnabled val="1"/>
        </dgm:presLayoutVars>
      </dgm:prSet>
      <dgm:spPr/>
      <dgm:t>
        <a:bodyPr/>
        <a:lstStyle/>
        <a:p>
          <a:endParaRPr lang="en-US"/>
        </a:p>
      </dgm:t>
    </dgm:pt>
    <dgm:pt modelId="{87B784FC-4491-4F8B-84CB-4FD46A899DD0}" type="pres">
      <dgm:prSet presAssocID="{AA309562-799B-47DF-8F38-5732B9FDFBAE}" presName="descendantText" presStyleLbl="alignAccFollowNode1" presStyleIdx="2" presStyleCnt="3" custLinFactNeighborY="190">
        <dgm:presLayoutVars>
          <dgm:bulletEnabled val="1"/>
        </dgm:presLayoutVars>
      </dgm:prSet>
      <dgm:spPr/>
      <dgm:t>
        <a:bodyPr/>
        <a:lstStyle/>
        <a:p>
          <a:endParaRPr lang="en-US"/>
        </a:p>
      </dgm:t>
    </dgm:pt>
  </dgm:ptLst>
  <dgm:cxnLst>
    <dgm:cxn modelId="{C7ED32E6-7A53-4852-BDFE-8540A6F8942F}" type="presOf" srcId="{3A3F20EC-CA24-4A0E-8881-FD6BF35BD200}" destId="{03BD20D1-BE7B-4867-AB6E-4F8C617408CF}" srcOrd="0" destOrd="0" presId="urn:microsoft.com/office/officeart/2005/8/layout/vList5"/>
    <dgm:cxn modelId="{331570FA-F070-4E4E-A936-268DCBC49459}" type="presOf" srcId="{6ADA7546-5B29-48A4-B43F-A87860A45267}" destId="{7A4EDAAF-2CA1-47E8-880C-AF774B8B7417}" srcOrd="0" destOrd="0" presId="urn:microsoft.com/office/officeart/2005/8/layout/vList5"/>
    <dgm:cxn modelId="{456A9580-4C8C-4DB6-BFE6-4424F990FE57}" type="presOf" srcId="{AA309562-799B-47DF-8F38-5732B9FDFBAE}" destId="{4D07991B-529F-4EBB-8C11-C99C739A5F2F}" srcOrd="0" destOrd="0" presId="urn:microsoft.com/office/officeart/2005/8/layout/vList5"/>
    <dgm:cxn modelId="{1FD06536-D2D5-46F6-86BF-9D8AFD5C3B41}" srcId="{C1427D8A-5270-47E7-ABAC-FEB5F9B4C275}" destId="{F3DA4C8F-F763-4B8B-BF63-2D6BEEFD5F09}" srcOrd="0" destOrd="0" parTransId="{ADC9FCD2-A150-4932-B37A-D3B5E4A602BC}" sibTransId="{31127344-C710-4717-A07E-3FF72FADC96C}"/>
    <dgm:cxn modelId="{A87C1C8B-67BF-4F1C-A57B-E973F3F1622F}" srcId="{F3DA4C8F-F763-4B8B-BF63-2D6BEEFD5F09}" destId="{3A3F20EC-CA24-4A0E-8881-FD6BF35BD200}" srcOrd="0" destOrd="0" parTransId="{C5448ABC-535A-4B83-8E59-88600A49CF56}" sibTransId="{CFD0CE0F-6D2A-48F4-93B5-48B11707E792}"/>
    <dgm:cxn modelId="{7D4BD2C4-EACA-459D-969B-C166472E2D54}" srcId="{B3A70949-FD66-473C-86D5-06005C7043FB}" destId="{6ADA7546-5B29-48A4-B43F-A87860A45267}" srcOrd="0" destOrd="0" parTransId="{4829A798-C574-40D5-A5C0-EA49CF140C38}" sibTransId="{2AB3DCC9-2464-4FFC-B44D-C6C4A1E90E6F}"/>
    <dgm:cxn modelId="{E8835799-D0C2-4DDB-B936-6E6EA9CAF7D5}" srcId="{C1427D8A-5270-47E7-ABAC-FEB5F9B4C275}" destId="{AA309562-799B-47DF-8F38-5732B9FDFBAE}" srcOrd="2" destOrd="0" parTransId="{C3C23CE4-7F8F-47A7-BD74-C9D2DA16DF22}" sibTransId="{C4C83D3F-1B8B-401C-8C90-7EDA53DEC7C3}"/>
    <dgm:cxn modelId="{977D3264-0E56-4FD2-8339-72DED45A57B7}" type="presOf" srcId="{2D89DCEC-9E27-4B3D-8A78-D01967DF3945}" destId="{87B784FC-4491-4F8B-84CB-4FD46A899DD0}" srcOrd="0" destOrd="0" presId="urn:microsoft.com/office/officeart/2005/8/layout/vList5"/>
    <dgm:cxn modelId="{E14B98ED-B6E8-439E-900F-89F7CA1E5B6F}" type="presOf" srcId="{C1427D8A-5270-47E7-ABAC-FEB5F9B4C275}" destId="{B614C65A-2FC8-4FCC-B1B0-870144BDDA92}" srcOrd="0" destOrd="0" presId="urn:microsoft.com/office/officeart/2005/8/layout/vList5"/>
    <dgm:cxn modelId="{FB251F10-2CFE-4A0C-8AEA-113448CDBD20}" srcId="{AA309562-799B-47DF-8F38-5732B9FDFBAE}" destId="{2D89DCEC-9E27-4B3D-8A78-D01967DF3945}" srcOrd="0" destOrd="0" parTransId="{D3F1629D-C8A1-43C1-8A59-D01034190836}" sibTransId="{638C1FD5-957D-4D0E-93B4-5E9FD5400959}"/>
    <dgm:cxn modelId="{D6BEE037-D89B-4BC3-8E2F-704EC5A4BA0F}" type="presOf" srcId="{F3DA4C8F-F763-4B8B-BF63-2D6BEEFD5F09}" destId="{4EE1F321-8F49-49BF-822C-32C43A9B806F}" srcOrd="0" destOrd="0" presId="urn:microsoft.com/office/officeart/2005/8/layout/vList5"/>
    <dgm:cxn modelId="{69677F4B-DFDD-4A01-9DE7-A2386C6C3260}" srcId="{C1427D8A-5270-47E7-ABAC-FEB5F9B4C275}" destId="{B3A70949-FD66-473C-86D5-06005C7043FB}" srcOrd="1" destOrd="0" parTransId="{713068A2-6041-4894-B099-BAC4E304D0E0}" sibTransId="{72158525-EAFA-4B25-9640-4CC31D82A4D1}"/>
    <dgm:cxn modelId="{443FEFD2-83AB-4E08-A28E-3C7A8FA2F76B}" type="presOf" srcId="{B3A70949-FD66-473C-86D5-06005C7043FB}" destId="{7A32AB12-6015-483D-AA4A-C119EA08CC10}" srcOrd="0" destOrd="0" presId="urn:microsoft.com/office/officeart/2005/8/layout/vList5"/>
    <dgm:cxn modelId="{393EC4BD-B3C8-4A9D-B8B2-BA1012DDEA4A}" type="presParOf" srcId="{B614C65A-2FC8-4FCC-B1B0-870144BDDA92}" destId="{8A306315-7453-453E-9B19-406283A71BBB}" srcOrd="0" destOrd="0" presId="urn:microsoft.com/office/officeart/2005/8/layout/vList5"/>
    <dgm:cxn modelId="{5FC025CD-E1EF-4490-A9D4-13740E6B3BAC}" type="presParOf" srcId="{8A306315-7453-453E-9B19-406283A71BBB}" destId="{4EE1F321-8F49-49BF-822C-32C43A9B806F}" srcOrd="0" destOrd="0" presId="urn:microsoft.com/office/officeart/2005/8/layout/vList5"/>
    <dgm:cxn modelId="{DB100C74-203A-4984-BF2B-4A02C2B315E5}" type="presParOf" srcId="{8A306315-7453-453E-9B19-406283A71BBB}" destId="{03BD20D1-BE7B-4867-AB6E-4F8C617408CF}" srcOrd="1" destOrd="0" presId="urn:microsoft.com/office/officeart/2005/8/layout/vList5"/>
    <dgm:cxn modelId="{FE3C4673-182A-4B1F-9687-DBDD2BB9A28C}" type="presParOf" srcId="{B614C65A-2FC8-4FCC-B1B0-870144BDDA92}" destId="{490FC680-F02F-4405-87E5-910890740061}" srcOrd="1" destOrd="0" presId="urn:microsoft.com/office/officeart/2005/8/layout/vList5"/>
    <dgm:cxn modelId="{DA0E70C2-C032-4263-8617-D59333CD2008}" type="presParOf" srcId="{B614C65A-2FC8-4FCC-B1B0-870144BDDA92}" destId="{B99BA2B9-BE9A-4333-B240-547016882348}" srcOrd="2" destOrd="0" presId="urn:microsoft.com/office/officeart/2005/8/layout/vList5"/>
    <dgm:cxn modelId="{DA08DD94-63FD-4B22-8C7B-E330206E2F10}" type="presParOf" srcId="{B99BA2B9-BE9A-4333-B240-547016882348}" destId="{7A32AB12-6015-483D-AA4A-C119EA08CC10}" srcOrd="0" destOrd="0" presId="urn:microsoft.com/office/officeart/2005/8/layout/vList5"/>
    <dgm:cxn modelId="{16522F36-5FE0-46A4-B411-DAF88BB3C66F}" type="presParOf" srcId="{B99BA2B9-BE9A-4333-B240-547016882348}" destId="{7A4EDAAF-2CA1-47E8-880C-AF774B8B7417}" srcOrd="1" destOrd="0" presId="urn:microsoft.com/office/officeart/2005/8/layout/vList5"/>
    <dgm:cxn modelId="{5214A707-9BD4-4842-A582-748CE8139794}" type="presParOf" srcId="{B614C65A-2FC8-4FCC-B1B0-870144BDDA92}" destId="{24065A88-1B67-4F67-9E2C-0C2A7029F442}" srcOrd="3" destOrd="0" presId="urn:microsoft.com/office/officeart/2005/8/layout/vList5"/>
    <dgm:cxn modelId="{CA6303A0-AF64-436B-ACF4-BABDE00AFDC0}" type="presParOf" srcId="{B614C65A-2FC8-4FCC-B1B0-870144BDDA92}" destId="{DA8E9EA8-B74D-4968-8A31-26E050892EEF}" srcOrd="4" destOrd="0" presId="urn:microsoft.com/office/officeart/2005/8/layout/vList5"/>
    <dgm:cxn modelId="{2559B053-2B65-45F6-ADAA-A4BC1E6AED2E}" type="presParOf" srcId="{DA8E9EA8-B74D-4968-8A31-26E050892EEF}" destId="{4D07991B-529F-4EBB-8C11-C99C739A5F2F}" srcOrd="0" destOrd="0" presId="urn:microsoft.com/office/officeart/2005/8/layout/vList5"/>
    <dgm:cxn modelId="{7F4367B2-C4D9-4EB8-B398-DFCBAA51CD1B}" type="presParOf" srcId="{DA8E9EA8-B74D-4968-8A31-26E050892EEF}" destId="{87B784FC-4491-4F8B-84CB-4FD46A899DD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21BAD-F007-417A-AA4D-18B58790FC2D}">
      <dsp:nvSpPr>
        <dsp:cNvPr id="0" name=""/>
        <dsp:cNvSpPr/>
      </dsp:nvSpPr>
      <dsp:spPr>
        <a:xfrm>
          <a:off x="1988819" y="2330333"/>
          <a:ext cx="2430780" cy="2430780"/>
        </a:xfrm>
        <a:prstGeom prst="gear9">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School Stability</a:t>
          </a:r>
        </a:p>
      </dsp:txBody>
      <dsp:txXfrm>
        <a:off x="2477514" y="2899732"/>
        <a:ext cx="1453390" cy="1249471"/>
      </dsp:txXfrm>
    </dsp:sp>
    <dsp:sp modelId="{CB0A2083-DD99-4F27-B2AE-8DDDA771626D}">
      <dsp:nvSpPr>
        <dsp:cNvPr id="0" name=""/>
        <dsp:cNvSpPr/>
      </dsp:nvSpPr>
      <dsp:spPr>
        <a:xfrm>
          <a:off x="222376" y="1387053"/>
          <a:ext cx="2231898" cy="2265045"/>
        </a:xfrm>
        <a:prstGeom prst="gear6">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Academic</a:t>
          </a:r>
        </a:p>
        <a:p>
          <a:pPr lvl="0" algn="ctr" defTabSz="711200">
            <a:lnSpc>
              <a:spcPct val="90000"/>
            </a:lnSpc>
            <a:spcBef>
              <a:spcPct val="0"/>
            </a:spcBef>
            <a:spcAft>
              <a:spcPct val="35000"/>
            </a:spcAft>
          </a:pPr>
          <a:r>
            <a:rPr lang="en-US" sz="1800" b="1" kern="1200" dirty="0"/>
            <a:t>Success</a:t>
          </a:r>
        </a:p>
      </dsp:txBody>
      <dsp:txXfrm>
        <a:off x="784263" y="1957226"/>
        <a:ext cx="1108124" cy="1124699"/>
      </dsp:txXfrm>
    </dsp:sp>
    <dsp:sp modelId="{B052261A-AA63-4A40-BEEA-35A67C215B63}">
      <dsp:nvSpPr>
        <dsp:cNvPr id="0" name=""/>
        <dsp:cNvSpPr/>
      </dsp:nvSpPr>
      <dsp:spPr>
        <a:xfrm rot="20700000">
          <a:off x="1650529" y="330215"/>
          <a:ext cx="1732122" cy="1732122"/>
        </a:xfrm>
        <a:prstGeom prst="gear6">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School Access</a:t>
          </a:r>
        </a:p>
      </dsp:txBody>
      <dsp:txXfrm rot="-20700000">
        <a:off x="2030434" y="710121"/>
        <a:ext cx="972312" cy="972312"/>
      </dsp:txXfrm>
    </dsp:sp>
    <dsp:sp modelId="{7133B265-8A43-4550-9E56-3DDE50BB9032}">
      <dsp:nvSpPr>
        <dsp:cNvPr id="0" name=""/>
        <dsp:cNvSpPr/>
      </dsp:nvSpPr>
      <dsp:spPr>
        <a:xfrm>
          <a:off x="2085657" y="1810164"/>
          <a:ext cx="3111398" cy="3111398"/>
        </a:xfrm>
        <a:prstGeom prst="circularArrow">
          <a:avLst>
            <a:gd name="adj1" fmla="val 4687"/>
            <a:gd name="adj2" fmla="val 299029"/>
            <a:gd name="adj3" fmla="val 2521328"/>
            <a:gd name="adj4" fmla="val 15850201"/>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0A276B-8F8D-459A-805E-272CD3D65CAC}">
      <dsp:nvSpPr>
        <dsp:cNvPr id="0" name=""/>
        <dsp:cNvSpPr/>
      </dsp:nvSpPr>
      <dsp:spPr>
        <a:xfrm>
          <a:off x="5518" y="1114767"/>
          <a:ext cx="2260625" cy="2260625"/>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62D21F-8371-4B68-9848-0DD78152CFE2}">
      <dsp:nvSpPr>
        <dsp:cNvPr id="0" name=""/>
        <dsp:cNvSpPr/>
      </dsp:nvSpPr>
      <dsp:spPr>
        <a:xfrm>
          <a:off x="1248541" y="-78508"/>
          <a:ext cx="2437409" cy="2437409"/>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136F6-391C-4EBA-B55E-6E594BA0AF79}">
      <dsp:nvSpPr>
        <dsp:cNvPr id="0" name=""/>
        <dsp:cNvSpPr/>
      </dsp:nvSpPr>
      <dsp:spPr>
        <a:xfrm>
          <a:off x="3921580" y="170601"/>
          <a:ext cx="3529690" cy="3529690"/>
        </a:xfrm>
        <a:prstGeom prst="ellipse">
          <a:avLst/>
        </a:prstGeom>
        <a:solidFill>
          <a:schemeClr val="accent2">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a:t>Fixed</a:t>
          </a:r>
          <a:r>
            <a:rPr lang="en-US" sz="3200" kern="1200" dirty="0"/>
            <a:t> </a:t>
          </a:r>
          <a:r>
            <a:rPr lang="en-US" sz="3600" kern="1200" dirty="0"/>
            <a:t/>
          </a:r>
          <a:br>
            <a:rPr lang="en-US" sz="3600" kern="1200" dirty="0"/>
          </a:br>
          <a:r>
            <a:rPr lang="en-US" sz="2300" kern="1200" dirty="0"/>
            <a:t>(attached to the ground)</a:t>
          </a:r>
        </a:p>
      </dsp:txBody>
      <dsp:txXfrm>
        <a:off x="4392205" y="788297"/>
        <a:ext cx="2588439" cy="1588360"/>
      </dsp:txXfrm>
    </dsp:sp>
    <dsp:sp modelId="{B841D81E-DFF0-4E28-850B-A603BF42DD86}">
      <dsp:nvSpPr>
        <dsp:cNvPr id="0" name=""/>
        <dsp:cNvSpPr/>
      </dsp:nvSpPr>
      <dsp:spPr>
        <a:xfrm>
          <a:off x="5172408" y="2414532"/>
          <a:ext cx="3529690" cy="3529690"/>
        </a:xfrm>
        <a:prstGeom prst="ellipse">
          <a:avLst/>
        </a:prstGeom>
        <a:solidFill>
          <a:schemeClr val="accent6">
            <a:lumMod val="60000"/>
            <a:lumOff val="40000"/>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a:t>Adequate</a:t>
          </a:r>
          <a:r>
            <a:rPr lang="en-US" sz="2300" kern="1200" dirty="0"/>
            <a:t> (heat, lights, kids not sleeping on couch/floor, etc.)</a:t>
          </a:r>
        </a:p>
      </dsp:txBody>
      <dsp:txXfrm>
        <a:off x="6251905" y="3326368"/>
        <a:ext cx="2117814" cy="1941329"/>
      </dsp:txXfrm>
    </dsp:sp>
    <dsp:sp modelId="{F0B50C79-A170-4B77-AC2E-1B13566A88FC}">
      <dsp:nvSpPr>
        <dsp:cNvPr id="0" name=""/>
        <dsp:cNvSpPr/>
      </dsp:nvSpPr>
      <dsp:spPr>
        <a:xfrm>
          <a:off x="2647949" y="2376658"/>
          <a:ext cx="3529690" cy="3529690"/>
        </a:xfrm>
        <a:prstGeom prst="ellipse">
          <a:avLst/>
        </a:prstGeom>
        <a:solidFill>
          <a:schemeClr val="tx2">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a:t>Regular</a:t>
          </a:r>
          <a:r>
            <a:rPr lang="en-US" sz="2300" kern="1200" dirty="0"/>
            <a:t> (Can go there every night? Keys? Come and go as they please? etc.)</a:t>
          </a:r>
        </a:p>
      </dsp:txBody>
      <dsp:txXfrm>
        <a:off x="2980329" y="3288495"/>
        <a:ext cx="2117814" cy="1941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9AA75-4FD4-48DF-AC46-F88ADA98CF67}">
      <dsp:nvSpPr>
        <dsp:cNvPr id="0" name=""/>
        <dsp:cNvSpPr/>
      </dsp:nvSpPr>
      <dsp:spPr>
        <a:xfrm>
          <a:off x="0" y="3798966"/>
          <a:ext cx="10553700" cy="831120"/>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a:solidFill>
                <a:schemeClr val="bg2"/>
              </a:solidFill>
            </a:rPr>
            <a:t>Schools</a:t>
          </a:r>
        </a:p>
      </dsp:txBody>
      <dsp:txXfrm>
        <a:off x="0" y="3798966"/>
        <a:ext cx="10553700" cy="448805"/>
      </dsp:txXfrm>
    </dsp:sp>
    <dsp:sp modelId="{697A99AE-F09A-477C-80DF-D28F96929E4E}">
      <dsp:nvSpPr>
        <dsp:cNvPr id="0" name=""/>
        <dsp:cNvSpPr/>
      </dsp:nvSpPr>
      <dsp:spPr>
        <a:xfrm>
          <a:off x="0" y="4231149"/>
          <a:ext cx="5276850" cy="382315"/>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School-Based Liaisons &amp;</a:t>
          </a:r>
          <a:br>
            <a:rPr lang="en-US" sz="1400" b="1" kern="1200" dirty="0">
              <a:solidFill>
                <a:schemeClr val="tx1"/>
              </a:solidFill>
            </a:rPr>
          </a:br>
          <a:r>
            <a:rPr lang="en-US" sz="1400" b="1" kern="1200" dirty="0">
              <a:solidFill>
                <a:schemeClr val="tx1"/>
              </a:solidFill>
            </a:rPr>
            <a:t>Social Workers in high-need elementary schools</a:t>
          </a:r>
        </a:p>
      </dsp:txBody>
      <dsp:txXfrm>
        <a:off x="0" y="4231149"/>
        <a:ext cx="5276850" cy="382315"/>
      </dsp:txXfrm>
    </dsp:sp>
    <dsp:sp modelId="{1B81CA79-273C-4F1A-B17D-03F78355A34F}">
      <dsp:nvSpPr>
        <dsp:cNvPr id="0" name=""/>
        <dsp:cNvSpPr/>
      </dsp:nvSpPr>
      <dsp:spPr>
        <a:xfrm>
          <a:off x="5276850" y="4231149"/>
          <a:ext cx="5276850" cy="382315"/>
        </a:xfrm>
        <a:prstGeom prst="rect">
          <a:avLst/>
        </a:prstGeom>
        <a:solidFill>
          <a:schemeClr val="accent5">
            <a:tint val="40000"/>
            <a:alpha val="90000"/>
            <a:hueOff val="-341446"/>
            <a:satOff val="5267"/>
            <a:lumOff val="-232"/>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Identify students in temp housing, connect with</a:t>
          </a:r>
          <a:br>
            <a:rPr lang="en-US" sz="1400" kern="1200" dirty="0">
              <a:solidFill>
                <a:schemeClr val="tx1"/>
              </a:solidFill>
            </a:rPr>
          </a:br>
          <a:r>
            <a:rPr lang="en-US" sz="1400" kern="1200" dirty="0">
              <a:solidFill>
                <a:schemeClr val="tx1"/>
              </a:solidFill>
            </a:rPr>
            <a:t>school services such as Title I programs, provide counseling, etc.</a:t>
          </a:r>
        </a:p>
      </dsp:txBody>
      <dsp:txXfrm>
        <a:off x="5276850" y="4231149"/>
        <a:ext cx="5276850" cy="382315"/>
      </dsp:txXfrm>
    </dsp:sp>
    <dsp:sp modelId="{1E9ABB36-D719-4695-B5D6-03A8AD18A063}">
      <dsp:nvSpPr>
        <dsp:cNvPr id="0" name=""/>
        <dsp:cNvSpPr/>
      </dsp:nvSpPr>
      <dsp:spPr>
        <a:xfrm rot="10800000">
          <a:off x="0" y="2533169"/>
          <a:ext cx="10553700" cy="1278264"/>
        </a:xfrm>
        <a:prstGeom prst="upArrowCallout">
          <a:avLst/>
        </a:prstGeom>
        <a:solidFill>
          <a:schemeClr val="accent5">
            <a:hueOff val="-918221"/>
            <a:satOff val="13510"/>
            <a:lumOff val="-32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a:solidFill>
                <a:schemeClr val="bg2"/>
              </a:solidFill>
            </a:rPr>
            <a:t>Shelters</a:t>
          </a:r>
        </a:p>
      </dsp:txBody>
      <dsp:txXfrm rot="-10800000">
        <a:off x="0" y="2533169"/>
        <a:ext cx="10553700" cy="448670"/>
      </dsp:txXfrm>
    </dsp:sp>
    <dsp:sp modelId="{1E1A84B7-B9D1-4A98-B158-40795414F5C0}">
      <dsp:nvSpPr>
        <dsp:cNvPr id="0" name=""/>
        <dsp:cNvSpPr/>
      </dsp:nvSpPr>
      <dsp:spPr>
        <a:xfrm>
          <a:off x="0" y="2981839"/>
          <a:ext cx="5276850" cy="382200"/>
        </a:xfrm>
        <a:prstGeom prst="rect">
          <a:avLst/>
        </a:prstGeom>
        <a:solidFill>
          <a:schemeClr val="accent5">
            <a:tint val="40000"/>
            <a:alpha val="90000"/>
            <a:hueOff val="-682893"/>
            <a:satOff val="10533"/>
            <a:lumOff val="-464"/>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STH Family Assistants &amp; Attendance Teachers</a:t>
          </a:r>
        </a:p>
      </dsp:txBody>
      <dsp:txXfrm>
        <a:off x="0" y="2981839"/>
        <a:ext cx="5276850" cy="382200"/>
      </dsp:txXfrm>
    </dsp:sp>
    <dsp:sp modelId="{F54A5113-6C32-4B1C-9FA9-D7FFE25B10D8}">
      <dsp:nvSpPr>
        <dsp:cNvPr id="0" name=""/>
        <dsp:cNvSpPr/>
      </dsp:nvSpPr>
      <dsp:spPr>
        <a:xfrm>
          <a:off x="5276850" y="2981839"/>
          <a:ext cx="5276850" cy="382200"/>
        </a:xfrm>
        <a:prstGeom prst="rect">
          <a:avLst/>
        </a:prstGeom>
        <a:solidFill>
          <a:schemeClr val="accent5">
            <a:tint val="40000"/>
            <a:alpha val="90000"/>
            <a:hueOff val="-1024339"/>
            <a:satOff val="15800"/>
            <a:lumOff val="-696"/>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a:solidFill>
                <a:schemeClr val="tx1"/>
              </a:solidFill>
            </a:rPr>
            <a:t>Coordinate transportation, enrollment, etc.</a:t>
          </a:r>
          <a:endParaRPr lang="en-US" sz="1400" kern="1200" dirty="0">
            <a:solidFill>
              <a:schemeClr val="tx1"/>
            </a:solidFill>
          </a:endParaRPr>
        </a:p>
      </dsp:txBody>
      <dsp:txXfrm>
        <a:off x="5276850" y="2981839"/>
        <a:ext cx="5276850" cy="382200"/>
      </dsp:txXfrm>
    </dsp:sp>
    <dsp:sp modelId="{DCA4A29F-6F06-4670-91BE-04662BE07245}">
      <dsp:nvSpPr>
        <dsp:cNvPr id="0" name=""/>
        <dsp:cNvSpPr/>
      </dsp:nvSpPr>
      <dsp:spPr>
        <a:xfrm rot="10800000">
          <a:off x="0" y="1267371"/>
          <a:ext cx="10553700" cy="1278264"/>
        </a:xfrm>
        <a:prstGeom prst="upArrowCallout">
          <a:avLst/>
        </a:prstGeom>
        <a:solidFill>
          <a:schemeClr val="accent5">
            <a:hueOff val="-1836442"/>
            <a:satOff val="27019"/>
            <a:lumOff val="-65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a:solidFill>
                <a:schemeClr val="bg2"/>
              </a:solidFill>
            </a:rPr>
            <a:t>Borough Offices</a:t>
          </a:r>
        </a:p>
      </dsp:txBody>
      <dsp:txXfrm rot="-10800000">
        <a:off x="0" y="1267371"/>
        <a:ext cx="10553700" cy="448670"/>
      </dsp:txXfrm>
    </dsp:sp>
    <dsp:sp modelId="{F3B54D1F-AE81-4B38-8E6C-CC1A7DAACE68}">
      <dsp:nvSpPr>
        <dsp:cNvPr id="0" name=""/>
        <dsp:cNvSpPr/>
      </dsp:nvSpPr>
      <dsp:spPr>
        <a:xfrm>
          <a:off x="0" y="1716042"/>
          <a:ext cx="5276850" cy="382200"/>
        </a:xfrm>
        <a:prstGeom prst="rect">
          <a:avLst/>
        </a:prstGeom>
        <a:solidFill>
          <a:schemeClr val="accent5">
            <a:tint val="40000"/>
            <a:alpha val="90000"/>
            <a:hueOff val="-1365785"/>
            <a:satOff val="21066"/>
            <a:lumOff val="-928"/>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STH Content E</a:t>
          </a:r>
          <a:r>
            <a:rPr lang="en-US" sz="1400" b="1" i="1" kern="1200" dirty="0">
              <a:solidFill>
                <a:schemeClr val="tx1"/>
              </a:solidFill>
            </a:rPr>
            <a:t>x</a:t>
          </a:r>
          <a:r>
            <a:rPr lang="en-US" sz="1400" b="1" kern="1200" dirty="0">
              <a:solidFill>
                <a:schemeClr val="tx1"/>
              </a:solidFill>
            </a:rPr>
            <a:t>perts &amp; </a:t>
          </a:r>
          <a:br>
            <a:rPr lang="en-US" sz="1400" b="1" kern="1200" dirty="0">
              <a:solidFill>
                <a:schemeClr val="tx1"/>
              </a:solidFill>
            </a:rPr>
          </a:br>
          <a:r>
            <a:rPr lang="en-US" sz="1400" b="1" kern="1200" dirty="0">
              <a:solidFill>
                <a:schemeClr val="tx1"/>
              </a:solidFill>
            </a:rPr>
            <a:t>STH liaisons at Borough Field Support Offices </a:t>
          </a:r>
        </a:p>
      </dsp:txBody>
      <dsp:txXfrm>
        <a:off x="0" y="1716042"/>
        <a:ext cx="5276850" cy="382200"/>
      </dsp:txXfrm>
    </dsp:sp>
    <dsp:sp modelId="{F3411975-BA6F-4B04-9367-5807C56C60CB}">
      <dsp:nvSpPr>
        <dsp:cNvPr id="0" name=""/>
        <dsp:cNvSpPr/>
      </dsp:nvSpPr>
      <dsp:spPr>
        <a:xfrm>
          <a:off x="5276850" y="1716042"/>
          <a:ext cx="5276850" cy="382200"/>
        </a:xfrm>
        <a:prstGeom prst="rect">
          <a:avLst/>
        </a:prstGeom>
        <a:solidFill>
          <a:schemeClr val="accent5">
            <a:tint val="40000"/>
            <a:alpha val="90000"/>
            <a:hueOff val="-1707232"/>
            <a:satOff val="26333"/>
            <a:lumOff val="-116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a:solidFill>
                <a:schemeClr val="tx1"/>
              </a:solidFill>
            </a:rPr>
            <a:t>Coordinate resources/programs for STH students</a:t>
          </a:r>
          <a:endParaRPr lang="en-US" sz="1400" kern="1200" dirty="0">
            <a:solidFill>
              <a:schemeClr val="tx1"/>
            </a:solidFill>
          </a:endParaRPr>
        </a:p>
      </dsp:txBody>
      <dsp:txXfrm>
        <a:off x="5276850" y="1716042"/>
        <a:ext cx="5276850" cy="382200"/>
      </dsp:txXfrm>
    </dsp:sp>
    <dsp:sp modelId="{4C45BDD8-6C9C-4E1D-9927-36A2CD27AE10}">
      <dsp:nvSpPr>
        <dsp:cNvPr id="0" name=""/>
        <dsp:cNvSpPr/>
      </dsp:nvSpPr>
      <dsp:spPr>
        <a:xfrm rot="10800000">
          <a:off x="0" y="59991"/>
          <a:ext cx="10553700" cy="1278264"/>
        </a:xfrm>
        <a:prstGeom prst="upArrowCallout">
          <a:avLst/>
        </a:prstGeom>
        <a:solidFill>
          <a:schemeClr val="accent5">
            <a:hueOff val="-2754663"/>
            <a:satOff val="40529"/>
            <a:lumOff val="-980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chemeClr val="bg2"/>
              </a:solidFill>
            </a:rPr>
            <a:t>Central Office</a:t>
          </a:r>
        </a:p>
      </dsp:txBody>
      <dsp:txXfrm rot="-10800000">
        <a:off x="0" y="59991"/>
        <a:ext cx="10553700" cy="448670"/>
      </dsp:txXfrm>
    </dsp:sp>
    <dsp:sp modelId="{A734E551-4C1C-4E4A-B42E-12699FF5DD49}">
      <dsp:nvSpPr>
        <dsp:cNvPr id="0" name=""/>
        <dsp:cNvSpPr/>
      </dsp:nvSpPr>
      <dsp:spPr>
        <a:xfrm>
          <a:off x="0" y="487055"/>
          <a:ext cx="5276850" cy="382200"/>
        </a:xfrm>
        <a:prstGeom prst="rect">
          <a:avLst/>
        </a:prstGeom>
        <a:solidFill>
          <a:schemeClr val="accent5">
            <a:tint val="40000"/>
            <a:alpha val="90000"/>
            <a:hueOff val="-2048678"/>
            <a:satOff val="31599"/>
            <a:lumOff val="-1392"/>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Office of Safety and Youth Development</a:t>
          </a:r>
        </a:p>
      </dsp:txBody>
      <dsp:txXfrm>
        <a:off x="0" y="487055"/>
        <a:ext cx="5276850" cy="382200"/>
      </dsp:txXfrm>
    </dsp:sp>
    <dsp:sp modelId="{1BDFA6E0-EBCC-4A62-89BA-B2FB13FFF87E}">
      <dsp:nvSpPr>
        <dsp:cNvPr id="0" name=""/>
        <dsp:cNvSpPr/>
      </dsp:nvSpPr>
      <dsp:spPr>
        <a:xfrm>
          <a:off x="5276850" y="487055"/>
          <a:ext cx="5276850" cy="382200"/>
        </a:xfrm>
        <a:prstGeom prst="rect">
          <a:avLst/>
        </a:prstGeom>
        <a:solidFill>
          <a:schemeClr val="bg2">
            <a:alpha val="9000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a:solidFill>
                <a:schemeClr val="tx1"/>
              </a:solidFill>
            </a:rPr>
            <a:t>Develop citywide STH programs</a:t>
          </a:r>
          <a:endParaRPr lang="en-US" sz="1400" kern="1200" dirty="0">
            <a:solidFill>
              <a:schemeClr val="tx1"/>
            </a:solidFill>
          </a:endParaRPr>
        </a:p>
      </dsp:txBody>
      <dsp:txXfrm>
        <a:off x="5276850" y="487055"/>
        <a:ext cx="5276850" cy="382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D20D1-BE7B-4867-AB6E-4F8C617408CF}">
      <dsp:nvSpPr>
        <dsp:cNvPr id="0" name=""/>
        <dsp:cNvSpPr/>
      </dsp:nvSpPr>
      <dsp:spPr>
        <a:xfrm rot="5400000">
          <a:off x="5587914" y="-2176144"/>
          <a:ext cx="1157973" cy="5804142"/>
        </a:xfrm>
        <a:prstGeom prst="round2Same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Min $100 x # of STH</a:t>
          </a:r>
        </a:p>
      </dsp:txBody>
      <dsp:txXfrm rot="-5400000">
        <a:off x="3264830" y="203468"/>
        <a:ext cx="5747614" cy="1044917"/>
      </dsp:txXfrm>
    </dsp:sp>
    <dsp:sp modelId="{4EE1F321-8F49-49BF-822C-32C43A9B806F}">
      <dsp:nvSpPr>
        <dsp:cNvPr id="0" name=""/>
        <dsp:cNvSpPr/>
      </dsp:nvSpPr>
      <dsp:spPr>
        <a:xfrm>
          <a:off x="0" y="2193"/>
          <a:ext cx="3264829" cy="1447467"/>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b="1" kern="1200"/>
            <a:t>Title I School</a:t>
          </a:r>
          <a:endParaRPr lang="en-US" sz="4100" b="1" kern="1200" dirty="0"/>
        </a:p>
      </dsp:txBody>
      <dsp:txXfrm>
        <a:off x="70660" y="72853"/>
        <a:ext cx="3123509" cy="1306147"/>
      </dsp:txXfrm>
    </dsp:sp>
    <dsp:sp modelId="{7A4EDAAF-2CA1-47E8-880C-AF774B8B7417}">
      <dsp:nvSpPr>
        <dsp:cNvPr id="0" name=""/>
        <dsp:cNvSpPr/>
      </dsp:nvSpPr>
      <dsp:spPr>
        <a:xfrm rot="5400000">
          <a:off x="5555901" y="-654103"/>
          <a:ext cx="1221997" cy="5804142"/>
        </a:xfrm>
        <a:prstGeom prst="round2SameRect">
          <a:avLst/>
        </a:prstGeom>
        <a:solidFill>
          <a:schemeClr val="accent5">
            <a:tint val="40000"/>
            <a:alpha val="90000"/>
            <a:hueOff val="-1195062"/>
            <a:satOff val="18433"/>
            <a:lumOff val="-812"/>
            <a:alphaOff val="0"/>
          </a:schemeClr>
        </a:solidFill>
        <a:ln w="15875" cap="rnd" cmpd="sng" algn="ctr">
          <a:solidFill>
            <a:schemeClr val="accent5">
              <a:tint val="40000"/>
              <a:alpha val="90000"/>
              <a:hueOff val="-1195062"/>
              <a:satOff val="18433"/>
              <a:lumOff val="-8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Title I per pupil </a:t>
          </a:r>
          <a:r>
            <a:rPr lang="en-US" sz="2600" kern="1200" dirty="0" err="1">
              <a:solidFill>
                <a:schemeClr val="tx1"/>
              </a:solidFill>
            </a:rPr>
            <a:t>amt</a:t>
          </a:r>
          <a:r>
            <a:rPr lang="en-US" sz="2600" kern="1200" dirty="0">
              <a:solidFill>
                <a:schemeClr val="tx1"/>
              </a:solidFill>
            </a:rPr>
            <a:t> x # of STH</a:t>
          </a:r>
        </a:p>
      </dsp:txBody>
      <dsp:txXfrm rot="-5400000">
        <a:off x="3264829" y="1696622"/>
        <a:ext cx="5744489" cy="1102691"/>
      </dsp:txXfrm>
    </dsp:sp>
    <dsp:sp modelId="{7A32AB12-6015-483D-AA4A-C119EA08CC10}">
      <dsp:nvSpPr>
        <dsp:cNvPr id="0" name=""/>
        <dsp:cNvSpPr/>
      </dsp:nvSpPr>
      <dsp:spPr>
        <a:xfrm>
          <a:off x="0" y="1522033"/>
          <a:ext cx="3264829" cy="1447467"/>
        </a:xfrm>
        <a:prstGeom prst="roundRect">
          <a:avLst/>
        </a:prstGeom>
        <a:solidFill>
          <a:schemeClr val="accent5">
            <a:hueOff val="-1377332"/>
            <a:satOff val="20265"/>
            <a:lumOff val="-490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b="1" kern="1200"/>
            <a:t>Non-Title I School</a:t>
          </a:r>
          <a:endParaRPr lang="en-US" sz="4100" b="1" kern="1200" dirty="0"/>
        </a:p>
      </dsp:txBody>
      <dsp:txXfrm>
        <a:off x="70660" y="1592693"/>
        <a:ext cx="3123509" cy="1306147"/>
      </dsp:txXfrm>
    </dsp:sp>
    <dsp:sp modelId="{87B784FC-4491-4F8B-84CB-4FD46A899DD0}">
      <dsp:nvSpPr>
        <dsp:cNvPr id="0" name=""/>
        <dsp:cNvSpPr/>
      </dsp:nvSpPr>
      <dsp:spPr>
        <a:xfrm rot="5400000">
          <a:off x="5587914" y="865736"/>
          <a:ext cx="1157973" cy="5804142"/>
        </a:xfrm>
        <a:prstGeom prst="round2SameRect">
          <a:avLst/>
        </a:prstGeom>
        <a:solidFill>
          <a:schemeClr val="accent5">
            <a:tint val="40000"/>
            <a:alpha val="90000"/>
            <a:hueOff val="-2390124"/>
            <a:satOff val="36866"/>
            <a:lumOff val="-1624"/>
            <a:alphaOff val="0"/>
          </a:schemeClr>
        </a:solidFill>
        <a:ln w="15875" cap="rnd" cmpd="sng" algn="ctr">
          <a:solidFill>
            <a:schemeClr val="accent5">
              <a:tint val="40000"/>
              <a:alpha val="90000"/>
              <a:hueOff val="-2390124"/>
              <a:satOff val="36866"/>
              <a:lumOff val="-16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Academic and support services for students in temporary housing</a:t>
          </a:r>
        </a:p>
      </dsp:txBody>
      <dsp:txXfrm rot="-5400000">
        <a:off x="3264830" y="3245348"/>
        <a:ext cx="5747614" cy="1044917"/>
      </dsp:txXfrm>
    </dsp:sp>
    <dsp:sp modelId="{4D07991B-529F-4EBB-8C11-C99C739A5F2F}">
      <dsp:nvSpPr>
        <dsp:cNvPr id="0" name=""/>
        <dsp:cNvSpPr/>
      </dsp:nvSpPr>
      <dsp:spPr>
        <a:xfrm>
          <a:off x="0" y="3044066"/>
          <a:ext cx="3264829" cy="1447467"/>
        </a:xfrm>
        <a:prstGeom prst="roundRect">
          <a:avLst/>
        </a:prstGeom>
        <a:solidFill>
          <a:schemeClr val="accent5">
            <a:hueOff val="-2754663"/>
            <a:satOff val="40529"/>
            <a:lumOff val="-980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b="1" kern="1200"/>
            <a:t>Uses</a:t>
          </a:r>
          <a:endParaRPr lang="en-US" sz="4100" b="1" kern="1200" dirty="0"/>
        </a:p>
      </dsp:txBody>
      <dsp:txXfrm>
        <a:off x="70660" y="3114726"/>
        <a:ext cx="3123509" cy="130614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F2E71B-59EB-4E80-AF11-7DFAEB18CB6B}" type="datetimeFigureOut">
              <a:rPr lang="en-US" smtClean="0"/>
              <a:pPr/>
              <a:t>1/17/2018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EB266C-7857-4529-A094-21150EBA44D2}" type="slidenum">
              <a:rPr lang="en-US" smtClean="0"/>
              <a:pPr/>
              <a:t>‹#›</a:t>
            </a:fld>
            <a:endParaRPr lang="en-US"/>
          </a:p>
        </p:txBody>
      </p:sp>
    </p:spTree>
    <p:extLst>
      <p:ext uri="{BB962C8B-B14F-4D97-AF65-F5344CB8AC3E}">
        <p14:creationId xmlns:p14="http://schemas.microsoft.com/office/powerpoint/2010/main" val="37695433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2081E-EE38-428F-99E8-10BBC89CFF18}" type="datetimeFigureOut">
              <a:rPr lang="en-US" smtClean="0"/>
              <a:pPr/>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3B4CC-2740-4492-A32B-39C95FF9AA63}" type="slidenum">
              <a:rPr lang="en-US" smtClean="0"/>
              <a:pPr/>
              <a:t>‹#›</a:t>
            </a:fld>
            <a:endParaRPr lang="en-US"/>
          </a:p>
        </p:txBody>
      </p:sp>
    </p:spTree>
    <p:extLst>
      <p:ext uri="{BB962C8B-B14F-4D97-AF65-F5344CB8AC3E}">
        <p14:creationId xmlns:p14="http://schemas.microsoft.com/office/powerpoint/2010/main" val="23549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hools.nyc.gov/NR/rdonlyres/9831364D-E542-4763-BC2F-7D424EBD5C83/209218/HousingQuestionnaireRevised1.pdf"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chools.nyc.gov/NR/rdonlyres/6C02DF12-F56D-4024-BE84-EA5B6A51A7B9/0/STHContactInformationFORDISTRIBUTION_RCedits.pdf" TargetMode="External"/><Relationship Id="rId4" Type="http://schemas.openxmlformats.org/officeDocument/2006/relationships/hyperlink" Target="http://www.optnyc.org/resources/TemporaryHousingRequest.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hools.nyc.gov/NR/rdonlyres/9831364D-E542-4763-BC2F-7D424EBD5C83/209218/HousingQuestionnaireRevised1.pdf"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chools.nyc.gov/NR/rdonlyres/6C02DF12-F56D-4024-BE84-EA5B6A51A7B9/0/STHContactInformationFORDISTRIBUTION_RCedits.pdf" TargetMode="External"/><Relationship Id="rId5" Type="http://schemas.openxmlformats.org/officeDocument/2006/relationships/hyperlink" Target="mailto:OPTEmergencyTransportationRequests@schools.nyc.gov" TargetMode="External"/><Relationship Id="rId4" Type="http://schemas.openxmlformats.org/officeDocument/2006/relationships/hyperlink" Target="http://www.optnyc.org/resources/EmergencyEvaluationRequest.pd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hools.nyc.gov/NR/rdonlyres/DB9AA5F4-7F33-423F-937B-8B5AA177D43A/0/ParentGuardianTransportationReimbursementVoucherFormTRV1072214.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hools.nyc.gov/Academics/SpecialEducation/programs/relatedServices/RSinformation.htm"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7933B4CC-2740-4492-A32B-39C95FF9AA63}" type="slidenum">
              <a:rPr lang="en-US" smtClean="0"/>
              <a:pPr/>
              <a:t>1</a:t>
            </a:fld>
            <a:endParaRPr lang="en-US"/>
          </a:p>
        </p:txBody>
      </p:sp>
    </p:spTree>
    <p:extLst>
      <p:ext uri="{BB962C8B-B14F-4D97-AF65-F5344CB8AC3E}">
        <p14:creationId xmlns:p14="http://schemas.microsoft.com/office/powerpoint/2010/main" val="270862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0"/>
                <a:cs typeface="ＭＳ Ｐゴシック" charset="0"/>
              </a:rPr>
              <a:t>Avoid using the word</a:t>
            </a:r>
            <a:r>
              <a:rPr lang="en-US" baseline="0" dirty="0">
                <a:latin typeface="Arial" charset="0"/>
                <a:ea typeface="ＭＳ Ｐゴシック" charset="0"/>
                <a:cs typeface="ＭＳ Ｐゴシック" charset="0"/>
              </a:rPr>
              <a:t> “homeless” with families, youth, school staff, etc. Be aware that families do not need to self-describe as “homeless” to receive services under MV. </a:t>
            </a:r>
          </a:p>
          <a:p>
            <a:endParaRPr lang="en-US" dirty="0"/>
          </a:p>
          <a:p>
            <a:r>
              <a:rPr lang="en-US" dirty="0"/>
              <a:t>There are many reasons why parents</a:t>
            </a:r>
            <a:r>
              <a:rPr lang="en-US" baseline="0" dirty="0"/>
              <a:t> and youth may be afraid to come forward with information about their living situation. For example, they may fear that homelessness will stigmatize them or cause them to lose custody of their children. Districts must make reports to Child Protective Services when necessary, but MV status in and of itself does not mean an automatic referral to ACS.</a:t>
            </a:r>
          </a:p>
          <a:p>
            <a:endParaRPr lang="en-US" baseline="0" dirty="0"/>
          </a:p>
          <a:p>
            <a:r>
              <a:rPr lang="en-US" baseline="0" dirty="0"/>
              <a:t>Parents also may simply not know that their living situation is covered by the McKinney-Vento Act. They may even think that over-exaggerating the stability of a living situation will be beneficial.</a:t>
            </a:r>
          </a:p>
          <a:p>
            <a:endParaRPr lang="en-US" baseline="0" dirty="0"/>
          </a:p>
          <a:p>
            <a:r>
              <a:rPr lang="en-US" baseline="0" dirty="0"/>
              <a:t>Ask: What other challenges might there be and how would you address them? </a:t>
            </a:r>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10</a:t>
            </a:fld>
            <a:endParaRPr lang="en-US"/>
          </a:p>
        </p:txBody>
      </p:sp>
    </p:spTree>
    <p:extLst>
      <p:ext uri="{BB962C8B-B14F-4D97-AF65-F5344CB8AC3E}">
        <p14:creationId xmlns:p14="http://schemas.microsoft.com/office/powerpoint/2010/main" val="255923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Roles</a:t>
            </a:r>
            <a:r>
              <a:rPr lang="en-US" sz="1200" kern="1200" baseline="0" dirty="0">
                <a:solidFill>
                  <a:schemeClr val="tx1"/>
                </a:solidFill>
                <a:effectLst/>
                <a:latin typeface="+mn-lt"/>
                <a:ea typeface="+mn-ea"/>
                <a:cs typeface="+mn-cs"/>
              </a:rPr>
              <a:t> are described in more detail on DOE’s website: http://schools.nyc.gov/NR/rdonlyres/714D6E24-A5D7-49AB-A6BD-EEB7CE5211A2/0/STHrolesJuly2016.pdf </a:t>
            </a:r>
            <a:endParaRPr lang="en-US" sz="1200" kern="1200" dirty="0">
              <a:solidFill>
                <a:schemeClr val="tx1"/>
              </a:solidFill>
              <a:effectLst/>
              <a:latin typeface="+mn-lt"/>
              <a:ea typeface="+mn-ea"/>
              <a:cs typeface="+mn-cs"/>
            </a:endParaRPr>
          </a:p>
        </p:txBody>
      </p:sp>
      <p:sp>
        <p:nvSpPr>
          <p:cNvPr id="706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52003" eaLnBrk="0" hangingPunct="0">
              <a:defRPr>
                <a:solidFill>
                  <a:schemeClr val="tx1"/>
                </a:solidFill>
                <a:latin typeface="Arial" charset="0"/>
              </a:defRPr>
            </a:lvl1pPr>
            <a:lvl2pPr marL="680439" indent="-261707" defTabSz="852003" eaLnBrk="0" hangingPunct="0">
              <a:defRPr>
                <a:solidFill>
                  <a:schemeClr val="tx1"/>
                </a:solidFill>
                <a:latin typeface="Arial" charset="0"/>
              </a:defRPr>
            </a:lvl2pPr>
            <a:lvl3pPr marL="1046829" indent="-209367" defTabSz="852003" eaLnBrk="0" hangingPunct="0">
              <a:defRPr>
                <a:solidFill>
                  <a:schemeClr val="tx1"/>
                </a:solidFill>
                <a:latin typeface="Arial" charset="0"/>
              </a:defRPr>
            </a:lvl3pPr>
            <a:lvl4pPr marL="1465560" indent="-209367" defTabSz="852003" eaLnBrk="0" hangingPunct="0">
              <a:defRPr>
                <a:solidFill>
                  <a:schemeClr val="tx1"/>
                </a:solidFill>
                <a:latin typeface="Arial" charset="0"/>
              </a:defRPr>
            </a:lvl4pPr>
            <a:lvl5pPr marL="1884294" indent="-209367" defTabSz="852003" eaLnBrk="0" hangingPunct="0">
              <a:defRPr>
                <a:solidFill>
                  <a:schemeClr val="tx1"/>
                </a:solidFill>
                <a:latin typeface="Arial" charset="0"/>
              </a:defRPr>
            </a:lvl5pPr>
            <a:lvl6pPr marL="2303025" indent="-209367" defTabSz="852003" eaLnBrk="0" fontAlgn="base" hangingPunct="0">
              <a:spcBef>
                <a:spcPct val="0"/>
              </a:spcBef>
              <a:spcAft>
                <a:spcPct val="0"/>
              </a:spcAft>
              <a:defRPr>
                <a:solidFill>
                  <a:schemeClr val="tx1"/>
                </a:solidFill>
                <a:latin typeface="Arial" charset="0"/>
              </a:defRPr>
            </a:lvl6pPr>
            <a:lvl7pPr marL="2721755" indent="-209367" defTabSz="852003" eaLnBrk="0" fontAlgn="base" hangingPunct="0">
              <a:spcBef>
                <a:spcPct val="0"/>
              </a:spcBef>
              <a:spcAft>
                <a:spcPct val="0"/>
              </a:spcAft>
              <a:defRPr>
                <a:solidFill>
                  <a:schemeClr val="tx1"/>
                </a:solidFill>
                <a:latin typeface="Arial" charset="0"/>
              </a:defRPr>
            </a:lvl7pPr>
            <a:lvl8pPr marL="3140488" indent="-209367" defTabSz="852003" eaLnBrk="0" fontAlgn="base" hangingPunct="0">
              <a:spcBef>
                <a:spcPct val="0"/>
              </a:spcBef>
              <a:spcAft>
                <a:spcPct val="0"/>
              </a:spcAft>
              <a:defRPr>
                <a:solidFill>
                  <a:schemeClr val="tx1"/>
                </a:solidFill>
                <a:latin typeface="Arial" charset="0"/>
              </a:defRPr>
            </a:lvl8pPr>
            <a:lvl9pPr marL="3559219" indent="-209367" defTabSz="852003" eaLnBrk="0" fontAlgn="base" hangingPunct="0">
              <a:spcBef>
                <a:spcPct val="0"/>
              </a:spcBef>
              <a:spcAft>
                <a:spcPct val="0"/>
              </a:spcAft>
              <a:defRPr>
                <a:solidFill>
                  <a:schemeClr val="tx1"/>
                </a:solidFill>
                <a:latin typeface="Arial" charset="0"/>
              </a:defRPr>
            </a:lvl9pPr>
          </a:lstStyle>
          <a:p>
            <a:pPr eaLnBrk="1" hangingPunct="1"/>
            <a:fld id="{A21FE374-C684-4254-8C64-D785105564C4}" type="slidenum">
              <a:rPr lang="en-US" altLang="en-US" smtClean="0"/>
              <a:pPr eaLnBrk="1" hangingPunct="1"/>
              <a:t>11</a:t>
            </a:fld>
            <a:endParaRPr lang="en-US" altLang="en-US"/>
          </a:p>
        </p:txBody>
      </p:sp>
    </p:spTree>
    <p:extLst>
      <p:ext uri="{BB962C8B-B14F-4D97-AF65-F5344CB8AC3E}">
        <p14:creationId xmlns:p14="http://schemas.microsoft.com/office/powerpoint/2010/main" val="1820463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DOE’s list of school roles: http://schools.nyc.gov/NR/rdonlyres/714D6E24-A5D7-49AB-A6BD-EEB7CE5211A2/0/STHrolesJuly2016.pdf</a:t>
            </a:r>
          </a:p>
          <a:p>
            <a:r>
              <a:rPr lang="en-US" baseline="0" dirty="0"/>
              <a:t>NYS-TEACHS worksheet: http://www.nysteachs.org/media/SBL_Responsibilities_Worksheet.pdf</a:t>
            </a:r>
          </a:p>
        </p:txBody>
      </p:sp>
      <p:sp>
        <p:nvSpPr>
          <p:cNvPr id="4" name="Slide Number Placeholder 3"/>
          <p:cNvSpPr>
            <a:spLocks noGrp="1"/>
          </p:cNvSpPr>
          <p:nvPr>
            <p:ph type="sldNum" sz="quarter" idx="10"/>
          </p:nvPr>
        </p:nvSpPr>
        <p:spPr/>
        <p:txBody>
          <a:bodyPr/>
          <a:lstStyle/>
          <a:p>
            <a:fld id="{7933B4CC-2740-4492-A32B-39C95FF9AA63}" type="slidenum">
              <a:rPr lang="en-US" smtClean="0"/>
              <a:pPr/>
              <a:t>12</a:t>
            </a:fld>
            <a:endParaRPr lang="en-US"/>
          </a:p>
        </p:txBody>
      </p:sp>
    </p:spTree>
    <p:extLst>
      <p:ext uri="{BB962C8B-B14F-4D97-AF65-F5344CB8AC3E}">
        <p14:creationId xmlns:p14="http://schemas.microsoft.com/office/powerpoint/2010/main" val="2071816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It is helpful to know that there</a:t>
            </a:r>
            <a:r>
              <a:rPr lang="en-US" b="0" baseline="0" dirty="0"/>
              <a:t> are four main shelter systems in New York City. This is particularly important to know when providing transportation information to families.</a:t>
            </a:r>
            <a:endParaRPr lang="en-US" b="0"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13</a:t>
            </a:fld>
            <a:endParaRPr lang="en-US"/>
          </a:p>
        </p:txBody>
      </p:sp>
    </p:spTree>
    <p:extLst>
      <p:ext uri="{BB962C8B-B14F-4D97-AF65-F5344CB8AC3E}">
        <p14:creationId xmlns:p14="http://schemas.microsoft.com/office/powerpoint/2010/main" val="97512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sym typeface="Wingdings" panose="05000000000000000000" pitchFamily="2" charset="2"/>
              </a:rPr>
              <a:t>To illustrate MV eligibility, we are going to use the (fictional) story of Caroline.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Caroline comes back to her</a:t>
            </a:r>
            <a:r>
              <a:rPr lang="en-US" baseline="0" dirty="0"/>
              <a:t> second </a:t>
            </a:r>
            <a:r>
              <a:rPr lang="en-US" dirty="0"/>
              <a:t>grade classroom from recess one day in early winter, her teacher can immediately see that Caroline has been crying. Her teacher pulls her aside to talk. Caroline explains that her friends had been talking about what they are excited to do when springtime comes, and Caroline is worried that she won’t be here to play with them. Caroline confides that she and her family were kicked out of their apartment in Sunset Park and are sleeping on couches and air mattresses at Caroline’s aunt’s home in Jackson Heights. The commute is long, and Caroline’s parents have suggested that she will probably need to switch schools unless they find a new apartment soon. Caroline is devastated about the possibility of losing her friends and anxious about her family’s living 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14</a:t>
            </a:fld>
            <a:endParaRPr lang="en-US"/>
          </a:p>
        </p:txBody>
      </p:sp>
    </p:spTree>
    <p:extLst>
      <p:ext uri="{BB962C8B-B14F-4D97-AF65-F5344CB8AC3E}">
        <p14:creationId xmlns:p14="http://schemas.microsoft.com/office/powerpoint/2010/main" val="3805300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685800" y="1143000"/>
            <a:ext cx="5486400" cy="3086100"/>
          </a:xfrm>
          <a:ln/>
        </p:spPr>
      </p:sp>
      <p:sp>
        <p:nvSpPr>
          <p:cNvPr id="890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When a student</a:t>
            </a:r>
            <a:r>
              <a:rPr lang="en-US" altLang="en-US" baseline="0" dirty="0"/>
              <a:t> has been identified as living in temporary housing (i.e. MV eligible), they have up to three options for which school to attend. </a:t>
            </a:r>
          </a:p>
          <a:p>
            <a:endParaRPr lang="en-US" altLang="en-US" dirty="0"/>
          </a:p>
          <a:p>
            <a:r>
              <a:rPr lang="en-US" altLang="en-US" dirty="0"/>
              <a:t>A student can always attend the school:</a:t>
            </a:r>
          </a:p>
          <a:p>
            <a:pPr marL="616839" lvl="1" indent="-168229">
              <a:buFont typeface="Arial" pitchFamily="34" charset="0"/>
              <a:buChar char="•"/>
            </a:pPr>
            <a:r>
              <a:rPr lang="en-US" altLang="en-US" dirty="0"/>
              <a:t>Where the student was last permanently housed</a:t>
            </a:r>
          </a:p>
          <a:p>
            <a:pPr marL="616839" lvl="1" indent="-168229">
              <a:buFont typeface="Arial" pitchFamily="34" charset="0"/>
              <a:buChar char="•"/>
            </a:pPr>
            <a:r>
              <a:rPr lang="en-US" altLang="en-US" dirty="0"/>
              <a:t>Where the student last attended/was enrolled</a:t>
            </a:r>
          </a:p>
          <a:p>
            <a:pPr marL="616839" lvl="1" indent="-168229">
              <a:buFont typeface="Arial" pitchFamily="34" charset="0"/>
              <a:buChar char="•"/>
            </a:pPr>
            <a:r>
              <a:rPr lang="en-US" altLang="en-US" dirty="0"/>
              <a:t>Where the student currently lives in permanent housing</a:t>
            </a:r>
          </a:p>
          <a:p>
            <a:pPr lvl="1"/>
            <a:endParaRPr lang="en-US" altLang="en-US" dirty="0"/>
          </a:p>
          <a:p>
            <a:pPr marL="0" lvl="1"/>
            <a:r>
              <a:rPr lang="en-US" altLang="en-US" dirty="0"/>
              <a:t>Who decides where a child will attend:</a:t>
            </a:r>
          </a:p>
          <a:p>
            <a:pPr marL="616839" lvl="2" indent="-168229">
              <a:buFont typeface="Arial" pitchFamily="34" charset="0"/>
              <a:buChar char="•"/>
            </a:pPr>
            <a:r>
              <a:rPr lang="en-US" altLang="en-US" dirty="0"/>
              <a:t>Parent/Person in Parental Relation</a:t>
            </a:r>
          </a:p>
          <a:p>
            <a:pPr marL="616839" lvl="2" indent="-168229">
              <a:buFont typeface="Arial" pitchFamily="34" charset="0"/>
              <a:buChar char="•"/>
            </a:pPr>
            <a:r>
              <a:rPr lang="en-US" altLang="en-US" dirty="0"/>
              <a:t>Youth, (together with the homeless liaison) if the youth is unaccompanied</a:t>
            </a:r>
          </a:p>
          <a:p>
            <a:pPr marL="616839" lvl="2" indent="-168229">
              <a:buFont typeface="Arial" pitchFamily="34" charset="0"/>
              <a:buChar char="•"/>
            </a:pPr>
            <a:r>
              <a:rPr lang="en-US" altLang="en-US" dirty="0"/>
              <a:t>Director of a runaway and homeless youth residential program in consultation with the youth. </a:t>
            </a:r>
            <a:endParaRPr lang="en-US" altLang="en-US" b="1" dirty="0">
              <a:cs typeface="Times New Roman" pitchFamily="18" charset="0"/>
            </a:endParaRPr>
          </a:p>
          <a:p>
            <a:pPr eaLnBrk="1" hangingPunct="1">
              <a:lnSpc>
                <a:spcPct val="90000"/>
              </a:lnSpc>
              <a:spcAft>
                <a:spcPct val="80000"/>
              </a:spcAft>
            </a:pPr>
            <a:r>
              <a:rPr lang="en-US" altLang="en-US" dirty="0">
                <a:cs typeface="Times New Roman" pitchFamily="18" charset="0"/>
              </a:rPr>
              <a:t>Liaisons should encourage parents to keep their children in the school of origin if it’s in their best interest.</a:t>
            </a:r>
          </a:p>
          <a:p>
            <a:endParaRPr lang="en-US" altLang="en-US" dirty="0"/>
          </a:p>
          <a:p>
            <a:endParaRPr lang="en-US" altLang="en-US" dirty="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302">
              <a:defRPr sz="1200">
                <a:solidFill>
                  <a:schemeClr val="tx1"/>
                </a:solidFill>
                <a:latin typeface="Arial" charset="0"/>
              </a:defRPr>
            </a:lvl1pPr>
            <a:lvl2pPr marL="739839" indent="-285033" defTabSz="928302">
              <a:defRPr sz="1200">
                <a:solidFill>
                  <a:schemeClr val="tx1"/>
                </a:solidFill>
                <a:latin typeface="Arial" charset="0"/>
              </a:defRPr>
            </a:lvl2pPr>
            <a:lvl3pPr marL="1140130" indent="-227403" defTabSz="928302">
              <a:defRPr sz="1200">
                <a:solidFill>
                  <a:schemeClr val="tx1"/>
                </a:solidFill>
                <a:latin typeface="Arial" charset="0"/>
              </a:defRPr>
            </a:lvl3pPr>
            <a:lvl4pPr marL="1594935" indent="-227403" defTabSz="928302">
              <a:defRPr sz="1200">
                <a:solidFill>
                  <a:schemeClr val="tx1"/>
                </a:solidFill>
                <a:latin typeface="Arial" charset="0"/>
              </a:defRPr>
            </a:lvl4pPr>
            <a:lvl5pPr marL="2051299" indent="-227403" defTabSz="928302">
              <a:defRPr sz="1200">
                <a:solidFill>
                  <a:schemeClr val="tx1"/>
                </a:solidFill>
                <a:latin typeface="Arial" charset="0"/>
              </a:defRPr>
            </a:lvl5pPr>
            <a:lvl6pPr marL="2499876" indent="-227403" defTabSz="928302" eaLnBrk="0" fontAlgn="base" hangingPunct="0">
              <a:spcBef>
                <a:spcPct val="30000"/>
              </a:spcBef>
              <a:spcAft>
                <a:spcPct val="0"/>
              </a:spcAft>
              <a:defRPr sz="1200">
                <a:solidFill>
                  <a:schemeClr val="tx1"/>
                </a:solidFill>
                <a:latin typeface="Arial" charset="0"/>
              </a:defRPr>
            </a:lvl6pPr>
            <a:lvl7pPr marL="2948451" indent="-227403" defTabSz="928302" eaLnBrk="0" fontAlgn="base" hangingPunct="0">
              <a:spcBef>
                <a:spcPct val="30000"/>
              </a:spcBef>
              <a:spcAft>
                <a:spcPct val="0"/>
              </a:spcAft>
              <a:defRPr sz="1200">
                <a:solidFill>
                  <a:schemeClr val="tx1"/>
                </a:solidFill>
                <a:latin typeface="Arial" charset="0"/>
              </a:defRPr>
            </a:lvl7pPr>
            <a:lvl8pPr marL="3397027" indent="-227403" defTabSz="928302" eaLnBrk="0" fontAlgn="base" hangingPunct="0">
              <a:spcBef>
                <a:spcPct val="30000"/>
              </a:spcBef>
              <a:spcAft>
                <a:spcPct val="0"/>
              </a:spcAft>
              <a:defRPr sz="1200">
                <a:solidFill>
                  <a:schemeClr val="tx1"/>
                </a:solidFill>
                <a:latin typeface="Arial" charset="0"/>
              </a:defRPr>
            </a:lvl8pPr>
            <a:lvl9pPr marL="3845603" indent="-227403" defTabSz="928302" eaLnBrk="0" fontAlgn="base" hangingPunct="0">
              <a:spcBef>
                <a:spcPct val="30000"/>
              </a:spcBef>
              <a:spcAft>
                <a:spcPct val="0"/>
              </a:spcAft>
              <a:defRPr sz="1200">
                <a:solidFill>
                  <a:schemeClr val="tx1"/>
                </a:solidFill>
                <a:latin typeface="Arial" charset="0"/>
              </a:defRPr>
            </a:lvl9pPr>
          </a:lstStyle>
          <a:p>
            <a:fld id="{F3B479AB-B8BE-433B-B75E-93E098E76ED8}" type="slidenum">
              <a:rPr lang="en-US" altLang="en-US" smtClean="0"/>
              <a:pPr/>
              <a:t>15</a:t>
            </a:fld>
            <a:endParaRPr lang="en-US" altLang="en-US"/>
          </a:p>
        </p:txBody>
      </p:sp>
    </p:spTree>
    <p:extLst>
      <p:ext uri="{BB962C8B-B14F-4D97-AF65-F5344CB8AC3E}">
        <p14:creationId xmlns:p14="http://schemas.microsoft.com/office/powerpoint/2010/main" val="1475784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Definition of homeless and using sensitive language</a:t>
            </a:r>
            <a:r>
              <a:rPr lang="en-US" dirty="0"/>
              <a:t>: try to avoid the work “homeless” and instead refer to students in temporary housing. Make sure to let the parent/youth know that you want to ask about their housing arrangements because students who living in certain types of temporary housing situations get additional services.</a:t>
            </a:r>
          </a:p>
          <a:p>
            <a:endParaRPr lang="en-US" dirty="0"/>
          </a:p>
          <a:p>
            <a:r>
              <a:rPr lang="en-US" b="1" dirty="0"/>
              <a:t>Enroll in school immediately</a:t>
            </a:r>
            <a:r>
              <a:rPr lang="en-US" dirty="0"/>
              <a:t>: students who are MV eligible can enroll in school even if they are missing some or all of the paperwork normally needed for enrollment. </a:t>
            </a:r>
          </a:p>
          <a:p>
            <a:endParaRPr lang="en-US" dirty="0"/>
          </a:p>
          <a:p>
            <a:r>
              <a:rPr lang="en-US" b="1" dirty="0"/>
              <a:t>Stay connected with their school of origin</a:t>
            </a:r>
            <a:r>
              <a:rPr lang="en-US" dirty="0"/>
              <a:t>: make sure to talk about the importance of school stability with parents and youth. Children and youth who stay in the same school connected to their same friends and teachers (and other school staff) are better able to cope with the stress of homelessness because they have that support system at school. Kids who frequently transfer schools are absent more, get lower test scores, are more like to repeat a grade, are more likely to get in trouble in school, and even more likely to drop out. </a:t>
            </a:r>
          </a:p>
          <a:p>
            <a:endParaRPr lang="en-US" dirty="0"/>
          </a:p>
          <a:p>
            <a:r>
              <a:rPr lang="en-US" b="1" dirty="0"/>
              <a:t>Transportation: </a:t>
            </a:r>
            <a:r>
              <a:rPr lang="en-US" b="0" dirty="0"/>
              <a:t>Make sure that parents know that busing is available for students in grades k-6 if the student is in shelter. Busing can also be requested for students living in other types of temporary housing situations but it’s not guaranteed.  Make sure parents know that it may take several weeks to set up busing so that they are prepared to take their child on public transportation. Schools must give students in temporary housing full-fare Student </a:t>
            </a:r>
            <a:r>
              <a:rPr lang="en-US" b="0" dirty="0" err="1"/>
              <a:t>MetroCards</a:t>
            </a:r>
            <a:r>
              <a:rPr lang="en-US" b="0" dirty="0"/>
              <a:t>. Make sure that parents know that they can get weekly </a:t>
            </a:r>
            <a:r>
              <a:rPr lang="en-US" b="0" dirty="0" err="1"/>
              <a:t>MetroCards</a:t>
            </a:r>
            <a:r>
              <a:rPr lang="en-US" b="0" dirty="0"/>
              <a:t> from the STH Content Experts or shelter-based STH Family Assistants. Make sure the parent knows to call the STH Content Expert with any problems with transportation.</a:t>
            </a:r>
          </a:p>
          <a:p>
            <a:endParaRPr lang="en-US" b="0" dirty="0"/>
          </a:p>
          <a:p>
            <a:r>
              <a:rPr lang="en-US" b="1" dirty="0"/>
              <a:t>Dispute resolution</a:t>
            </a:r>
            <a:r>
              <a:rPr lang="en-US" b="0" dirty="0"/>
              <a:t>: if there is a delay or a disagreement about  enrollment or transportation, make sure that the parent knows to contact the STH Content Expert and </a:t>
            </a:r>
            <a:r>
              <a:rPr lang="en-US" b="0" dirty="0" err="1"/>
              <a:t>Marygrace</a:t>
            </a:r>
            <a:r>
              <a:rPr lang="en-US" b="0" dirty="0"/>
              <a:t> about starting the dispute resolution process.</a:t>
            </a:r>
          </a:p>
          <a:p>
            <a:endParaRPr lang="en-US" b="0" dirty="0"/>
          </a:p>
          <a:p>
            <a:r>
              <a:rPr lang="en-US" b="1" dirty="0"/>
              <a:t>Services and supports: </a:t>
            </a:r>
            <a:r>
              <a:rPr lang="en-US" b="0" dirty="0"/>
              <a:t>ask the parent/youth what types of supports the student may be in need of and make appropriate referrals. Remember that Title I set-aside funding is available to support students in temporary housing (for example, it can be used to buy school supplies, school clothes, etc.). Also STH program offers after-school and summer programming. Contact the STH Content Expert for more information.</a:t>
            </a:r>
          </a:p>
          <a:p>
            <a:endParaRPr lang="en-US" b="1" dirty="0"/>
          </a:p>
          <a:p>
            <a:r>
              <a:rPr lang="en-US" b="1" dirty="0"/>
              <a:t>Contacting STH staff</a:t>
            </a:r>
            <a:r>
              <a:rPr lang="en-US" b="0" dirty="0"/>
              <a:t>: make sure parents and youth understand the role of the Content Experts and Family Assistants and how to contact them.</a:t>
            </a:r>
          </a:p>
        </p:txBody>
      </p:sp>
      <p:sp>
        <p:nvSpPr>
          <p:cNvPr id="4" name="Slide Number Placeholder 3"/>
          <p:cNvSpPr>
            <a:spLocks noGrp="1"/>
          </p:cNvSpPr>
          <p:nvPr>
            <p:ph type="sldNum" sz="quarter" idx="10"/>
          </p:nvPr>
        </p:nvSpPr>
        <p:spPr/>
        <p:txBody>
          <a:bodyPr/>
          <a:lstStyle/>
          <a:p>
            <a:fld id="{7933B4CC-2740-4492-A32B-39C95FF9AA63}" type="slidenum">
              <a:rPr lang="en-US" smtClean="0"/>
              <a:pPr/>
              <a:t>16</a:t>
            </a:fld>
            <a:endParaRPr lang="en-US"/>
          </a:p>
        </p:txBody>
      </p:sp>
    </p:spTree>
    <p:extLst>
      <p:ext uri="{BB962C8B-B14F-4D97-AF65-F5344CB8AC3E}">
        <p14:creationId xmlns:p14="http://schemas.microsoft.com/office/powerpoint/2010/main" val="365360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t>
            </a:r>
            <a:r>
              <a:rPr lang="en-US" baseline="0" dirty="0"/>
              <a:t> E</a:t>
            </a:r>
          </a:p>
          <a:p>
            <a:r>
              <a:rPr lang="en-US" baseline="0" dirty="0"/>
              <a:t>See next slide</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17</a:t>
            </a:fld>
            <a:endParaRPr lang="en-US"/>
          </a:p>
        </p:txBody>
      </p:sp>
    </p:spTree>
    <p:extLst>
      <p:ext uri="{BB962C8B-B14F-4D97-AF65-F5344CB8AC3E}">
        <p14:creationId xmlns:p14="http://schemas.microsoft.com/office/powerpoint/2010/main" val="3666439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ct val="105000"/>
              <a:buFontTx/>
              <a:buChar char="-"/>
            </a:pPr>
            <a:r>
              <a:rPr lang="en-US" altLang="en-US" dirty="0"/>
              <a:t>In NYC, students are often enrolled at an Enrollment</a:t>
            </a:r>
            <a:r>
              <a:rPr lang="en-US" altLang="en-US" baseline="0" dirty="0"/>
              <a:t> or Family Welcome Center. If and when School-Based Liaisons and other staff encounter students in temporary housing looking to enroll, they must ensure that enrolment is processed immediately by the school or enrollment center.</a:t>
            </a:r>
          </a:p>
          <a:p>
            <a:pPr eaLnBrk="1" hangingPunct="1">
              <a:buSzPct val="105000"/>
              <a:buFontTx/>
              <a:buChar char="-"/>
            </a:pPr>
            <a:endParaRPr lang="en-US" altLang="en-US" baseline="0" dirty="0"/>
          </a:p>
          <a:p>
            <a:pPr eaLnBrk="1" hangingPunct="1">
              <a:buSzPct val="105000"/>
              <a:buFontTx/>
              <a:buChar char="-"/>
            </a:pPr>
            <a:r>
              <a:rPr lang="en-US" altLang="en-US" baseline="0" dirty="0"/>
              <a:t>Chancellor’s Regulation A-780(III)(B)</a:t>
            </a:r>
          </a:p>
          <a:p>
            <a:pPr eaLnBrk="1" hangingPunct="1">
              <a:buSzPct val="105000"/>
              <a:buFontTx/>
              <a:buChar char="-"/>
            </a:pPr>
            <a:endParaRPr lang="en-US" altLang="en-US" baseline="0" dirty="0"/>
          </a:p>
          <a:p>
            <a:pPr eaLnBrk="1" hangingPunct="1">
              <a:buSzPct val="105000"/>
              <a:buFontTx/>
              <a:buNone/>
            </a:pPr>
            <a:r>
              <a:rPr lang="en-US" altLang="en-US" baseline="0" dirty="0"/>
              <a:t>Enrollment Assistance</a:t>
            </a:r>
            <a:endParaRPr lang="en-US" altLang="en-US" dirty="0"/>
          </a:p>
          <a:p>
            <a:pPr marL="228600" indent="-228600">
              <a:buAutoNum type="alphaLcPeriod"/>
            </a:pPr>
            <a:r>
              <a:rPr lang="en-US" dirty="0"/>
              <a:t>Family Assistants shall assist parents in enrolling students in school in coordination with and in accordance with the procedures of the Office of Student Enrollment. Homeless students, including students with disabilities, may be referred to the Borough Enrollment Office for school enrollment or transfer purposes. </a:t>
            </a:r>
          </a:p>
          <a:p>
            <a:pPr marL="228600" indent="-228600">
              <a:buAutoNum type="alphaLcPeriod"/>
            </a:pPr>
            <a:r>
              <a:rPr lang="en-US" dirty="0"/>
              <a:t>The school selected shall immediately enroll the homeless child or youth, even if the child or youth is unable to produce records normally required for enrollment, including: proof of residency; transcripts/school records; immunizations or other health records; birth certificate. Family Assistants and school staffs are required to assist parents or unaccompanied youth in obtaining such documents. If immunization records cannot be obtained, the parent, in consultation with the STH Liaison(s), should be referred to a walk-in immunization clinic for assistance. </a:t>
            </a:r>
          </a:p>
          <a:p>
            <a:pPr marL="228600" indent="-228600">
              <a:buAutoNum type="alphaLcPeriod"/>
            </a:pPr>
            <a:r>
              <a:rPr lang="en-US" dirty="0"/>
              <a:t>Children must immediately be admitted to school while proof of birth, immunization, and other school records are being located and/or verified. </a:t>
            </a:r>
          </a:p>
        </p:txBody>
      </p:sp>
      <p:sp>
        <p:nvSpPr>
          <p:cNvPr id="4" name="Slide Number Placeholder 3"/>
          <p:cNvSpPr>
            <a:spLocks noGrp="1"/>
          </p:cNvSpPr>
          <p:nvPr>
            <p:ph type="sldNum" sz="quarter" idx="10"/>
          </p:nvPr>
        </p:nvSpPr>
        <p:spPr/>
        <p:txBody>
          <a:bodyPr/>
          <a:lstStyle/>
          <a:p>
            <a:fld id="{4FB4C3A4-39F2-499C-9AC8-C829078170B0}" type="slidenum">
              <a:rPr lang="en-US" smtClean="0"/>
              <a:pPr/>
              <a:t>18</a:t>
            </a:fld>
            <a:endParaRPr lang="en-US"/>
          </a:p>
        </p:txBody>
      </p:sp>
    </p:spTree>
    <p:extLst>
      <p:ext uri="{BB962C8B-B14F-4D97-AF65-F5344CB8AC3E}">
        <p14:creationId xmlns:p14="http://schemas.microsoft.com/office/powerpoint/2010/main" val="1351807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6205" eaLnBrk="0" hangingPunct="0">
              <a:defRPr>
                <a:solidFill>
                  <a:schemeClr val="tx1"/>
                </a:solidFill>
                <a:latin typeface="Arial" charset="0"/>
              </a:defRPr>
            </a:lvl1pPr>
            <a:lvl2pPr marL="702571" indent="-270219" defTabSz="866205" eaLnBrk="0" hangingPunct="0">
              <a:defRPr>
                <a:solidFill>
                  <a:schemeClr val="tx1"/>
                </a:solidFill>
                <a:latin typeface="Arial" charset="0"/>
              </a:defRPr>
            </a:lvl2pPr>
            <a:lvl3pPr marL="1080877" indent="-216176" defTabSz="866205" eaLnBrk="0" hangingPunct="0">
              <a:defRPr>
                <a:solidFill>
                  <a:schemeClr val="tx1"/>
                </a:solidFill>
                <a:latin typeface="Arial" charset="0"/>
              </a:defRPr>
            </a:lvl3pPr>
            <a:lvl4pPr marL="1513229" indent="-216176" defTabSz="866205" eaLnBrk="0" hangingPunct="0">
              <a:defRPr>
                <a:solidFill>
                  <a:schemeClr val="tx1"/>
                </a:solidFill>
                <a:latin typeface="Arial" charset="0"/>
              </a:defRPr>
            </a:lvl4pPr>
            <a:lvl5pPr marL="1945580" indent="-216176" defTabSz="866205" eaLnBrk="0" hangingPunct="0">
              <a:defRPr>
                <a:solidFill>
                  <a:schemeClr val="tx1"/>
                </a:solidFill>
                <a:latin typeface="Arial" charset="0"/>
              </a:defRPr>
            </a:lvl5pPr>
            <a:lvl6pPr marL="2377931" indent="-216176" defTabSz="866205" eaLnBrk="0" fontAlgn="base" hangingPunct="0">
              <a:spcBef>
                <a:spcPct val="0"/>
              </a:spcBef>
              <a:spcAft>
                <a:spcPct val="0"/>
              </a:spcAft>
              <a:defRPr>
                <a:solidFill>
                  <a:schemeClr val="tx1"/>
                </a:solidFill>
                <a:latin typeface="Arial" charset="0"/>
              </a:defRPr>
            </a:lvl6pPr>
            <a:lvl7pPr marL="2810281" indent="-216176" defTabSz="866205" eaLnBrk="0" fontAlgn="base" hangingPunct="0">
              <a:spcBef>
                <a:spcPct val="0"/>
              </a:spcBef>
              <a:spcAft>
                <a:spcPct val="0"/>
              </a:spcAft>
              <a:defRPr>
                <a:solidFill>
                  <a:schemeClr val="tx1"/>
                </a:solidFill>
                <a:latin typeface="Arial" charset="0"/>
              </a:defRPr>
            </a:lvl7pPr>
            <a:lvl8pPr marL="3242633" indent="-216176" defTabSz="866205" eaLnBrk="0" fontAlgn="base" hangingPunct="0">
              <a:spcBef>
                <a:spcPct val="0"/>
              </a:spcBef>
              <a:spcAft>
                <a:spcPct val="0"/>
              </a:spcAft>
              <a:defRPr>
                <a:solidFill>
                  <a:schemeClr val="tx1"/>
                </a:solidFill>
                <a:latin typeface="Arial" charset="0"/>
              </a:defRPr>
            </a:lvl8pPr>
            <a:lvl9pPr marL="3674984" indent="-216176" defTabSz="866205" eaLnBrk="0" fontAlgn="base" hangingPunct="0">
              <a:spcBef>
                <a:spcPct val="0"/>
              </a:spcBef>
              <a:spcAft>
                <a:spcPct val="0"/>
              </a:spcAft>
              <a:defRPr>
                <a:solidFill>
                  <a:schemeClr val="tx1"/>
                </a:solidFill>
                <a:latin typeface="Arial" charset="0"/>
              </a:defRPr>
            </a:lvl9pPr>
          </a:lstStyle>
          <a:p>
            <a:pPr eaLnBrk="1" hangingPunct="1"/>
            <a:fld id="{6011CE28-1B2C-45FB-8E41-C0DBFB94AEF4}" type="slidenum">
              <a:rPr lang="en-US" altLang="en-US" smtClean="0"/>
              <a:pPr eaLnBrk="1" hangingPunct="1"/>
              <a:t>19</a:t>
            </a:fld>
            <a:endParaRPr lang="en-US" altLang="en-US"/>
          </a:p>
        </p:txBody>
      </p:sp>
      <p:sp>
        <p:nvSpPr>
          <p:cNvPr id="106499" name="Rectangle 2"/>
          <p:cNvSpPr>
            <a:spLocks noGrp="1" noRot="1" noChangeAspect="1" noChangeArrowheads="1" noTextEdit="1"/>
          </p:cNvSpPr>
          <p:nvPr>
            <p:ph type="sldImg"/>
          </p:nvPr>
        </p:nvSpPr>
        <p:spPr>
          <a:xfrm>
            <a:off x="312738" y="650875"/>
            <a:ext cx="5805487" cy="3267075"/>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t>Dispute</a:t>
            </a:r>
            <a:r>
              <a:rPr lang="en-US" altLang="en-US" baseline="0" dirty="0"/>
              <a:t> Resolution is described in Chancellor’s Regulation A-780(IV)</a:t>
            </a:r>
            <a:endParaRPr lang="en-US" altLang="en-US" dirty="0"/>
          </a:p>
        </p:txBody>
      </p:sp>
    </p:spTree>
    <p:extLst>
      <p:ext uri="{BB962C8B-B14F-4D97-AF65-F5344CB8AC3E}">
        <p14:creationId xmlns:p14="http://schemas.microsoft.com/office/powerpoint/2010/main" val="344218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2</a:t>
            </a:fld>
            <a:endParaRPr lang="en-US"/>
          </a:p>
        </p:txBody>
      </p:sp>
    </p:spTree>
    <p:extLst>
      <p:ext uri="{BB962C8B-B14F-4D97-AF65-F5344CB8AC3E}">
        <p14:creationId xmlns:p14="http://schemas.microsoft.com/office/powerpoint/2010/main" val="214991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0" dirty="0">
                <a:latin typeface="Arial" charset="0"/>
              </a:rPr>
              <a:t>Did you know that a person in the U.S. is most likely to experience</a:t>
            </a:r>
            <a:r>
              <a:rPr lang="en-US" sz="900" b="0" baseline="0" dirty="0">
                <a:latin typeface="Arial" charset="0"/>
              </a:rPr>
              <a:t> homelessness in the FIRST YEAR of life? A person is next most likely to experience homelessness at ages 1 to 5. And almost half of children in shelter are under age 6. It is </a:t>
            </a:r>
            <a:r>
              <a:rPr lang="en-US" sz="900" b="0" i="0" baseline="0" dirty="0">
                <a:latin typeface="Arial" charset="0"/>
              </a:rPr>
              <a:t>incredibly important to connect families with young children to early childcare and education programs. https://aspe.hhs.gov/sites/default/files/pdf/214191/Infographictext.pdf</a:t>
            </a:r>
            <a:endParaRPr lang="en-US" sz="900" b="0" dirty="0">
              <a:latin typeface="Arial" charset="0"/>
            </a:endParaRPr>
          </a:p>
          <a:p>
            <a:pPr lvl="0"/>
            <a:endParaRPr lang="en-US" sz="900" b="0" dirty="0">
              <a:latin typeface="Arial" charset="0"/>
            </a:endParaRPr>
          </a:p>
          <a:p>
            <a:pPr lvl="0"/>
            <a:r>
              <a:rPr lang="en-US" sz="900" b="0" dirty="0">
                <a:latin typeface="Arial" charset="0"/>
              </a:rPr>
              <a:t>Children ages 6 weeks through 4 years experiencing</a:t>
            </a:r>
            <a:r>
              <a:rPr lang="en-US" sz="900" b="0" baseline="0" dirty="0">
                <a:latin typeface="Arial" charset="0"/>
              </a:rPr>
              <a:t> homelessness are eligible for early education programs and services, but many families are not aware of that. You can help kids get the best start possible by asking a family if there are younger children in the home who may benefit from programs such as Early Learn, Head Start , and Pre-K. </a:t>
            </a:r>
            <a:endParaRPr lang="en-US" sz="900" b="0" dirty="0">
              <a:latin typeface="Arial" charset="0"/>
            </a:endParaRPr>
          </a:p>
          <a:p>
            <a:pPr lvl="0"/>
            <a:endParaRPr lang="en-US" sz="900" b="1" dirty="0">
              <a:latin typeface="Arial" charset="0"/>
            </a:endParaRPr>
          </a:p>
          <a:p>
            <a:pPr lvl="0"/>
            <a:endParaRPr lang="en-US" sz="900" b="1" dirty="0">
              <a:latin typeface="Arial" charset="0"/>
            </a:endParaRPr>
          </a:p>
          <a:p>
            <a:pPr lvl="0"/>
            <a:r>
              <a:rPr lang="en-US" sz="900" b="1" dirty="0" err="1">
                <a:latin typeface="Arial" charset="0"/>
              </a:rPr>
              <a:t>EarlyLearn</a:t>
            </a:r>
            <a:r>
              <a:rPr lang="en-US" sz="900" b="1" dirty="0">
                <a:latin typeface="Arial" charset="0"/>
              </a:rPr>
              <a:t> NYC Programs</a:t>
            </a:r>
            <a:r>
              <a:rPr lang="en-US" sz="900" dirty="0">
                <a:latin typeface="Arial" charset="0"/>
              </a:rPr>
              <a:t>: Available to children who are </a:t>
            </a:r>
            <a:r>
              <a:rPr lang="en-US" sz="900" b="1" u="sng" dirty="0">
                <a:latin typeface="Arial" charset="0"/>
              </a:rPr>
              <a:t>6 weeks old through 4 years old</a:t>
            </a:r>
            <a:r>
              <a:rPr lang="en-US" sz="900" dirty="0">
                <a:latin typeface="Arial" charset="0"/>
              </a:rPr>
              <a:t>. </a:t>
            </a:r>
            <a:r>
              <a:rPr lang="en-US" sz="900" dirty="0" err="1">
                <a:latin typeface="Arial" charset="0"/>
              </a:rPr>
              <a:t>EarlyLearn</a:t>
            </a:r>
            <a:r>
              <a:rPr lang="en-US" sz="900" dirty="0">
                <a:latin typeface="Arial" charset="0"/>
              </a:rPr>
              <a:t> NYC programs offer a combination of Prekindergarten (Pre-k), Head Start, and/or child care depending on the site. The ages of children served vary by location. </a:t>
            </a:r>
            <a:r>
              <a:rPr lang="en-US" sz="900" dirty="0" err="1">
                <a:latin typeface="Arial" charset="0"/>
              </a:rPr>
              <a:t>EarlyLearn</a:t>
            </a:r>
            <a:r>
              <a:rPr lang="en-US" sz="900" dirty="0">
                <a:latin typeface="Arial" charset="0"/>
              </a:rPr>
              <a:t> NYC programs are open all year and offer full-day programs. </a:t>
            </a:r>
          </a:p>
          <a:p>
            <a:r>
              <a:rPr lang="en-US" sz="900" dirty="0">
                <a:latin typeface="Arial" charset="0"/>
              </a:rPr>
              <a:t> </a:t>
            </a:r>
          </a:p>
          <a:p>
            <a:pPr lvl="0"/>
            <a:r>
              <a:rPr lang="en-US" sz="900" b="1" dirty="0">
                <a:latin typeface="Arial" charset="0"/>
              </a:rPr>
              <a:t>Head Start and Early Head Start Programs:</a:t>
            </a:r>
            <a:r>
              <a:rPr lang="en-US" sz="900" dirty="0">
                <a:latin typeface="Arial" charset="0"/>
              </a:rPr>
              <a:t> Available to children who turn </a:t>
            </a:r>
            <a:r>
              <a:rPr lang="en-US" sz="900" b="1" u="sng" dirty="0">
                <a:latin typeface="Arial" charset="0"/>
              </a:rPr>
              <a:t>3 or 4 years old</a:t>
            </a:r>
            <a:r>
              <a:rPr lang="en-US" sz="900" dirty="0">
                <a:latin typeface="Arial" charset="0"/>
              </a:rPr>
              <a:t> by December 31. Children living in shelters are categorically eligible for Head Start. Head Start programs are open all year, and offer full-day or half-day sessions. Head Start programs are available at many </a:t>
            </a:r>
            <a:r>
              <a:rPr lang="en-US" sz="900" dirty="0" err="1">
                <a:latin typeface="Arial" charset="0"/>
              </a:rPr>
              <a:t>EarlyLearn</a:t>
            </a:r>
            <a:r>
              <a:rPr lang="en-US" sz="900" dirty="0">
                <a:latin typeface="Arial" charset="0"/>
              </a:rPr>
              <a:t> NYC locations and also from other providers. </a:t>
            </a:r>
          </a:p>
          <a:p>
            <a:pPr lvl="0"/>
            <a:endParaRPr lang="en-US" sz="900" dirty="0">
              <a:latin typeface="Arial" charset="0"/>
            </a:endParaRPr>
          </a:p>
          <a:p>
            <a:r>
              <a:rPr lang="en-US" sz="900" b="1" dirty="0">
                <a:latin typeface="Arial" charset="0"/>
              </a:rPr>
              <a:t>Prekindergarten (also known as pre-k): </a:t>
            </a:r>
            <a:r>
              <a:rPr lang="en-US" sz="900" dirty="0">
                <a:latin typeface="Arial" charset="0"/>
              </a:rPr>
              <a:t>Available to children who turn </a:t>
            </a:r>
            <a:r>
              <a:rPr lang="en-US" sz="900" b="1" u="sng" dirty="0">
                <a:latin typeface="Arial" charset="0"/>
              </a:rPr>
              <a:t>4 years old</a:t>
            </a:r>
            <a:r>
              <a:rPr lang="en-US" sz="900" dirty="0">
                <a:latin typeface="Arial" charset="0"/>
              </a:rPr>
              <a:t> by December 31. Pre-K is offered at public schools and at community-based early childhood centers (CBECC’s) during the school year. Parents should call or visit the public school or CBECC program to enroll.</a:t>
            </a:r>
          </a:p>
          <a:p>
            <a:endParaRPr lang="en-US" sz="900" dirty="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6060B292-5F1C-45F0-8D98-7AAD82238891}" type="slidenum">
              <a:rPr lang="en-US" smtClean="0"/>
              <a:pPr>
                <a:defRPr/>
              </a:pPr>
              <a:t>20</a:t>
            </a:fld>
            <a:endParaRPr lang="en-US"/>
          </a:p>
        </p:txBody>
      </p:sp>
    </p:spTree>
    <p:extLst>
      <p:ext uri="{BB962C8B-B14F-4D97-AF65-F5344CB8AC3E}">
        <p14:creationId xmlns:p14="http://schemas.microsoft.com/office/powerpoint/2010/main" val="3798697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housing code marked off on a student’s Housing</a:t>
            </a:r>
            <a:r>
              <a:rPr lang="en-US" baseline="0" dirty="0"/>
              <a:t> Questionnaire must be entered into ATS</a:t>
            </a:r>
            <a:r>
              <a:rPr lang="en-US" b="0" baseline="0" dirty="0">
                <a:latin typeface="Arial" pitchFamily="34" charset="0"/>
                <a:ea typeface="ＭＳ Ｐゴシック"/>
              </a:rPr>
              <a:t>. If you are not the Pupil Accounting Secretary or the person responsible for data entry, you must ensure that they have this information. When you have questions about information from a student’s Housing Questionnaire, follow up with them to obtain accurate information about their housing status. Conversations about housing status should also take place in private spaces, such as an office, to provide the parent or unaccompanied youth with a sensitive environment and to maintain confidentiality.</a:t>
            </a:r>
          </a:p>
          <a:p>
            <a:pPr marL="91440" lvl="1" indent="0">
              <a:spcAft>
                <a:spcPts val="600"/>
              </a:spcAft>
              <a:defRPr/>
            </a:pPr>
            <a:endParaRPr lang="en-US" sz="2000" b="1" dirty="0">
              <a:solidFill>
                <a:schemeClr val="tx2"/>
              </a:solidFill>
            </a:endParaRPr>
          </a:p>
          <a:p>
            <a:pPr marL="0" lvl="0" indent="-365760">
              <a:spcAft>
                <a:spcPts val="600"/>
              </a:spcAft>
              <a:defRPr/>
            </a:pPr>
            <a:r>
              <a:rPr lang="en-US" sz="2000" dirty="0">
                <a:solidFill>
                  <a:schemeClr val="tx2"/>
                </a:solidFill>
              </a:rPr>
              <a:t>The UY box should be checked,</a:t>
            </a:r>
            <a:r>
              <a:rPr lang="en-US" sz="2000" baseline="0" dirty="0">
                <a:solidFill>
                  <a:schemeClr val="tx2"/>
                </a:solidFill>
              </a:rPr>
              <a:t> and subsequently entered into ATS, </a:t>
            </a:r>
            <a:r>
              <a:rPr lang="en-US" sz="2000" dirty="0">
                <a:solidFill>
                  <a:schemeClr val="tx2"/>
                </a:solidFill>
              </a:rPr>
              <a:t>if student is not in the physical custody of parent/guardian AND living in temp housing.</a:t>
            </a:r>
            <a:r>
              <a:rPr lang="en-US" sz="2000" baseline="0" dirty="0">
                <a:solidFill>
                  <a:schemeClr val="tx2"/>
                </a:solidFill>
              </a:rPr>
              <a:t> Homeless Unaccompanied Youth have the same rights as other students in temporary housing, including immediate enrollment and transportation.</a:t>
            </a:r>
            <a:endParaRPr lang="en-US" sz="2000" dirty="0">
              <a:solidFill>
                <a:schemeClr val="tx2"/>
              </a:solidFill>
            </a:endParaRPr>
          </a:p>
          <a:p>
            <a:endParaRPr lang="en-US" b="0" dirty="0">
              <a:latin typeface="Arial" pitchFamily="34" charset="0"/>
              <a:ea typeface="ＭＳ Ｐゴシック"/>
            </a:endParaRPr>
          </a:p>
          <a:p>
            <a:r>
              <a:rPr lang="en-US" b="0" baseline="0" dirty="0">
                <a:latin typeface="Arial" pitchFamily="34" charset="0"/>
                <a:ea typeface="ＭＳ Ｐゴシック"/>
              </a:rPr>
              <a:t>It is VERY IMPORTANT that in addition to updating a student’s housing status in ATS, you update their address information to reflect their current temporary address. Up-to-date address information is needed in order to process transportation requests. Oftentimes, school delays updating a student’s address result in transportation delays, which can increase tardiness and absences. </a:t>
            </a:r>
            <a:endParaRPr lang="en-US" b="0" dirty="0">
              <a:latin typeface="Arial" pitchFamily="34" charset="0"/>
              <a:ea typeface="ＭＳ Ｐゴシック"/>
            </a:endParaRPr>
          </a:p>
        </p:txBody>
      </p:sp>
      <p:sp>
        <p:nvSpPr>
          <p:cNvPr id="68612" name="Slide Number Placeholder 3"/>
          <p:cNvSpPr>
            <a:spLocks noGrp="1"/>
          </p:cNvSpPr>
          <p:nvPr>
            <p:ph type="sldNum" sz="quarter" idx="5"/>
          </p:nvPr>
        </p:nvSpPr>
        <p:spPr>
          <a:noFill/>
        </p:spPr>
        <p:txBody>
          <a:bodyPr/>
          <a:lstStyle/>
          <a:p>
            <a:fld id="{717C314F-4681-4415-A832-F1A244E01B3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0856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600" dirty="0"/>
              <a:t>BIOU screen</a:t>
            </a:r>
          </a:p>
          <a:p>
            <a:pPr lvl="1">
              <a:buFont typeface="Arial" pitchFamily="34" charset="0"/>
              <a:buChar char="•"/>
              <a:defRPr/>
            </a:pPr>
            <a:r>
              <a:rPr lang="en-US" sz="1600" dirty="0"/>
              <a:t>HOUSING ST</a:t>
            </a:r>
          </a:p>
          <a:p>
            <a:pPr marL="1311410" lvl="2" indent="-448224">
              <a:buFont typeface="Arial" charset="0"/>
              <a:buChar char="•"/>
              <a:defRPr/>
            </a:pPr>
            <a:r>
              <a:rPr lang="en-US" sz="1600" dirty="0"/>
              <a:t>D – DOUBLED UP</a:t>
            </a:r>
          </a:p>
          <a:p>
            <a:pPr marL="1311410" lvl="2" indent="-448224">
              <a:buFont typeface="Arial" charset="0"/>
              <a:buChar char="•"/>
              <a:defRPr/>
            </a:pPr>
            <a:r>
              <a:rPr lang="en-US" sz="1600" dirty="0"/>
              <a:t>H – HOTEL / MOTEL</a:t>
            </a:r>
          </a:p>
          <a:p>
            <a:pPr marL="1311410" lvl="2" indent="-448224">
              <a:buFont typeface="Arial" charset="0"/>
              <a:buChar char="•"/>
              <a:defRPr/>
            </a:pPr>
            <a:r>
              <a:rPr lang="en-US" sz="1600" dirty="0"/>
              <a:t>N – FORM NOT RETURNED</a:t>
            </a:r>
          </a:p>
          <a:p>
            <a:pPr marL="1311410" lvl="2" indent="-448224">
              <a:buFont typeface="Arial" charset="0"/>
              <a:buChar char="•"/>
              <a:defRPr/>
            </a:pPr>
            <a:r>
              <a:rPr lang="en-US" sz="1600" dirty="0"/>
              <a:t>P – PERMANENT HOUSING STATUS</a:t>
            </a:r>
          </a:p>
          <a:p>
            <a:pPr marL="1311410" lvl="2" indent="-448224">
              <a:buFont typeface="Arial" charset="0"/>
              <a:buChar char="•"/>
              <a:defRPr/>
            </a:pPr>
            <a:r>
              <a:rPr lang="en-US" sz="1600" dirty="0"/>
              <a:t>S – SHELTER</a:t>
            </a:r>
          </a:p>
          <a:p>
            <a:pPr marL="1311410" lvl="2" indent="-448224">
              <a:buFont typeface="Arial" charset="0"/>
              <a:buChar char="•"/>
              <a:defRPr/>
            </a:pPr>
            <a:r>
              <a:rPr lang="en-US" sz="1600" dirty="0"/>
              <a:t>T – OTHER TEMPORARY LIVING SITUATION</a:t>
            </a:r>
          </a:p>
          <a:p>
            <a:pPr lvl="1">
              <a:defRPr/>
            </a:pPr>
            <a:r>
              <a:rPr lang="en-US" sz="1600" dirty="0"/>
              <a:t>UNAC YOUTH</a:t>
            </a:r>
          </a:p>
          <a:p>
            <a:pPr lvl="2">
              <a:defRPr/>
            </a:pPr>
            <a:r>
              <a:rPr lang="en-US" sz="1600" dirty="0"/>
              <a:t>Y(</a:t>
            </a:r>
            <a:r>
              <a:rPr lang="en-US" sz="1600" dirty="0" err="1"/>
              <a:t>es</a:t>
            </a:r>
            <a:r>
              <a:rPr lang="en-US" sz="1600" dirty="0"/>
              <a:t>)</a:t>
            </a:r>
          </a:p>
          <a:p>
            <a:pPr lvl="2">
              <a:defRPr/>
            </a:pPr>
            <a:r>
              <a:rPr lang="en-US" sz="1600" dirty="0"/>
              <a:t>N(o)</a:t>
            </a:r>
          </a:p>
          <a:p>
            <a:pPr>
              <a:defRPr/>
            </a:pPr>
            <a:endParaRPr lang="en-US" sz="1600"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79" eaLnBrk="0" hangingPunct="0">
              <a:defRPr>
                <a:solidFill>
                  <a:schemeClr val="tx1"/>
                </a:solidFill>
                <a:latin typeface="Arial" charset="0"/>
              </a:defRPr>
            </a:lvl1pPr>
            <a:lvl2pPr marL="729057" indent="-280406" defTabSz="912879" eaLnBrk="0" hangingPunct="0">
              <a:defRPr>
                <a:solidFill>
                  <a:schemeClr val="tx1"/>
                </a:solidFill>
                <a:latin typeface="Arial" charset="0"/>
              </a:defRPr>
            </a:lvl2pPr>
            <a:lvl3pPr marL="1121626" indent="-224325" defTabSz="912879" eaLnBrk="0" hangingPunct="0">
              <a:defRPr>
                <a:solidFill>
                  <a:schemeClr val="tx1"/>
                </a:solidFill>
                <a:latin typeface="Arial" charset="0"/>
              </a:defRPr>
            </a:lvl3pPr>
            <a:lvl4pPr marL="1570276" indent="-224325" defTabSz="912879" eaLnBrk="0" hangingPunct="0">
              <a:defRPr>
                <a:solidFill>
                  <a:schemeClr val="tx1"/>
                </a:solidFill>
                <a:latin typeface="Arial" charset="0"/>
              </a:defRPr>
            </a:lvl4pPr>
            <a:lvl5pPr marL="2018927" indent="-224325" defTabSz="912879" eaLnBrk="0" hangingPunct="0">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pPr eaLnBrk="1" hangingPunct="1"/>
            <a:fld id="{D688ACBD-AF99-46DD-AC3C-C573F862195C}" type="slidenum">
              <a:rPr lang="en-US" altLang="en-US" smtClean="0"/>
              <a:pPr eaLnBrk="1" hangingPunct="1"/>
              <a:t>22</a:t>
            </a:fld>
            <a:endParaRPr lang="en-US" altLang="en-US"/>
          </a:p>
        </p:txBody>
      </p:sp>
    </p:spTree>
    <p:extLst>
      <p:ext uri="{BB962C8B-B14F-4D97-AF65-F5344CB8AC3E}">
        <p14:creationId xmlns:p14="http://schemas.microsoft.com/office/powerpoint/2010/main" val="160394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0" dirty="0">
                <a:ea typeface="ＭＳ Ｐゴシック" pitchFamily="34" charset="-128"/>
              </a:rPr>
              <a:t>Schools</a:t>
            </a:r>
            <a:r>
              <a:rPr lang="en-US" altLang="en-US" b="0" baseline="0" dirty="0">
                <a:ea typeface="ＭＳ Ｐゴシック" pitchFamily="34" charset="-128"/>
              </a:rPr>
              <a:t> must run several reports a year to ensure that data on students in temporary housing are entered correctly. </a:t>
            </a:r>
            <a:endParaRPr lang="en-US" altLang="en-US" b="0" dirty="0">
              <a:ea typeface="ＭＳ Ｐゴシック"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BE03840F-1B0E-425C-A674-A9127EF7AF5A}" type="slidenum">
              <a:rPr lang="en-US" altLang="en-US" smtClean="0">
                <a:ea typeface="ＭＳ Ｐゴシック" pitchFamily="34" charset="-128"/>
              </a:rPr>
              <a:pPr eaLnBrk="1" hangingPunct="1"/>
              <a:t>23</a:t>
            </a:fld>
            <a:endParaRPr lang="en-US" altLang="en-US">
              <a:ea typeface="ＭＳ Ｐゴシック" pitchFamily="34" charset="-128"/>
            </a:endParaRPr>
          </a:p>
        </p:txBody>
      </p:sp>
    </p:spTree>
    <p:extLst>
      <p:ext uri="{BB962C8B-B14F-4D97-AF65-F5344CB8AC3E}">
        <p14:creationId xmlns:p14="http://schemas.microsoft.com/office/powerpoint/2010/main" val="2824522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special note about families living in Domestic  Violence shelter. When you are updated the address in ATS, please do not put the actual street address. This is for two reasons: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 student’s safety is a concern so we don’t want the physical address to be part of his/her record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Busing is routed by the P.O. Box number which is linked to a shelter code for OPT. If you put the real address is, OPT won’t route a bus.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that if the family has privacy concerns, they may be noted in ATS but the special education database, SESIS, or other databases may not have information about the family’s privacy needs.</a:t>
            </a:r>
          </a:p>
          <a:p>
            <a:endParaRPr lang="en-US" altLang="en-US" b="1" dirty="0">
              <a:ea typeface="ＭＳ Ｐゴシック" pitchFamily="34"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1CFB69EB-FB36-4E42-9BFA-658E202C825F}" type="slidenum">
              <a:rPr lang="en-US" altLang="en-US" smtClean="0">
                <a:ea typeface="ＭＳ Ｐゴシック" pitchFamily="34" charset="-128"/>
              </a:rPr>
              <a:pPr eaLnBrk="1" hangingPunct="1"/>
              <a:t>24</a:t>
            </a:fld>
            <a:endParaRPr lang="en-US" altLang="en-US">
              <a:ea typeface="ＭＳ Ｐゴシック" pitchFamily="34" charset="-128"/>
            </a:endParaRPr>
          </a:p>
        </p:txBody>
      </p:sp>
    </p:spTree>
    <p:extLst>
      <p:ext uri="{BB962C8B-B14F-4D97-AF65-F5344CB8AC3E}">
        <p14:creationId xmlns:p14="http://schemas.microsoft.com/office/powerpoint/2010/main" val="2623004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Caroline? Caroline’s family wished to keep</a:t>
            </a:r>
            <a:r>
              <a:rPr lang="en-US" baseline="0" dirty="0"/>
              <a:t> her enrolled in her school of origin in Brooklyn. They are currently temporarily doubled-up with a relative in Queens.</a:t>
            </a:r>
            <a:endParaRPr lang="en-US" dirty="0"/>
          </a:p>
          <a:p>
            <a:endParaRPr lang="en-US" dirty="0"/>
          </a:p>
          <a:p>
            <a:r>
              <a:rPr lang="en-US" dirty="0"/>
              <a:t>ANSWE</a:t>
            </a:r>
            <a:r>
              <a:rPr lang="en-US" baseline="0" dirty="0"/>
              <a:t>R IS E.</a:t>
            </a:r>
          </a:p>
          <a:p>
            <a:endParaRPr lang="en-US" baseline="0" dirty="0"/>
          </a:p>
          <a:p>
            <a:r>
              <a:rPr lang="en-US" dirty="0"/>
              <a:t>Metro card for Caroline and her parent/guardian</a:t>
            </a:r>
            <a:r>
              <a:rPr lang="en-US" baseline="0" dirty="0"/>
              <a:t>  AND b</a:t>
            </a:r>
            <a:r>
              <a:rPr lang="en-US" dirty="0"/>
              <a:t>using is</a:t>
            </a:r>
            <a:r>
              <a:rPr lang="en-US" baseline="0" dirty="0"/>
              <a:t> possible IF an appropriate route exists.</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25</a:t>
            </a:fld>
            <a:endParaRPr lang="en-US"/>
          </a:p>
        </p:txBody>
      </p:sp>
    </p:spTree>
    <p:extLst>
      <p:ext uri="{BB962C8B-B14F-4D97-AF65-F5344CB8AC3E}">
        <p14:creationId xmlns:p14="http://schemas.microsoft.com/office/powerpoint/2010/main" val="1360424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20000"/>
              </a:spcBef>
              <a:defRPr/>
            </a:pPr>
            <a:r>
              <a:rPr lang="en-US" sz="1000" kern="0" dirty="0">
                <a:solidFill>
                  <a:schemeClr val="tx2"/>
                </a:solidFill>
              </a:rPr>
              <a:t>Yellow bus service is provided to students in grades K-6 in shelters, and for other students in temporary housing if an appropriate route exists to provide such service.</a:t>
            </a:r>
          </a:p>
          <a:p>
            <a:pPr marL="338417" indent="-338417">
              <a:lnSpc>
                <a:spcPct val="80000"/>
              </a:lnSpc>
              <a:spcBef>
                <a:spcPct val="20000"/>
              </a:spcBef>
              <a:buFontTx/>
              <a:buChar char="•"/>
              <a:defRPr/>
            </a:pPr>
            <a:r>
              <a:rPr lang="en-US" sz="1000" kern="0" dirty="0">
                <a:solidFill>
                  <a:schemeClr val="tx2"/>
                </a:solidFill>
              </a:rPr>
              <a:t>While busing is being arranged or if a yellow bus route does not exist, the Family Assistant should provide the student with a MetroCard and the parent if he or she accompanies the youth to and from school.</a:t>
            </a:r>
          </a:p>
          <a:p>
            <a:pPr marL="338417" indent="-338417">
              <a:lnSpc>
                <a:spcPct val="80000"/>
              </a:lnSpc>
              <a:spcBef>
                <a:spcPct val="20000"/>
              </a:spcBef>
              <a:buFontTx/>
              <a:buChar char="•"/>
              <a:defRPr/>
            </a:pPr>
            <a:r>
              <a:rPr lang="en-US" sz="1000" kern="0" dirty="0">
                <a:solidFill>
                  <a:schemeClr val="tx2"/>
                </a:solidFill>
              </a:rPr>
              <a:t>Busing should be arranged within 5 business days.</a:t>
            </a:r>
          </a:p>
          <a:p>
            <a:pPr marL="338417" indent="-338417">
              <a:lnSpc>
                <a:spcPct val="80000"/>
              </a:lnSpc>
              <a:spcBef>
                <a:spcPct val="20000"/>
              </a:spcBef>
              <a:buFontTx/>
              <a:buChar char="•"/>
              <a:defRPr/>
            </a:pPr>
            <a:r>
              <a:rPr lang="en-US" sz="1000" kern="0" dirty="0">
                <a:solidFill>
                  <a:schemeClr val="tx2"/>
                </a:solidFill>
              </a:rPr>
              <a:t>If there is a delay in transportation or if there are any problems or questions, contact the STH Content Expert for your borough or NYS-TEACHS.</a:t>
            </a:r>
          </a:p>
          <a:p>
            <a:pPr marL="338417" indent="-338417">
              <a:lnSpc>
                <a:spcPct val="80000"/>
              </a:lnSpc>
              <a:spcBef>
                <a:spcPct val="20000"/>
              </a:spcBef>
              <a:buFontTx/>
              <a:buChar char="•"/>
              <a:defRPr/>
            </a:pPr>
            <a:endParaRPr lang="en-US" sz="1000" kern="0" dirty="0">
              <a:solidFill>
                <a:schemeClr val="tx2"/>
              </a:solidFill>
            </a:endParaRPr>
          </a:p>
          <a:p>
            <a:pPr marL="0" indent="0">
              <a:lnSpc>
                <a:spcPct val="80000"/>
              </a:lnSpc>
              <a:spcBef>
                <a:spcPct val="20000"/>
              </a:spcBef>
              <a:buFontTx/>
              <a:buNone/>
              <a:defRPr/>
            </a:pPr>
            <a:r>
              <a:rPr lang="en-US" sz="1200" kern="1200" dirty="0">
                <a:solidFill>
                  <a:schemeClr val="tx1"/>
                </a:solidFill>
                <a:effectLst/>
                <a:latin typeface="+mn-lt"/>
                <a:ea typeface="+mn-ea"/>
                <a:cs typeface="+mn-cs"/>
              </a:rPr>
              <a:t>Although it is true that busing is available to all K-6 students in shelters, there is one exception:  If the shelter and the school are less than ½ mile apart the student is not eligible.  This aligns with DOE’s general eligibility rules based on distance. If you have a family that lives</a:t>
            </a:r>
            <a:r>
              <a:rPr lang="en-US" sz="1200" kern="1200" baseline="0" dirty="0">
                <a:solidFill>
                  <a:schemeClr val="tx1"/>
                </a:solidFill>
                <a:effectLst/>
                <a:latin typeface="+mn-lt"/>
                <a:ea typeface="+mn-ea"/>
                <a:cs typeface="+mn-cs"/>
              </a:rPr>
              <a:t> close to school but needs transportation assistance, contact NYS-TEACHS.</a:t>
            </a:r>
            <a:endParaRPr lang="en-US" sz="1000" kern="0" dirty="0">
              <a:solidFill>
                <a:schemeClr val="tx2"/>
              </a:solidFill>
            </a:endParaRPr>
          </a:p>
          <a:p>
            <a:pPr marL="169238" indent="-169238">
              <a:lnSpc>
                <a:spcPct val="80000"/>
              </a:lnSpc>
              <a:spcBef>
                <a:spcPct val="20000"/>
              </a:spcBef>
              <a:buFontTx/>
              <a:buChar char="-"/>
              <a:defRPr/>
            </a:pPr>
            <a:endParaRPr lang="en-US" sz="1000" b="1" kern="0" dirty="0">
              <a:solidFill>
                <a:schemeClr val="tx2"/>
              </a:solidFill>
            </a:endParaRPr>
          </a:p>
          <a:p>
            <a:r>
              <a:rPr lang="en-US" sz="1200" b="1" dirty="0">
                <a:latin typeface="+mn-lt"/>
              </a:rPr>
              <a:t>Busing for kids in DHS shelters</a:t>
            </a:r>
          </a:p>
          <a:p>
            <a:r>
              <a:rPr lang="en-US" sz="1200" dirty="0">
                <a:latin typeface="+mn-lt"/>
              </a:rPr>
              <a:t>All students in grades K-6 who are in shelters</a:t>
            </a:r>
            <a:r>
              <a:rPr lang="en-US" sz="1200" baseline="0" dirty="0">
                <a:latin typeface="+mn-lt"/>
              </a:rPr>
              <a:t> overseen by DHS will be routed for busing automatically. Caseworkers should give parents the telephone number for the DOE’s Office of Pupil Transportation (OPT) so that they can find out the bus route # and details about pick-up and drop-off.</a:t>
            </a:r>
          </a:p>
          <a:p>
            <a:endParaRPr lang="en-US" sz="1200" baseline="0" dirty="0">
              <a:latin typeface="+mn-lt"/>
            </a:endParaRPr>
          </a:p>
          <a:p>
            <a:r>
              <a:rPr lang="en-US" sz="1200" b="1" baseline="0" dirty="0">
                <a:latin typeface="+mn-lt"/>
              </a:rPr>
              <a:t>Busing for kids in DV shelters</a:t>
            </a:r>
            <a:endParaRPr lang="en-US" sz="1200" baseline="0" dirty="0">
              <a:latin typeface="+mn-lt"/>
            </a:endParaRPr>
          </a:p>
          <a:p>
            <a:r>
              <a:rPr lang="en-US" sz="1200" baseline="0" dirty="0">
                <a:latin typeface="+mn-lt"/>
              </a:rPr>
              <a:t>Students in DV shelters will also receive busing. But for safety and security reasons, busing is not automatically routed like it is for students in DHS shelters. To arrange for busing for child in a DV shelter, </a:t>
            </a:r>
            <a:r>
              <a:rPr lang="en-US" sz="1200" b="1" baseline="0" dirty="0">
                <a:latin typeface="+mn-lt"/>
              </a:rPr>
              <a:t>the parent or caseworker should use the Temporary Housing Transportation Request </a:t>
            </a:r>
            <a:r>
              <a:rPr lang="en-US" sz="1200" b="0" baseline="0" dirty="0">
                <a:latin typeface="+mn-lt"/>
              </a:rPr>
              <a:t>form.</a:t>
            </a:r>
            <a:endParaRPr lang="en-US" sz="1200" baseline="0" dirty="0">
              <a:latin typeface="+mn-lt"/>
            </a:endParaRPr>
          </a:p>
          <a:p>
            <a:endParaRPr lang="en-US" sz="1200" baseline="0" dirty="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mn-lt"/>
              </a:rPr>
              <a:t>Busing for kids who have IEPs that include door-to-door busing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Students who receive special education services have Individualized Education Plans or IEPs. Some students have door-to-door busing listed on their IEPs. These students will also receive busing, but </a:t>
            </a:r>
            <a:r>
              <a:rPr lang="en-US" sz="1200" b="1" baseline="0" dirty="0">
                <a:latin typeface="+mn-lt"/>
              </a:rPr>
              <a:t>PARENTS must make sure that their children’s SCHOOL UPDATES THE STUDENT’S ADDRESS</a:t>
            </a:r>
            <a:r>
              <a:rPr lang="en-US" sz="1200" baseline="0" dirty="0">
                <a:latin typeface="+mn-lt"/>
              </a:rPr>
              <a:t>. Busing will routed for the address that the school has for the child so if the school hasn’t updated the address to the shelter address, then the child will not be routed for busing. </a:t>
            </a:r>
          </a:p>
          <a:p>
            <a:endParaRPr lang="en-US" sz="1200" baseline="0" dirty="0">
              <a:latin typeface="+mn-lt"/>
            </a:endParaRPr>
          </a:p>
          <a:p>
            <a:r>
              <a:rPr lang="en-US" sz="1200" b="1" baseline="0" dirty="0">
                <a:latin typeface="+mn-lt"/>
              </a:rPr>
              <a:t>MetroCards</a:t>
            </a:r>
          </a:p>
          <a:p>
            <a:r>
              <a:rPr lang="en-US" sz="1200" dirty="0">
                <a:latin typeface="+mn-lt"/>
              </a:rPr>
              <a:t>School will provide a </a:t>
            </a:r>
            <a:r>
              <a:rPr lang="en-US" sz="1200" u="sng" dirty="0">
                <a:latin typeface="+mn-lt"/>
              </a:rPr>
              <a:t>free</a:t>
            </a:r>
            <a:r>
              <a:rPr lang="en-US" sz="1200" dirty="0">
                <a:latin typeface="+mn-lt"/>
              </a:rPr>
              <a:t>, </a:t>
            </a:r>
            <a:r>
              <a:rPr lang="en-US" sz="1200" u="sng" dirty="0">
                <a:latin typeface="+mn-lt"/>
              </a:rPr>
              <a:t>full-fare</a:t>
            </a:r>
            <a:r>
              <a:rPr lang="en-US" sz="1200" dirty="0">
                <a:latin typeface="+mn-lt"/>
              </a:rPr>
              <a:t> MetroCard to students not</a:t>
            </a:r>
            <a:r>
              <a:rPr lang="en-US" sz="1200" baseline="0" dirty="0">
                <a:latin typeface="+mn-lt"/>
              </a:rPr>
              <a:t> getting busing. </a:t>
            </a:r>
            <a:r>
              <a:rPr lang="en-US" sz="1200" dirty="0">
                <a:latin typeface="+mn-lt"/>
              </a:rPr>
              <a:t>Until the school gives the student a MetroCard,  MetroCard available from the STH Family Assistant or Content Expert.</a:t>
            </a:r>
          </a:p>
          <a:p>
            <a:r>
              <a:rPr lang="en-US" sz="1200" baseline="0" dirty="0">
                <a:latin typeface="+mn-lt"/>
              </a:rPr>
              <a:t>Parents are also eligible for free MetroCards to accompany their children to and from school if kids are in grades pre-k though 6</a:t>
            </a:r>
            <a:r>
              <a:rPr lang="en-US" sz="1200" baseline="30000" dirty="0">
                <a:latin typeface="+mn-lt"/>
              </a:rPr>
              <a:t>th</a:t>
            </a:r>
            <a:r>
              <a:rPr lang="en-US" sz="1200" baseline="0" dirty="0">
                <a:latin typeface="+mn-lt"/>
              </a:rPr>
              <a:t> grade. Parents can get the MetroCard from the STH Family Assistant or STH Content Expert.</a:t>
            </a:r>
          </a:p>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26</a:t>
            </a:fld>
            <a:endParaRPr lang="en-US"/>
          </a:p>
        </p:txBody>
      </p:sp>
    </p:spTree>
    <p:extLst>
      <p:ext uri="{BB962C8B-B14F-4D97-AF65-F5344CB8AC3E}">
        <p14:creationId xmlns:p14="http://schemas.microsoft.com/office/powerpoint/2010/main" val="374198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waiting for a bus to be set up or after submitting a bus request, </a:t>
            </a:r>
            <a:r>
              <a:rPr lang="en-US" dirty="0" err="1"/>
              <a:t>Metrocards</a:t>
            </a:r>
            <a:r>
              <a:rPr lang="en-US" dirty="0"/>
              <a:t> should be issued. </a:t>
            </a:r>
            <a:r>
              <a:rPr lang="en-US" sz="1200" kern="1200" dirty="0">
                <a:solidFill>
                  <a:schemeClr val="tx1"/>
                </a:solidFill>
                <a:effectLst/>
                <a:latin typeface="+mn-lt"/>
                <a:ea typeface="+mn-ea"/>
                <a:cs typeface="+mn-cs"/>
              </a:rPr>
              <a:t>STH staff at the shelter or borough office can give the student </a:t>
            </a:r>
            <a:r>
              <a:rPr lang="en-US" sz="1200" kern="1200" dirty="0" err="1">
                <a:solidFill>
                  <a:schemeClr val="tx1"/>
                </a:solidFill>
                <a:effectLst/>
                <a:latin typeface="+mn-lt"/>
                <a:ea typeface="+mn-ea"/>
                <a:cs typeface="+mn-cs"/>
              </a:rPr>
              <a:t>Student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MetroCards</a:t>
            </a:r>
            <a:r>
              <a:rPr lang="en-US" sz="1200" kern="1200" dirty="0">
                <a:solidFill>
                  <a:schemeClr val="tx1"/>
                </a:solidFill>
                <a:effectLst/>
                <a:latin typeface="+mn-lt"/>
                <a:ea typeface="+mn-ea"/>
                <a:cs typeface="+mn-cs"/>
              </a:rPr>
              <a:t> and the parent weekly </a:t>
            </a:r>
            <a:r>
              <a:rPr lang="en-US" sz="1200" kern="1200" dirty="0" err="1">
                <a:solidFill>
                  <a:schemeClr val="tx1"/>
                </a:solidFill>
                <a:effectLst/>
                <a:latin typeface="+mn-lt"/>
                <a:ea typeface="+mn-ea"/>
                <a:cs typeface="+mn-cs"/>
              </a:rPr>
              <a:t>MetroCards</a:t>
            </a:r>
            <a:r>
              <a:rPr lang="en-US" sz="1200" kern="1200" dirty="0">
                <a:solidFill>
                  <a:schemeClr val="tx1"/>
                </a:solidFill>
                <a:effectLst/>
                <a:latin typeface="+mn-lt"/>
                <a:ea typeface="+mn-ea"/>
                <a:cs typeface="+mn-cs"/>
              </a:rPr>
              <a:t> if the family is waiting for busing to be routed or for a response about bus route availability. </a:t>
            </a:r>
          </a:p>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27</a:t>
            </a:fld>
            <a:endParaRPr lang="en-US"/>
          </a:p>
        </p:txBody>
      </p:sp>
    </p:spTree>
    <p:extLst>
      <p:ext uri="{BB962C8B-B14F-4D97-AF65-F5344CB8AC3E}">
        <p14:creationId xmlns:p14="http://schemas.microsoft.com/office/powerpoint/2010/main" val="2191386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Busing for students in Department of Homeless Services (DHS) shelters. </a:t>
            </a:r>
            <a:r>
              <a:rPr lang="en-US" sz="1200" kern="1200" dirty="0">
                <a:solidFill>
                  <a:schemeClr val="tx1"/>
                </a:solidFill>
                <a:effectLst/>
                <a:latin typeface="+mn-lt"/>
                <a:ea typeface="+mn-ea"/>
                <a:cs typeface="+mn-cs"/>
              </a:rPr>
              <a:t>Students in grades K-6 (all students) and students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(if </a:t>
            </a:r>
            <a:r>
              <a:rPr lang="en-US" sz="1200" kern="1200" dirty="0" err="1">
                <a:solidFill>
                  <a:schemeClr val="tx1"/>
                </a:solidFill>
                <a:effectLst/>
                <a:latin typeface="+mn-lt"/>
                <a:ea typeface="+mn-ea"/>
                <a:cs typeface="+mn-cs"/>
              </a:rPr>
              <a:t>rec’ing</a:t>
            </a:r>
            <a:r>
              <a:rPr lang="en-US" sz="1200" kern="1200" dirty="0">
                <a:solidFill>
                  <a:schemeClr val="tx1"/>
                </a:solidFill>
                <a:effectLst/>
                <a:latin typeface="+mn-lt"/>
                <a:ea typeface="+mn-ea"/>
                <a:cs typeface="+mn-cs"/>
              </a:rPr>
              <a:t> spec </a:t>
            </a:r>
            <a:r>
              <a:rPr lang="en-US" sz="1200" kern="1200" dirty="0" err="1">
                <a:solidFill>
                  <a:schemeClr val="tx1"/>
                </a:solidFill>
                <a:effectLst/>
                <a:latin typeface="+mn-lt"/>
                <a:ea typeface="+mn-ea"/>
                <a:cs typeface="+mn-cs"/>
              </a:rPr>
              <a:t>ed</a:t>
            </a:r>
            <a:r>
              <a:rPr lang="en-US" sz="1200" kern="1200" dirty="0">
                <a:solidFill>
                  <a:schemeClr val="tx1"/>
                </a:solidFill>
                <a:effectLst/>
                <a:latin typeface="+mn-lt"/>
                <a:ea typeface="+mn-ea"/>
                <a:cs typeface="+mn-cs"/>
              </a:rPr>
              <a:t> services and don’t already receive busing) who are in shelters overseen by DHS will be routed for busing automatically </a:t>
            </a:r>
            <a:r>
              <a:rPr lang="en-US" sz="1200" i="1" u="sng" kern="1200" dirty="0">
                <a:solidFill>
                  <a:schemeClr val="tx1"/>
                </a:solidFill>
                <a:effectLst/>
                <a:latin typeface="+mn-lt"/>
                <a:ea typeface="+mn-ea"/>
                <a:cs typeface="+mn-cs"/>
              </a:rPr>
              <a:t>if family has been found eligible for shelter</a:t>
            </a:r>
            <a:r>
              <a:rPr lang="en-US" sz="1200" kern="1200" dirty="0">
                <a:solidFill>
                  <a:schemeClr val="tx1"/>
                </a:solidFill>
                <a:effectLst/>
                <a:latin typeface="+mn-lt"/>
                <a:ea typeface="+mn-ea"/>
                <a:cs typeface="+mn-cs"/>
              </a:rPr>
              <a:t>. No request for busing needs to be submitted. Call OPT (718-392-8855) customer service line number so that they can find out the bus route # and details about pick-up and drop-off. </a:t>
            </a:r>
          </a:p>
        </p:txBody>
      </p:sp>
      <p:sp>
        <p:nvSpPr>
          <p:cNvPr id="4" name="Slide Number Placeholder 3"/>
          <p:cNvSpPr>
            <a:spLocks noGrp="1"/>
          </p:cNvSpPr>
          <p:nvPr>
            <p:ph type="sldNum" sz="quarter" idx="10"/>
          </p:nvPr>
        </p:nvSpPr>
        <p:spPr/>
        <p:txBody>
          <a:bodyPr/>
          <a:lstStyle/>
          <a:p>
            <a:fld id="{7933B4CC-2740-4492-A32B-39C95FF9AA63}" type="slidenum">
              <a:rPr lang="en-US" smtClean="0"/>
              <a:pPr/>
              <a:t>28</a:t>
            </a:fld>
            <a:endParaRPr lang="en-US"/>
          </a:p>
        </p:txBody>
      </p:sp>
    </p:spTree>
    <p:extLst>
      <p:ext uri="{BB962C8B-B14F-4D97-AF65-F5344CB8AC3E}">
        <p14:creationId xmlns:p14="http://schemas.microsoft.com/office/powerpoint/2010/main" val="2365559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it is the caseworker</a:t>
            </a:r>
            <a:r>
              <a:rPr lang="en-US" baseline="0" dirty="0"/>
              <a:t> at the DV shelter who will actually turn in the request, but you can help by contacting the family’s caseworker (if appropriate) and letting them know where the form is. </a:t>
            </a:r>
          </a:p>
          <a:p>
            <a:endParaRPr lang="en-US" baseline="0" dirty="0"/>
          </a:p>
          <a:p>
            <a:pPr lvl="0"/>
            <a:r>
              <a:rPr lang="en-US" sz="1200" b="1" kern="1200" dirty="0">
                <a:solidFill>
                  <a:schemeClr val="tx1"/>
                </a:solidFill>
                <a:effectLst/>
                <a:latin typeface="+mn-lt"/>
                <a:ea typeface="+mn-ea"/>
                <a:cs typeface="+mn-cs"/>
              </a:rPr>
              <a:t>Busing for students in Domestic Violence (DV) shelters. </a:t>
            </a:r>
            <a:r>
              <a:rPr lang="en-US" sz="1200" kern="1200" dirty="0">
                <a:solidFill>
                  <a:schemeClr val="tx1"/>
                </a:solidFill>
                <a:effectLst/>
                <a:latin typeface="+mn-lt"/>
                <a:ea typeface="+mn-ea"/>
                <a:cs typeface="+mn-cs"/>
              </a:rPr>
              <a:t>Students in grades K-6 (all students) and students in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(if </a:t>
            </a:r>
            <a:r>
              <a:rPr lang="en-US" sz="1200" kern="1200" dirty="0" err="1">
                <a:solidFill>
                  <a:schemeClr val="tx1"/>
                </a:solidFill>
                <a:effectLst/>
                <a:latin typeface="+mn-lt"/>
                <a:ea typeface="+mn-ea"/>
                <a:cs typeface="+mn-cs"/>
              </a:rPr>
              <a:t>rec’ing</a:t>
            </a:r>
            <a:r>
              <a:rPr lang="en-US" sz="1200" kern="1200" dirty="0">
                <a:solidFill>
                  <a:schemeClr val="tx1"/>
                </a:solidFill>
                <a:effectLst/>
                <a:latin typeface="+mn-lt"/>
                <a:ea typeface="+mn-ea"/>
                <a:cs typeface="+mn-cs"/>
              </a:rPr>
              <a:t> spec </a:t>
            </a:r>
            <a:r>
              <a:rPr lang="en-US" sz="1200" kern="1200" dirty="0" err="1">
                <a:solidFill>
                  <a:schemeClr val="tx1"/>
                </a:solidFill>
                <a:effectLst/>
                <a:latin typeface="+mn-lt"/>
                <a:ea typeface="+mn-ea"/>
                <a:cs typeface="+mn-cs"/>
              </a:rPr>
              <a:t>ed</a:t>
            </a:r>
            <a:r>
              <a:rPr lang="en-US" sz="1200" kern="1200" dirty="0">
                <a:solidFill>
                  <a:schemeClr val="tx1"/>
                </a:solidFill>
                <a:effectLst/>
                <a:latin typeface="+mn-lt"/>
                <a:ea typeface="+mn-ea"/>
                <a:cs typeface="+mn-cs"/>
              </a:rPr>
              <a:t> services and don’t already receive busing) who are in DV shelters are eligible for busing. </a:t>
            </a:r>
          </a:p>
          <a:p>
            <a:pPr lvl="1"/>
            <a:r>
              <a:rPr lang="en-US" sz="1200" kern="1200" dirty="0">
                <a:solidFill>
                  <a:schemeClr val="tx1"/>
                </a:solidFill>
                <a:effectLst/>
                <a:latin typeface="+mn-lt"/>
                <a:ea typeface="+mn-ea"/>
                <a:cs typeface="+mn-cs"/>
              </a:rPr>
              <a:t>Request that school </a:t>
            </a:r>
            <a:r>
              <a:rPr lang="en-US" sz="1200" b="1" kern="1200" dirty="0">
                <a:solidFill>
                  <a:schemeClr val="tx1"/>
                </a:solidFill>
                <a:effectLst/>
                <a:latin typeface="+mn-lt"/>
                <a:ea typeface="+mn-ea"/>
                <a:cs typeface="+mn-cs"/>
              </a:rPr>
              <a:t>update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address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 ATS</a:t>
            </a:r>
            <a:r>
              <a:rPr lang="en-US" sz="1200" kern="1200" dirty="0">
                <a:solidFill>
                  <a:schemeClr val="tx1"/>
                </a:solidFill>
                <a:effectLst/>
                <a:latin typeface="+mn-lt"/>
                <a:ea typeface="+mn-ea"/>
                <a:cs typeface="+mn-cs"/>
              </a:rPr>
              <a:t>. Make sure correct P.O. Box.</a:t>
            </a:r>
          </a:p>
          <a:p>
            <a:pPr lvl="1"/>
            <a:r>
              <a:rPr lang="en-US" sz="1200" kern="1200" dirty="0">
                <a:solidFill>
                  <a:schemeClr val="tx1"/>
                </a:solidFill>
                <a:effectLst/>
                <a:latin typeface="+mn-lt"/>
                <a:ea typeface="+mn-ea"/>
                <a:cs typeface="+mn-cs"/>
              </a:rPr>
              <a:t>Parent completes </a:t>
            </a:r>
            <a:r>
              <a:rPr lang="en-US" sz="1200" b="1" kern="1200" dirty="0">
                <a:solidFill>
                  <a:schemeClr val="tx1"/>
                </a:solidFill>
                <a:effectLst/>
                <a:latin typeface="+mn-lt"/>
                <a:ea typeface="+mn-ea"/>
                <a:cs typeface="+mn-cs"/>
              </a:rPr>
              <a:t>Housing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Questionnaire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http://schools.nyc.gov/NR/rdonlyres/9831364D-E542-4763-BC2F-7D424EBD5C83/209218/HousingQuestionnaireRevised1.pdf</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Complete </a:t>
            </a:r>
            <a:r>
              <a:rPr lang="en-US" sz="1200" b="1" kern="1200" dirty="0">
                <a:solidFill>
                  <a:schemeClr val="tx1"/>
                </a:solidFill>
                <a:effectLst/>
                <a:latin typeface="+mn-lt"/>
                <a:ea typeface="+mn-ea"/>
                <a:cs typeface="+mn-cs"/>
              </a:rPr>
              <a:t>Temporary Housing Transportation Request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http://www.optnyc.org/resources/TemporaryHousingRequest.pdf</a:t>
            </a:r>
            <a:endParaRPr lang="en-US" sz="1200" kern="1200" dirty="0">
              <a:solidFill>
                <a:schemeClr val="tx1"/>
              </a:solidFill>
              <a:effectLst/>
              <a:latin typeface="+mn-lt"/>
              <a:ea typeface="+mn-ea"/>
              <a:cs typeface="+mn-cs"/>
            </a:endParaRPr>
          </a:p>
          <a:p>
            <a:pPr lvl="1"/>
            <a:r>
              <a:rPr lang="en-US" sz="1200" u="sng" kern="1200" dirty="0">
                <a:solidFill>
                  <a:schemeClr val="tx1"/>
                </a:solidFill>
                <a:effectLst/>
                <a:latin typeface="+mn-lt"/>
                <a:ea typeface="+mn-ea"/>
                <a:cs typeface="+mn-cs"/>
              </a:rPr>
              <a:t>Email the completed Housing Questionnaire and Temporary Housing Transportation Request:</a:t>
            </a:r>
          </a:p>
          <a:p>
            <a:pPr lvl="1"/>
            <a:r>
              <a:rPr lang="en-US" sz="1200" u="none" kern="1200" dirty="0">
                <a:solidFill>
                  <a:schemeClr val="tx1"/>
                </a:solidFill>
                <a:effectLst/>
                <a:latin typeface="+mn-lt"/>
                <a:ea typeface="+mn-ea"/>
                <a:cs typeface="+mn-cs"/>
              </a:rPr>
              <a:t>▪ To: OPTShelterTransportationRequests@schools.nyc.gov</a:t>
            </a:r>
          </a:p>
          <a:p>
            <a:pPr lvl="1"/>
            <a:r>
              <a:rPr lang="en-US" sz="1200" u="none" kern="1200" dirty="0">
                <a:solidFill>
                  <a:schemeClr val="tx1"/>
                </a:solidFill>
                <a:effectLst/>
                <a:latin typeface="+mn-lt"/>
                <a:ea typeface="+mn-ea"/>
                <a:cs typeface="+mn-cs"/>
              </a:rPr>
              <a:t>▪ CC: STH Content Expert for the borough where temp housing is located:</a:t>
            </a:r>
          </a:p>
          <a:p>
            <a:pPr lvl="1"/>
            <a:r>
              <a:rPr lang="en-US" sz="1200" u="none" kern="1200" dirty="0">
                <a:solidFill>
                  <a:schemeClr val="tx1"/>
                </a:solidFill>
                <a:effectLst/>
                <a:latin typeface="+mn-lt"/>
                <a:ea typeface="+mn-ea"/>
                <a:cs typeface="+mn-cs"/>
              </a:rPr>
              <a:t>▪ RE: ATS School Code; Student Last Name; Student First Name; OSIS Number; and a brief</a:t>
            </a:r>
          </a:p>
          <a:p>
            <a:pPr lvl="1"/>
            <a:r>
              <a:rPr lang="en-US" sz="1200" u="none" kern="1200" dirty="0">
                <a:solidFill>
                  <a:schemeClr val="tx1"/>
                </a:solidFill>
                <a:effectLst/>
                <a:latin typeface="+mn-lt"/>
                <a:ea typeface="+mn-ea"/>
                <a:cs typeface="+mn-cs"/>
              </a:rPr>
              <a:t>indication of subject or issue in subject line.</a:t>
            </a:r>
          </a:p>
          <a:p>
            <a:pPr lvl="1"/>
            <a:r>
              <a:rPr lang="en-US" sz="1200" u="none" kern="1200" dirty="0">
                <a:solidFill>
                  <a:schemeClr val="tx1"/>
                </a:solidFill>
                <a:effectLst/>
                <a:latin typeface="+mn-lt"/>
                <a:ea typeface="+mn-ea"/>
                <a:cs typeface="+mn-cs"/>
              </a:rPr>
              <a:t>o For example: 07X001 - Smith, Jane – OSIS 123-456-789 – Busing for student in DV shelter</a:t>
            </a:r>
          </a:p>
          <a:p>
            <a:pPr lvl="1"/>
            <a:r>
              <a:rPr lang="en-US" sz="1200" u="none" kern="1200" dirty="0">
                <a:solidFill>
                  <a:schemeClr val="tx1"/>
                </a:solidFill>
                <a:effectLst/>
                <a:latin typeface="+mn-lt"/>
                <a:ea typeface="+mn-ea"/>
                <a:cs typeface="+mn-cs"/>
              </a:rPr>
              <a:t>▪ Busing should be routed 5-7 days after OPT receives the Transportation Request.</a:t>
            </a:r>
          </a:p>
          <a:p>
            <a:r>
              <a:rPr lang="en-US" sz="1200" kern="1200" dirty="0">
                <a:solidFill>
                  <a:schemeClr val="tx1"/>
                </a:solidFill>
                <a:effectLst/>
                <a:latin typeface="+mn-lt"/>
                <a:ea typeface="+mn-ea"/>
                <a:cs typeface="+mn-cs"/>
              </a:rPr>
              <a:t>STH Content Expert for the borough where temp housing is located: </a:t>
            </a:r>
            <a:r>
              <a:rPr lang="en-US" sz="1200" u="sng" kern="1200" dirty="0">
                <a:solidFill>
                  <a:schemeClr val="tx1"/>
                </a:solidFill>
                <a:effectLst/>
                <a:latin typeface="+mn-lt"/>
                <a:ea typeface="+mn-ea"/>
                <a:cs typeface="+mn-cs"/>
                <a:hlinkClick r:id="rId5"/>
              </a:rPr>
              <a:t>http://schools.nyc.gov/NR/rdonlyres/6C02DF12-F56D-4024-BE84-EA5B6A51A7B9/0/STHContactInformationFORDISTRIBUTION_RCedits.pdf</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933B4CC-2740-4492-A32B-39C95FF9AA63}" type="slidenum">
              <a:rPr lang="en-US" smtClean="0"/>
              <a:pPr/>
              <a:t>29</a:t>
            </a:fld>
            <a:endParaRPr lang="en-US"/>
          </a:p>
        </p:txBody>
      </p:sp>
    </p:spTree>
    <p:extLst>
      <p:ext uri="{BB962C8B-B14F-4D97-AF65-F5344CB8AC3E}">
        <p14:creationId xmlns:p14="http://schemas.microsoft.com/office/powerpoint/2010/main" val="303400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On the Map: The Atlas of Student Homelessness in New York City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http://www.icphusa.org/new_york_city/map-atlas-student-homelessness-new-york-city-2017/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3</a:t>
            </a:fld>
            <a:endParaRPr lang="en-US"/>
          </a:p>
        </p:txBody>
      </p:sp>
    </p:spTree>
    <p:extLst>
      <p:ext uri="{BB962C8B-B14F-4D97-AF65-F5344CB8AC3E}">
        <p14:creationId xmlns:p14="http://schemas.microsoft.com/office/powerpoint/2010/main" val="1886299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who are temporarily doubled-up or who were homeless and have moved into permanent housing may be able to receive busing if there is an appropriate bus route. </a:t>
            </a:r>
          </a:p>
          <a:p>
            <a:pPr lvl="0"/>
            <a:r>
              <a:rPr lang="en-US" sz="1200" kern="1200" dirty="0">
                <a:solidFill>
                  <a:schemeClr val="tx1"/>
                </a:solidFill>
                <a:effectLst/>
                <a:latin typeface="+mn-lt"/>
                <a:ea typeface="+mn-ea"/>
                <a:cs typeface="+mn-cs"/>
              </a:rPr>
              <a:t>Request that school </a:t>
            </a:r>
            <a:r>
              <a:rPr lang="en-US" sz="1200" b="1" kern="1200" dirty="0">
                <a:solidFill>
                  <a:schemeClr val="tx1"/>
                </a:solidFill>
                <a:effectLst/>
                <a:latin typeface="+mn-lt"/>
                <a:ea typeface="+mn-ea"/>
                <a:cs typeface="+mn-cs"/>
              </a:rPr>
              <a:t>update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address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 ATS</a:t>
            </a:r>
            <a:r>
              <a:rPr lang="en-US" sz="1200" kern="1200" dirty="0">
                <a:solidFill>
                  <a:schemeClr val="tx1"/>
                </a:solidFill>
                <a:effectLst/>
                <a:latin typeface="+mn-lt"/>
                <a:ea typeface="+mn-ea"/>
                <a:cs typeface="+mn-cs"/>
              </a:rPr>
              <a:t>. Make sure correct P.O. Box.</a:t>
            </a:r>
          </a:p>
          <a:p>
            <a:pPr lvl="0"/>
            <a:r>
              <a:rPr lang="en-US" sz="1200" kern="1200" dirty="0">
                <a:solidFill>
                  <a:schemeClr val="tx1"/>
                </a:solidFill>
                <a:effectLst/>
                <a:latin typeface="+mn-lt"/>
                <a:ea typeface="+mn-ea"/>
                <a:cs typeface="+mn-cs"/>
              </a:rPr>
              <a:t>Parent completes </a:t>
            </a:r>
            <a:r>
              <a:rPr lang="en-US" sz="1200" b="1" kern="1200" dirty="0">
                <a:solidFill>
                  <a:schemeClr val="tx1"/>
                </a:solidFill>
                <a:effectLst/>
                <a:latin typeface="+mn-lt"/>
                <a:ea typeface="+mn-ea"/>
                <a:cs typeface="+mn-cs"/>
              </a:rPr>
              <a:t>Housing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Questionnaire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http://schools.nyc.gov/NR/rdonlyres/9831364D-E542-4763-BC2F-7D424EBD5C83/209218/HousingQuestionnaireRevised1.pdf</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Complete </a:t>
            </a:r>
            <a:r>
              <a:rPr lang="en-US" sz="1200" b="1" kern="1200" dirty="0">
                <a:solidFill>
                  <a:schemeClr val="tx1"/>
                </a:solidFill>
                <a:effectLst/>
                <a:latin typeface="+mn-lt"/>
                <a:ea typeface="+mn-ea"/>
                <a:cs typeface="+mn-cs"/>
              </a:rPr>
              <a:t>Emergency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Evaluation Request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4"/>
              </a:rPr>
              <a:t>http://www.optnyc.org/resources/EmergencyEvaluationRequest.pdf</a:t>
            </a:r>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Email completed Housing Questionnaire and Emergency Evaluation Request:</a:t>
            </a:r>
            <a:endParaRPr lang="en-US" sz="1200" kern="1200" dirty="0">
              <a:solidFill>
                <a:schemeClr val="tx1"/>
              </a:solidFill>
              <a:effectLst/>
              <a:latin typeface="+mn-lt"/>
              <a:ea typeface="+mn-ea"/>
              <a:cs typeface="+mn-cs"/>
            </a:endParaRPr>
          </a:p>
          <a:p>
            <a:pPr lvl="2"/>
            <a:r>
              <a:rPr lang="en-US" sz="1200" u="sng" kern="1200" dirty="0">
                <a:solidFill>
                  <a:schemeClr val="tx1"/>
                </a:solidFill>
                <a:effectLst/>
                <a:latin typeface="+mn-lt"/>
                <a:ea typeface="+mn-ea"/>
                <a:cs typeface="+mn-cs"/>
              </a:rPr>
              <a:t>To: </a:t>
            </a:r>
            <a:r>
              <a:rPr lang="en-US" sz="1200" u="sng" kern="1200" dirty="0">
                <a:solidFill>
                  <a:schemeClr val="tx1"/>
                </a:solidFill>
                <a:effectLst/>
                <a:latin typeface="+mn-lt"/>
                <a:ea typeface="+mn-ea"/>
                <a:cs typeface="+mn-cs"/>
                <a:hlinkClick r:id="rId5"/>
              </a:rPr>
              <a:t>OPTEmergencyTransportationRequests@schools.nyc.gov</a:t>
            </a:r>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CC: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STH Content Expert for the borough where temp housing is located: </a:t>
            </a:r>
            <a:r>
              <a:rPr lang="en-US" sz="1200" u="sng" kern="1200" dirty="0">
                <a:solidFill>
                  <a:schemeClr val="tx1"/>
                </a:solidFill>
                <a:effectLst/>
                <a:latin typeface="+mn-lt"/>
                <a:ea typeface="+mn-ea"/>
                <a:cs typeface="+mn-cs"/>
                <a:hlinkClick r:id="rId6"/>
              </a:rPr>
              <a:t>http://schools.nyc.gov/NR/rdonlyres/6C02DF12-F56D-4024-BE84-EA5B6A51A7B9/0/STHContactInformationFORDISTRIBUTION_RCedits.pdf</a:t>
            </a:r>
            <a:r>
              <a:rPr lang="en-US" sz="1200" kern="1200" dirty="0">
                <a:solidFill>
                  <a:schemeClr val="tx1"/>
                </a:solidFill>
                <a:effectLst/>
                <a:latin typeface="+mn-lt"/>
                <a:ea typeface="+mn-ea"/>
                <a:cs typeface="+mn-cs"/>
              </a:rPr>
              <a:t> </a:t>
            </a:r>
          </a:p>
          <a:p>
            <a:pPr lvl="2"/>
            <a:r>
              <a:rPr lang="en-US" sz="1200" u="sng" kern="1200" dirty="0">
                <a:solidFill>
                  <a:schemeClr val="tx1"/>
                </a:solidFill>
                <a:effectLst/>
                <a:latin typeface="+mn-lt"/>
                <a:ea typeface="+mn-ea"/>
                <a:cs typeface="+mn-cs"/>
              </a:rPr>
              <a:t>RE: </a:t>
            </a:r>
            <a:r>
              <a:rPr lang="en-US" sz="1200" kern="1200" dirty="0">
                <a:solidFill>
                  <a:schemeClr val="tx1"/>
                </a:solidFill>
                <a:effectLst/>
                <a:latin typeface="+mn-lt"/>
                <a:ea typeface="+mn-ea"/>
                <a:cs typeface="+mn-cs"/>
              </a:rPr>
              <a:t>OPT School Code/ATS School Code; Student Last Name; Student First Name; OSIS Number; and a brief indication of subject or issue in subject</a:t>
            </a:r>
            <a:r>
              <a:rPr lang="en-US" sz="1200" kern="1200" baseline="0" dirty="0">
                <a:solidFill>
                  <a:schemeClr val="tx1"/>
                </a:solidFill>
                <a:effectLst/>
                <a:latin typeface="+mn-lt"/>
                <a:ea typeface="+mn-ea"/>
                <a:cs typeface="+mn-cs"/>
              </a:rPr>
              <a:t> line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busing is not available, school should provide the student with full-fare MetroCard and if the student is in grade K-6, STH staff should provide the parent with a MetroCard.</a:t>
            </a:r>
          </a:p>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30</a:t>
            </a:fld>
            <a:endParaRPr lang="en-US"/>
          </a:p>
        </p:txBody>
      </p:sp>
    </p:spTree>
    <p:extLst>
      <p:ext uri="{BB962C8B-B14F-4D97-AF65-F5344CB8AC3E}">
        <p14:creationId xmlns:p14="http://schemas.microsoft.com/office/powerpoint/2010/main" val="2278320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Busing will not automatically be routed for students who have busing on their IEP who are living in a shelter (unlike their peers without IEPs). It is very important the following steps be taken.</a:t>
            </a:r>
          </a:p>
          <a:p>
            <a:pPr lvl="0"/>
            <a:r>
              <a:rPr lang="en-US" sz="1200" kern="1200" dirty="0">
                <a:solidFill>
                  <a:schemeClr val="tx1"/>
                </a:solidFill>
                <a:effectLst/>
                <a:latin typeface="+mn-lt"/>
                <a:ea typeface="+mn-ea"/>
                <a:cs typeface="+mn-cs"/>
              </a:rPr>
              <a:t>Parent requests that school </a:t>
            </a:r>
            <a:r>
              <a:rPr lang="en-US" sz="1200" b="1" kern="1200" dirty="0">
                <a:solidFill>
                  <a:schemeClr val="tx1"/>
                </a:solidFill>
                <a:effectLst/>
                <a:latin typeface="+mn-lt"/>
                <a:ea typeface="+mn-ea"/>
                <a:cs typeface="+mn-cs"/>
              </a:rPr>
              <a:t>update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address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 ATS (BIO screen).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School requests that Transportation Supervisor in the Borough Field Support Center (BFSC) </a:t>
            </a:r>
            <a:r>
              <a:rPr lang="en-US" sz="1200" b="1" kern="1200" dirty="0">
                <a:solidFill>
                  <a:schemeClr val="tx1"/>
                </a:solidFill>
                <a:effectLst/>
                <a:latin typeface="+mn-lt"/>
                <a:ea typeface="+mn-ea"/>
                <a:cs typeface="+mn-cs"/>
              </a:rPr>
              <a:t>update the address in ATS (STRE screen)</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Updated information from ATS goes directly to OPT after STRE screen us updated </a:t>
            </a:r>
          </a:p>
          <a:p>
            <a:pPr lvl="0"/>
            <a:r>
              <a:rPr lang="en-US" sz="1200" kern="1200" dirty="0">
                <a:solidFill>
                  <a:schemeClr val="tx1"/>
                </a:solidFill>
                <a:effectLst/>
                <a:latin typeface="+mn-lt"/>
                <a:ea typeface="+mn-ea"/>
                <a:cs typeface="+mn-cs"/>
              </a:rPr>
              <a:t>OPT re-routes the student</a:t>
            </a:r>
          </a:p>
          <a:p>
            <a:pPr lvl="0"/>
            <a:r>
              <a:rPr lang="en-US" sz="1200" kern="1200" dirty="0">
                <a:solidFill>
                  <a:schemeClr val="tx1"/>
                </a:solidFill>
                <a:effectLst/>
                <a:latin typeface="+mn-lt"/>
                <a:ea typeface="+mn-ea"/>
                <a:cs typeface="+mn-cs"/>
              </a:rPr>
              <a:t>OPT contacts parent with updated busing info</a:t>
            </a:r>
          </a:p>
          <a:p>
            <a:pPr lvl="0"/>
            <a:r>
              <a:rPr lang="en-US" sz="1200" kern="1200" dirty="0">
                <a:solidFill>
                  <a:schemeClr val="tx1"/>
                </a:solidFill>
                <a:effectLst/>
                <a:latin typeface="+mn-lt"/>
                <a:ea typeface="+mn-ea"/>
                <a:cs typeface="+mn-cs"/>
              </a:rPr>
              <a:t>To troubleshoot, parents can contact OPT customer service 718-392-8855</a:t>
            </a:r>
          </a:p>
          <a:p>
            <a:r>
              <a:rPr lang="en-US" sz="1200" b="1" i="1" kern="1200" dirty="0">
                <a:solidFill>
                  <a:schemeClr val="tx1"/>
                </a:solidFill>
                <a:effectLst/>
                <a:latin typeface="+mn-lt"/>
                <a:ea typeface="+mn-ea"/>
                <a:cs typeface="+mn-cs"/>
              </a:rPr>
              <a:t>NOTE about District 75. </a:t>
            </a:r>
            <a:r>
              <a:rPr lang="en-US" sz="1200" kern="1200" dirty="0">
                <a:solidFill>
                  <a:schemeClr val="tx1"/>
                </a:solidFill>
                <a:effectLst/>
                <a:latin typeface="+mn-lt"/>
                <a:ea typeface="+mn-ea"/>
                <a:cs typeface="+mn-cs"/>
              </a:rPr>
              <a:t>The process for D75 is slightly different from community school district schools. The transportation supervisors at the BFSC are not involved in busing for kids in D75 schools, because D75 schools have access to the STRE screen (unlike community school district schools) and should be updating both the BIO and STREE screens with the new address information. </a:t>
            </a:r>
          </a:p>
          <a:p>
            <a:endParaRPr lang="en-US" sz="1100" dirty="0"/>
          </a:p>
          <a:p>
            <a:r>
              <a:rPr lang="en-US" sz="1100" dirty="0"/>
              <a:t>WHILE WAITING FOR BUSING TO BE RE-ROUTED:</a:t>
            </a:r>
          </a:p>
          <a:p>
            <a:r>
              <a:rPr lang="en-US" sz="1100" dirty="0"/>
              <a:t>DOE published a policy where it will reimburse a parent for transportation costs if there is a delay in arranging for transportation mandated on an IEP. According to this new policy, the parent should contact “your DOE representative” if “Due to financial hardship, you are unable to pay for transportation and await reimbursement; the Representative will issue a Metro Card or make other arrangements where appropriate.” </a:t>
            </a:r>
          </a:p>
          <a:p>
            <a:endParaRPr lang="en-US" sz="1100" dirty="0"/>
          </a:p>
          <a:p>
            <a:r>
              <a:rPr lang="en-US" sz="1100" dirty="0"/>
              <a:t>The DOE representative mentioned on the form is the administrator in charge of processing special education transportation for the student, which depends on what type of school the student attends. For students in community schools, it would be the Network’s Administrator of Special Education; for students in District 75 schools it would be a central District 75 administrator; and for preschoolers or school-age students attending charter or non-public schools, it would be a member of the staff at the district Committee on Special Education that serves the student. (In most cases, this is the person who would be issuing the form to the family.) </a:t>
            </a:r>
          </a:p>
          <a:p>
            <a:endParaRPr lang="en-US" sz="1100" dirty="0"/>
          </a:p>
          <a:p>
            <a:r>
              <a:rPr lang="en-US" sz="1100" dirty="0"/>
              <a:t>The form is here:</a:t>
            </a:r>
          </a:p>
          <a:p>
            <a:r>
              <a:rPr lang="en-US" sz="1100" u="sng" dirty="0">
                <a:hlinkClick r:id="rId3"/>
              </a:rPr>
              <a:t>http://schools.nyc.gov/NR/rdonlyres/DB9AA5F4-7F33-423F-937B-8B5AA177D43A/0/ParentGuardianTransportationReimbursementVoucherFormTRV1072214.pdf</a:t>
            </a:r>
            <a:r>
              <a:rPr lang="en-US" sz="1100" dirty="0"/>
              <a:t> </a:t>
            </a:r>
          </a:p>
          <a:p>
            <a:r>
              <a:rPr lang="en-US" sz="1100" dirty="0"/>
              <a:t>A description of scenarios where the form applies is here:</a:t>
            </a:r>
          </a:p>
          <a:p>
            <a:r>
              <a:rPr lang="en-US" sz="1100" u="sng" dirty="0">
                <a:hlinkClick r:id="rId4"/>
              </a:rPr>
              <a:t>http://schools.nyc.gov/Academics/SpecialEducation/programs/relatedServices/RSinformation.htm</a:t>
            </a:r>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31</a:t>
            </a:fld>
            <a:endParaRPr lang="en-US"/>
          </a:p>
        </p:txBody>
      </p:sp>
    </p:spTree>
    <p:extLst>
      <p:ext uri="{BB962C8B-B14F-4D97-AF65-F5344CB8AC3E}">
        <p14:creationId xmlns:p14="http://schemas.microsoft.com/office/powerpoint/2010/main" val="1805526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32</a:t>
            </a:fld>
            <a:endParaRPr lang="en-US"/>
          </a:p>
        </p:txBody>
      </p:sp>
    </p:spTree>
    <p:extLst>
      <p:ext uri="{BB962C8B-B14F-4D97-AF65-F5344CB8AC3E}">
        <p14:creationId xmlns:p14="http://schemas.microsoft.com/office/powerpoint/2010/main" val="186150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SED applies a 5 business day standard for yellow bus transportation requests</a:t>
            </a:r>
            <a:r>
              <a:rPr lang="en-US" altLang="en-US" baseline="0" dirty="0"/>
              <a:t> in NYC</a:t>
            </a:r>
            <a:r>
              <a:rPr lang="en-US" altLang="en-US" dirty="0"/>
              <a:t>,</a:t>
            </a:r>
            <a:r>
              <a:rPr lang="en-US" altLang="en-US" baseline="0" dirty="0"/>
              <a:t> after which you should follow up with us about the delay and reach out to OPT for more information.</a:t>
            </a:r>
            <a:endParaRPr lang="en-US" altLang="en-US" dirty="0"/>
          </a:p>
          <a:p>
            <a:endParaRPr lang="en-US" dirty="0">
              <a:latin typeface="Arial" pitchFamily="34" charset="0"/>
            </a:endParaRPr>
          </a:p>
        </p:txBody>
      </p:sp>
      <p:sp>
        <p:nvSpPr>
          <p:cNvPr id="74756" name="Slide Number Placeholder 3"/>
          <p:cNvSpPr>
            <a:spLocks noGrp="1"/>
          </p:cNvSpPr>
          <p:nvPr>
            <p:ph type="sldNum" sz="quarter" idx="5"/>
          </p:nvPr>
        </p:nvSpPr>
        <p:spPr>
          <a:noFill/>
        </p:spPr>
        <p:txBody>
          <a:bodyPr/>
          <a:lstStyle/>
          <a:p>
            <a:pPr defTabSz="931012"/>
            <a:fld id="{C8A5BD38-1BDB-42CD-8187-C084AEEE0429}" type="slidenum">
              <a:rPr lang="en-US" smtClean="0">
                <a:latin typeface="Arial" pitchFamily="34" charset="0"/>
              </a:rPr>
              <a:pPr defTabSz="931012"/>
              <a:t>33</a:t>
            </a:fld>
            <a:endParaRPr lang="en-US" dirty="0">
              <a:latin typeface="Arial" pitchFamily="34" charset="0"/>
            </a:endParaRPr>
          </a:p>
        </p:txBody>
      </p:sp>
    </p:spTree>
    <p:extLst>
      <p:ext uri="{BB962C8B-B14F-4D97-AF65-F5344CB8AC3E}">
        <p14:creationId xmlns:p14="http://schemas.microsoft.com/office/powerpoint/2010/main" val="2133239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61" eaLnBrk="0" fontAlgn="base" hangingPunct="0">
              <a:spcBef>
                <a:spcPts val="601"/>
              </a:spcBef>
              <a:spcAft>
                <a:spcPct val="0"/>
              </a:spcAft>
              <a:defRPr/>
            </a:pPr>
            <a:r>
              <a:rPr lang="en-US" baseline="0" dirty="0"/>
              <a:t>Title I set-aside funds should be used primarily for educational services to ensure homeless children and youth progress academically. However, due to the different needs of students experiencing homelessness, Title I funds may be used to pay for emergency supplies such as uniforms, school supplies, books, or even glasses. The list here highlights some examples of allowable use uses of Title I funds.</a:t>
            </a:r>
          </a:p>
          <a:p>
            <a:pPr defTabSz="914161" eaLnBrk="0" fontAlgn="base" hangingPunct="0">
              <a:spcBef>
                <a:spcPts val="601"/>
              </a:spcBef>
              <a:spcAft>
                <a:spcPct val="0"/>
              </a:spcAft>
              <a:defRPr/>
            </a:pPr>
            <a:endParaRPr lang="en-US" baseline="0" dirty="0"/>
          </a:p>
          <a:p>
            <a:pPr defTabSz="914161" eaLnBrk="0" fontAlgn="base" hangingPunct="0">
              <a:spcBef>
                <a:spcPts val="601"/>
              </a:spcBef>
              <a:spcAft>
                <a:spcPct val="0"/>
              </a:spcAft>
              <a:defRPr/>
            </a:pPr>
            <a:r>
              <a:rPr lang="en-US" baseline="0" dirty="0"/>
              <a:t>These uses correspond with categories in Galaxy.</a:t>
            </a:r>
          </a:p>
        </p:txBody>
      </p:sp>
      <p:sp>
        <p:nvSpPr>
          <p:cNvPr id="4" name="Slide Number Placeholder 3"/>
          <p:cNvSpPr>
            <a:spLocks noGrp="1"/>
          </p:cNvSpPr>
          <p:nvPr>
            <p:ph type="sldNum" sz="quarter" idx="10"/>
          </p:nvPr>
        </p:nvSpPr>
        <p:spPr/>
        <p:txBody>
          <a:bodyPr/>
          <a:lstStyle/>
          <a:p>
            <a:pPr>
              <a:defRPr/>
            </a:pPr>
            <a:fld id="{32E65537-AE4D-482B-9B05-1E04DFA6B453}" type="slidenum">
              <a:rPr lang="en-US" smtClean="0"/>
              <a:pPr>
                <a:defRPr/>
              </a:pPr>
              <a:t>34</a:t>
            </a:fld>
            <a:endParaRPr lang="en-US"/>
          </a:p>
        </p:txBody>
      </p:sp>
    </p:spTree>
    <p:extLst>
      <p:ext uri="{BB962C8B-B14F-4D97-AF65-F5344CB8AC3E}">
        <p14:creationId xmlns:p14="http://schemas.microsoft.com/office/powerpoint/2010/main" val="663365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35</a:t>
            </a:fld>
            <a:endParaRPr lang="en-US"/>
          </a:p>
        </p:txBody>
      </p:sp>
    </p:spTree>
    <p:extLst>
      <p:ext uri="{BB962C8B-B14F-4D97-AF65-F5344CB8AC3E}">
        <p14:creationId xmlns:p14="http://schemas.microsoft.com/office/powerpoint/2010/main" val="843670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Title I schools are required to set aside or schedule a minimum of $100 per STH pupil. In determining how much to set-aside for STH, schools must factor in their responsibility for covering emergency supply needs (such as school uniforms) for the entire year.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Non-Title I schools are required to schedule the per capita funding as indicated by borough.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SY18 (Prelim)</a:t>
            </a:r>
          </a:p>
          <a:p>
            <a:r>
              <a:rPr lang="en-US" dirty="0"/>
              <a:t>City-Wide: $909.19 </a:t>
            </a:r>
          </a:p>
          <a:p>
            <a:r>
              <a:rPr lang="en-US" dirty="0"/>
              <a:t>Manhattan: $801.41 </a:t>
            </a:r>
          </a:p>
          <a:p>
            <a:r>
              <a:rPr lang="en-US" dirty="0"/>
              <a:t> Bronx:</a:t>
            </a:r>
            <a:r>
              <a:rPr lang="en-US" baseline="0" dirty="0"/>
              <a:t> </a:t>
            </a:r>
            <a:r>
              <a:rPr lang="en-US" dirty="0"/>
              <a:t>$1,070.24</a:t>
            </a:r>
          </a:p>
          <a:p>
            <a:r>
              <a:rPr lang="en-US" dirty="0"/>
              <a:t>Brooklyn:</a:t>
            </a:r>
            <a:r>
              <a:rPr lang="en-US" baseline="0" dirty="0"/>
              <a:t> </a:t>
            </a:r>
            <a:r>
              <a:rPr lang="en-US" dirty="0"/>
              <a:t>$966.80 </a:t>
            </a:r>
          </a:p>
          <a:p>
            <a:r>
              <a:rPr lang="en-US" dirty="0"/>
              <a:t>Queens $705.77</a:t>
            </a:r>
          </a:p>
          <a:p>
            <a:r>
              <a:rPr lang="en-US" dirty="0"/>
              <a:t>Staten Island $1,056.97 </a:t>
            </a:r>
          </a:p>
          <a:p>
            <a:endParaRPr lang="en-US" dirty="0"/>
          </a:p>
          <a:p>
            <a:r>
              <a:rPr lang="en-US" dirty="0"/>
              <a:t>If</a:t>
            </a:r>
            <a:r>
              <a:rPr lang="en-US" baseline="0" dirty="0"/>
              <a:t> you’re from a non-Title I school, you can see you school’s STH Title I allocation here: </a:t>
            </a:r>
            <a:r>
              <a:rPr lang="en-US" dirty="0"/>
              <a:t>http://schools.nyc.gov/offices/d_chanc_oper/budget/dbor/allocationmemo/fy17_18/fy18_pdf/sam08.pdf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more information on the acceptable usage of the mandated Title I, Part A set-aside to support your STH population, please refer to the Title I, Part A Set-Aside for Students in Temporary Housing Frequently Asked Questions document on DOE's website. </a:t>
            </a:r>
            <a:endParaRPr lang="en-US" altLang="en-US" b="1"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44" eaLnBrk="0" hangingPunct="0">
              <a:defRPr>
                <a:solidFill>
                  <a:schemeClr val="tx1"/>
                </a:solidFill>
                <a:latin typeface="Arial" charset="0"/>
              </a:defRPr>
            </a:lvl1pPr>
            <a:lvl2pPr marL="728950" indent="-280365" defTabSz="912744" eaLnBrk="0" hangingPunct="0">
              <a:defRPr>
                <a:solidFill>
                  <a:schemeClr val="tx1"/>
                </a:solidFill>
                <a:latin typeface="Arial" charset="0"/>
              </a:defRPr>
            </a:lvl2pPr>
            <a:lvl3pPr marL="1121462" indent="-224293" defTabSz="912744" eaLnBrk="0" hangingPunct="0">
              <a:defRPr>
                <a:solidFill>
                  <a:schemeClr val="tx1"/>
                </a:solidFill>
                <a:latin typeface="Arial" charset="0"/>
              </a:defRPr>
            </a:lvl3pPr>
            <a:lvl4pPr marL="1570046" indent="-224293" defTabSz="912744" eaLnBrk="0" hangingPunct="0">
              <a:defRPr>
                <a:solidFill>
                  <a:schemeClr val="tx1"/>
                </a:solidFill>
                <a:latin typeface="Arial" charset="0"/>
              </a:defRPr>
            </a:lvl4pPr>
            <a:lvl5pPr marL="2018631" indent="-224293" defTabSz="912744" eaLnBrk="0" hangingPunct="0">
              <a:defRPr>
                <a:solidFill>
                  <a:schemeClr val="tx1"/>
                </a:solidFill>
                <a:latin typeface="Arial" charset="0"/>
              </a:defRPr>
            </a:lvl5pPr>
            <a:lvl6pPr marL="2467216" indent="-224293" defTabSz="912744" eaLnBrk="0" fontAlgn="base" hangingPunct="0">
              <a:spcBef>
                <a:spcPct val="0"/>
              </a:spcBef>
              <a:spcAft>
                <a:spcPct val="0"/>
              </a:spcAft>
              <a:defRPr>
                <a:solidFill>
                  <a:schemeClr val="tx1"/>
                </a:solidFill>
                <a:latin typeface="Arial" charset="0"/>
              </a:defRPr>
            </a:lvl6pPr>
            <a:lvl7pPr marL="2915799" indent="-224293" defTabSz="912744" eaLnBrk="0" fontAlgn="base" hangingPunct="0">
              <a:spcBef>
                <a:spcPct val="0"/>
              </a:spcBef>
              <a:spcAft>
                <a:spcPct val="0"/>
              </a:spcAft>
              <a:defRPr>
                <a:solidFill>
                  <a:schemeClr val="tx1"/>
                </a:solidFill>
                <a:latin typeface="Arial" charset="0"/>
              </a:defRPr>
            </a:lvl7pPr>
            <a:lvl8pPr marL="3364385" indent="-224293" defTabSz="912744" eaLnBrk="0" fontAlgn="base" hangingPunct="0">
              <a:spcBef>
                <a:spcPct val="0"/>
              </a:spcBef>
              <a:spcAft>
                <a:spcPct val="0"/>
              </a:spcAft>
              <a:defRPr>
                <a:solidFill>
                  <a:schemeClr val="tx1"/>
                </a:solidFill>
                <a:latin typeface="Arial" charset="0"/>
              </a:defRPr>
            </a:lvl8pPr>
            <a:lvl9pPr marL="3812969" indent="-224293" defTabSz="912744" eaLnBrk="0" fontAlgn="base" hangingPunct="0">
              <a:spcBef>
                <a:spcPct val="0"/>
              </a:spcBef>
              <a:spcAft>
                <a:spcPct val="0"/>
              </a:spcAft>
              <a:defRPr>
                <a:solidFill>
                  <a:schemeClr val="tx1"/>
                </a:solidFill>
                <a:latin typeface="Arial" charset="0"/>
              </a:defRPr>
            </a:lvl9pPr>
          </a:lstStyle>
          <a:p>
            <a:pPr eaLnBrk="1" hangingPunct="1"/>
            <a:fld id="{799B8FE7-815B-45D3-A5F5-BE3918174B24}" type="slidenum">
              <a:rPr lang="en-US" altLang="en-US" smtClean="0"/>
              <a:pPr eaLnBrk="1" hangingPunct="1"/>
              <a:t>36</a:t>
            </a:fld>
            <a:endParaRPr lang="en-US" altLang="en-US"/>
          </a:p>
        </p:txBody>
      </p:sp>
    </p:spTree>
    <p:extLst>
      <p:ext uri="{BB962C8B-B14F-4D97-AF65-F5344CB8AC3E}">
        <p14:creationId xmlns:p14="http://schemas.microsoft.com/office/powerpoint/2010/main" val="781616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r>
              <a:rPr lang="en-US" baseline="0" dirty="0"/>
              <a:t> I dollars can be used to ensure that students in temporary housing get the services and supplies they need. If you work at a Title I school, think about how to proactively connect students in temporary housing to existing Title I services and programs, in addition to connecting these students with programs and supplies paid for with set-aside funds. And, of course, all schools should pay close attention to existing school programs that students in temporary housing would benefit from.</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37</a:t>
            </a:fld>
            <a:endParaRPr lang="en-US"/>
          </a:p>
        </p:txBody>
      </p:sp>
    </p:spTree>
    <p:extLst>
      <p:ext uri="{BB962C8B-B14F-4D97-AF65-F5344CB8AC3E}">
        <p14:creationId xmlns:p14="http://schemas.microsoft.com/office/powerpoint/2010/main" val="891228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572292" rtl="0" eaLnBrk="1" fontAlgn="auto" latinLnBrk="0" hangingPunct="1">
              <a:lnSpc>
                <a:spcPct val="100000"/>
              </a:lnSpc>
              <a:spcBef>
                <a:spcPts val="0"/>
              </a:spcBef>
              <a:spcAft>
                <a:spcPts val="0"/>
              </a:spcAft>
              <a:buClrTx/>
              <a:buSzTx/>
              <a:buFontTx/>
              <a:buNone/>
              <a:tabLst/>
              <a:defRPr/>
            </a:pPr>
            <a:r>
              <a:rPr lang="en-US" dirty="0"/>
              <a:t>Homeless unaccompanied youth have all of the rights of students who are homeless who are living with their parents:</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Immediate enrollment. And in the case of unaccompanied youth, they are entitled to immediate enrollment without a parent or legal guardian. (If asked: Unaccompanied youth, either permanently housed or homeless do NOT need a parent or guardian to enroll in school.)</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Title I services</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Free transportation</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Free meals</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Schools have to ensure that they receive full or partial credit for coursework successfully completed</a:t>
            </a:r>
          </a:p>
          <a:p>
            <a:pPr marL="171450" marR="0" lvl="0" indent="-171450" algn="l" defTabSz="57229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 to college counseling</a:t>
            </a:r>
          </a:p>
          <a:p>
            <a:pPr marL="0" marR="0" lvl="0" indent="0" algn="l" defTabSz="572292" rtl="0" eaLnBrk="1" fontAlgn="auto" latinLnBrk="0" hangingPunct="1">
              <a:lnSpc>
                <a:spcPct val="100000"/>
              </a:lnSpc>
              <a:spcBef>
                <a:spcPts val="0"/>
              </a:spcBef>
              <a:spcAft>
                <a:spcPts val="0"/>
              </a:spcAft>
              <a:buClrTx/>
              <a:buSzTx/>
              <a:buFontTx/>
              <a:buNone/>
              <a:tabLst/>
              <a:defRPr/>
            </a:pPr>
            <a:endParaRPr lang="en-US" dirty="0"/>
          </a:p>
          <a:p>
            <a:pPr marL="0" marR="0" lvl="0" indent="0" algn="l" defTabSz="572292" rtl="0" eaLnBrk="1" fontAlgn="auto" latinLnBrk="0" hangingPunct="1">
              <a:lnSpc>
                <a:spcPct val="100000"/>
              </a:lnSpc>
              <a:spcBef>
                <a:spcPts val="0"/>
              </a:spcBef>
              <a:spcAft>
                <a:spcPts val="0"/>
              </a:spcAft>
              <a:buClrTx/>
              <a:buSzTx/>
              <a:buFontTx/>
              <a:buNone/>
              <a:tabLst/>
              <a:defRPr/>
            </a:pPr>
            <a:r>
              <a:rPr lang="en-US" dirty="0"/>
              <a:t>In addition, homeless unaccompanied youth qualify as independent students for purposes of federal financial aid.</a:t>
            </a:r>
          </a:p>
          <a:p>
            <a:pPr marL="0" marR="0" lvl="0" indent="0" algn="l" defTabSz="572292" rtl="0" eaLnBrk="1" fontAlgn="auto" latinLnBrk="0" hangingPunct="1">
              <a:lnSpc>
                <a:spcPct val="100000"/>
              </a:lnSpc>
              <a:spcBef>
                <a:spcPts val="0"/>
              </a:spcBef>
              <a:spcAft>
                <a:spcPts val="0"/>
              </a:spcAft>
              <a:buClrTx/>
              <a:buSzTx/>
              <a:buFontTx/>
              <a:buNone/>
              <a:tabLst/>
              <a:defRPr/>
            </a:pPr>
            <a:endParaRPr lang="en-US" dirty="0"/>
          </a:p>
          <a:p>
            <a:pPr marL="0" marR="0" lvl="0" indent="0" algn="l" defTabSz="572292" rtl="0" eaLnBrk="1" fontAlgn="auto" latinLnBrk="0" hangingPunct="1">
              <a:lnSpc>
                <a:spcPct val="100000"/>
              </a:lnSpc>
              <a:spcBef>
                <a:spcPts val="0"/>
              </a:spcBef>
              <a:spcAft>
                <a:spcPts val="0"/>
              </a:spcAft>
              <a:buClrTx/>
              <a:buSzTx/>
              <a:buFontTx/>
              <a:buNone/>
              <a:tabLst/>
              <a:defRPr/>
            </a:pPr>
            <a:r>
              <a:rPr lang="en-US" dirty="0"/>
              <a:t>From the US DOE Non-Regulatory</a:t>
            </a:r>
            <a:r>
              <a:rPr lang="en-US" baseline="0" dirty="0"/>
              <a:t> Guidance: </a:t>
            </a:r>
            <a:endParaRPr lang="en-US" altLang="en-US" dirty="0"/>
          </a:p>
          <a:p>
            <a:r>
              <a:rPr lang="en-US" sz="1200" b="1" dirty="0"/>
              <a:t>Q-2. How can local liaisons support unaccompanied homeless youths in applying for Federal financial aid for postsecondary education?</a:t>
            </a:r>
            <a:r>
              <a:rPr lang="en-US" sz="1200" dirty="0"/>
              <a:t> </a:t>
            </a:r>
          </a:p>
          <a:p>
            <a:r>
              <a:rPr lang="en-US" sz="1200" dirty="0"/>
              <a:t>Local liaisons must ensure that unaccompanied homeless youths are informed of their status as independent students under section 480 of the HEA (20 U.S.C. 1087vv). (Section 722(g)(6)(A)(x)(III)). Local liaisons also must assist youths with receiving verification of such status for federal student aid purposes. (Section 722(g)(6)(A)(x)(III)). This status is important because independent students do not need to provide parent information on the FAFSA, and an independent student’s Federal financial aid package is calculated without the expectation of parental financial support. A local liaison may continue to provide verification of a youth’s status as either unaccompanied and homeless, or as self-supporting and at risk of being homeless, for federal student aid purposes for as long as the liaison has access to the information necessary to make such a determination for a particular youth. Visit NCHE’s website for sample forms for documenting independent student status for unaccompanied homeless youths. 41 For more information on independent student status, please visit the Department’s student aid website. </a:t>
            </a:r>
          </a:p>
          <a:p>
            <a:pPr defTabSz="572292"/>
            <a:endParaRPr lang="en-US" alt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827">
              <a:defRPr>
                <a:solidFill>
                  <a:schemeClr val="tx1"/>
                </a:solidFill>
                <a:latin typeface="Arial" charset="0"/>
                <a:ea typeface="ＭＳ Ｐゴシック" pitchFamily="1" charset="-128"/>
              </a:defRPr>
            </a:lvl1pPr>
            <a:lvl2pPr marL="742143" indent="-284616" defTabSz="928827">
              <a:defRPr>
                <a:solidFill>
                  <a:schemeClr val="tx1"/>
                </a:solidFill>
                <a:latin typeface="Arial" charset="0"/>
                <a:ea typeface="ＭＳ Ｐゴシック" pitchFamily="1" charset="-128"/>
              </a:defRPr>
            </a:lvl2pPr>
            <a:lvl3pPr marL="1141523" indent="-227999" defTabSz="928827">
              <a:defRPr>
                <a:solidFill>
                  <a:schemeClr val="tx1"/>
                </a:solidFill>
                <a:latin typeface="Arial" charset="0"/>
                <a:ea typeface="ＭＳ Ｐゴシック" pitchFamily="1" charset="-128"/>
              </a:defRPr>
            </a:lvl3pPr>
            <a:lvl4pPr marL="1599050" indent="-227999" defTabSz="928827">
              <a:defRPr>
                <a:solidFill>
                  <a:schemeClr val="tx1"/>
                </a:solidFill>
                <a:latin typeface="Arial" charset="0"/>
                <a:ea typeface="ＭＳ Ｐゴシック" pitchFamily="1" charset="-128"/>
              </a:defRPr>
            </a:lvl4pPr>
            <a:lvl5pPr marL="2056577" indent="-227999" defTabSz="928827">
              <a:defRPr>
                <a:solidFill>
                  <a:schemeClr val="tx1"/>
                </a:solidFill>
                <a:latin typeface="Arial" charset="0"/>
                <a:ea typeface="ＭＳ Ｐゴシック" pitchFamily="1" charset="-128"/>
              </a:defRPr>
            </a:lvl5pPr>
            <a:lvl6pPr marL="2497272" indent="-227999" defTabSz="928827" eaLnBrk="0" fontAlgn="base" hangingPunct="0">
              <a:spcBef>
                <a:spcPct val="0"/>
              </a:spcBef>
              <a:spcAft>
                <a:spcPct val="0"/>
              </a:spcAft>
              <a:defRPr>
                <a:solidFill>
                  <a:schemeClr val="tx1"/>
                </a:solidFill>
                <a:latin typeface="Arial" charset="0"/>
                <a:ea typeface="ＭＳ Ｐゴシック" pitchFamily="1" charset="-128"/>
              </a:defRPr>
            </a:lvl6pPr>
            <a:lvl7pPr marL="2937967" indent="-227999" defTabSz="928827" eaLnBrk="0" fontAlgn="base" hangingPunct="0">
              <a:spcBef>
                <a:spcPct val="0"/>
              </a:spcBef>
              <a:spcAft>
                <a:spcPct val="0"/>
              </a:spcAft>
              <a:defRPr>
                <a:solidFill>
                  <a:schemeClr val="tx1"/>
                </a:solidFill>
                <a:latin typeface="Arial" charset="0"/>
                <a:ea typeface="ＭＳ Ｐゴシック" pitchFamily="1" charset="-128"/>
              </a:defRPr>
            </a:lvl7pPr>
            <a:lvl8pPr marL="3378662" indent="-227999" defTabSz="928827" eaLnBrk="0" fontAlgn="base" hangingPunct="0">
              <a:spcBef>
                <a:spcPct val="0"/>
              </a:spcBef>
              <a:spcAft>
                <a:spcPct val="0"/>
              </a:spcAft>
              <a:defRPr>
                <a:solidFill>
                  <a:schemeClr val="tx1"/>
                </a:solidFill>
                <a:latin typeface="Arial" charset="0"/>
                <a:ea typeface="ＭＳ Ｐゴシック" pitchFamily="1" charset="-128"/>
              </a:defRPr>
            </a:lvl8pPr>
            <a:lvl9pPr marL="3819357" indent="-227999" defTabSz="928827" eaLnBrk="0" fontAlgn="base" hangingPunct="0">
              <a:spcBef>
                <a:spcPct val="0"/>
              </a:spcBef>
              <a:spcAft>
                <a:spcPct val="0"/>
              </a:spcAft>
              <a:defRPr>
                <a:solidFill>
                  <a:schemeClr val="tx1"/>
                </a:solidFill>
                <a:latin typeface="Arial" charset="0"/>
                <a:ea typeface="ＭＳ Ｐゴシック" pitchFamily="1" charset="-128"/>
              </a:defRPr>
            </a:lvl9pPr>
          </a:lstStyle>
          <a:p>
            <a:fld id="{746A2A1D-2D7B-46FB-BC88-DD33747DD4E8}" type="slidenum">
              <a:rPr lang="en-US" altLang="en-US" smtClean="0"/>
              <a:pPr/>
              <a:t>38</a:t>
            </a:fld>
            <a:endParaRPr lang="en-US" altLang="en-US"/>
          </a:p>
        </p:txBody>
      </p:sp>
    </p:spTree>
    <p:extLst>
      <p:ext uri="{BB962C8B-B14F-4D97-AF65-F5344CB8AC3E}">
        <p14:creationId xmlns:p14="http://schemas.microsoft.com/office/powerpoint/2010/main" val="2366966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33B4CC-2740-4492-A32B-39C95FF9AA63}" type="slidenum">
              <a:rPr lang="en-US" smtClean="0"/>
              <a:pPr/>
              <a:t>39</a:t>
            </a:fld>
            <a:endParaRPr lang="en-US"/>
          </a:p>
        </p:txBody>
      </p:sp>
    </p:spTree>
    <p:extLst>
      <p:ext uri="{BB962C8B-B14F-4D97-AF65-F5344CB8AC3E}">
        <p14:creationId xmlns:p14="http://schemas.microsoft.com/office/powerpoint/2010/main" val="263423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 is the McKinney-Vento Homeless Education Assistance Act? It is a federal law which was enacted in 1987 and recently reauthorized in 2015 as part of the Every Student Succeeds Act (ESSA). </a:t>
            </a:r>
          </a:p>
          <a:p>
            <a:endParaRPr lang="en-US" dirty="0"/>
          </a:p>
          <a:p>
            <a:r>
              <a:rPr lang="en-US" dirty="0"/>
              <a:t>The McKinney-Vento Act entitles children who are in temporary housing to </a:t>
            </a:r>
            <a:r>
              <a:rPr lang="en-US" b="1" dirty="0"/>
              <a:t>access</a:t>
            </a:r>
            <a:r>
              <a:rPr lang="en-US" dirty="0"/>
              <a:t> a free and appropriate public education, and requires schools to remove barriers to their enrollment, attendance, and </a:t>
            </a:r>
            <a:r>
              <a:rPr lang="en-US" b="1" dirty="0"/>
              <a:t>success</a:t>
            </a:r>
            <a:r>
              <a:rPr lang="en-US" dirty="0"/>
              <a:t> in school. The purpose of the McKinney-Vento Act is to promote </a:t>
            </a:r>
            <a:r>
              <a:rPr lang="en-US" b="1" dirty="0"/>
              <a:t>school stability </a:t>
            </a:r>
            <a:r>
              <a:rPr lang="en-US" dirty="0"/>
              <a:t>for children who are experiencing instability with their housing. </a:t>
            </a:r>
          </a:p>
          <a:p>
            <a:endParaRPr lang="en-US" dirty="0"/>
          </a:p>
          <a:p>
            <a:r>
              <a:rPr lang="en-US" dirty="0"/>
              <a:t>The</a:t>
            </a:r>
            <a:r>
              <a:rPr lang="en-US" baseline="0" dirty="0"/>
              <a:t> services listed – free meals, Title I, Immediate enrollment, transportation – are core entitlements under MV but not an exhaustive list of requirements. </a:t>
            </a:r>
          </a:p>
        </p:txBody>
      </p:sp>
      <p:sp>
        <p:nvSpPr>
          <p:cNvPr id="4" name="Slide Number Placeholder 3"/>
          <p:cNvSpPr>
            <a:spLocks noGrp="1"/>
          </p:cNvSpPr>
          <p:nvPr>
            <p:ph type="sldNum" sz="quarter" idx="10"/>
          </p:nvPr>
        </p:nvSpPr>
        <p:spPr/>
        <p:txBody>
          <a:bodyPr/>
          <a:lstStyle/>
          <a:p>
            <a:fld id="{4FB4C3A4-39F2-499C-9AC8-C829078170B0}" type="slidenum">
              <a:rPr lang="en-US" smtClean="0"/>
              <a:pPr/>
              <a:t>4</a:t>
            </a:fld>
            <a:endParaRPr lang="en-US"/>
          </a:p>
        </p:txBody>
      </p:sp>
    </p:spTree>
    <p:extLst>
      <p:ext uri="{BB962C8B-B14F-4D97-AF65-F5344CB8AC3E}">
        <p14:creationId xmlns:p14="http://schemas.microsoft.com/office/powerpoint/2010/main" val="1592296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30" eaLnBrk="0" hangingPunct="0">
              <a:defRPr>
                <a:solidFill>
                  <a:schemeClr val="tx1"/>
                </a:solidFill>
                <a:latin typeface="Arial" charset="0"/>
              </a:defRPr>
            </a:lvl1pPr>
            <a:lvl2pPr marL="742755" indent="-285675" defTabSz="930030" eaLnBrk="0" hangingPunct="0">
              <a:defRPr>
                <a:solidFill>
                  <a:schemeClr val="tx1"/>
                </a:solidFill>
                <a:latin typeface="Arial" charset="0"/>
              </a:defRPr>
            </a:lvl2pPr>
            <a:lvl3pPr marL="1142701" indent="-228541" defTabSz="930030" eaLnBrk="0" hangingPunct="0">
              <a:defRPr>
                <a:solidFill>
                  <a:schemeClr val="tx1"/>
                </a:solidFill>
                <a:latin typeface="Arial" charset="0"/>
              </a:defRPr>
            </a:lvl3pPr>
            <a:lvl4pPr marL="1599781" indent="-228541" defTabSz="930030" eaLnBrk="0" hangingPunct="0">
              <a:defRPr>
                <a:solidFill>
                  <a:schemeClr val="tx1"/>
                </a:solidFill>
                <a:latin typeface="Arial" charset="0"/>
              </a:defRPr>
            </a:lvl4pPr>
            <a:lvl5pPr marL="2056861" indent="-228541" defTabSz="930030" eaLnBrk="0" hangingPunct="0">
              <a:defRPr>
                <a:solidFill>
                  <a:schemeClr val="tx1"/>
                </a:solidFill>
                <a:latin typeface="Arial" charset="0"/>
              </a:defRPr>
            </a:lvl5pPr>
            <a:lvl6pPr marL="2513942" indent="-228541" defTabSz="930030" eaLnBrk="0" fontAlgn="base" hangingPunct="0">
              <a:spcBef>
                <a:spcPct val="0"/>
              </a:spcBef>
              <a:spcAft>
                <a:spcPct val="0"/>
              </a:spcAft>
              <a:defRPr>
                <a:solidFill>
                  <a:schemeClr val="tx1"/>
                </a:solidFill>
                <a:latin typeface="Arial" charset="0"/>
              </a:defRPr>
            </a:lvl6pPr>
            <a:lvl7pPr marL="2971020" indent="-228541" defTabSz="930030" eaLnBrk="0" fontAlgn="base" hangingPunct="0">
              <a:spcBef>
                <a:spcPct val="0"/>
              </a:spcBef>
              <a:spcAft>
                <a:spcPct val="0"/>
              </a:spcAft>
              <a:defRPr>
                <a:solidFill>
                  <a:schemeClr val="tx1"/>
                </a:solidFill>
                <a:latin typeface="Arial" charset="0"/>
              </a:defRPr>
            </a:lvl7pPr>
            <a:lvl8pPr marL="3428102" indent="-228541" defTabSz="930030" eaLnBrk="0" fontAlgn="base" hangingPunct="0">
              <a:spcBef>
                <a:spcPct val="0"/>
              </a:spcBef>
              <a:spcAft>
                <a:spcPct val="0"/>
              </a:spcAft>
              <a:defRPr>
                <a:solidFill>
                  <a:schemeClr val="tx1"/>
                </a:solidFill>
                <a:latin typeface="Arial" charset="0"/>
              </a:defRPr>
            </a:lvl8pPr>
            <a:lvl9pPr marL="3885182" indent="-228541" defTabSz="930030" eaLnBrk="0" fontAlgn="base" hangingPunct="0">
              <a:spcBef>
                <a:spcPct val="0"/>
              </a:spcBef>
              <a:spcAft>
                <a:spcPct val="0"/>
              </a:spcAft>
              <a:defRPr>
                <a:solidFill>
                  <a:schemeClr val="tx1"/>
                </a:solidFill>
                <a:latin typeface="Arial" charset="0"/>
              </a:defRPr>
            </a:lvl9pPr>
          </a:lstStyle>
          <a:p>
            <a:pPr eaLnBrk="1" hangingPunct="1"/>
            <a:fld id="{E9E4AAEE-EE1C-48D5-8AB8-B18A29DEE0C5}" type="slidenum">
              <a:rPr lang="en-US" altLang="en-US" smtClean="0"/>
              <a:pPr eaLnBrk="1" hangingPunct="1"/>
              <a:t>40</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44099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41</a:t>
            </a:fld>
            <a:endParaRPr lang="en-US"/>
          </a:p>
        </p:txBody>
      </p:sp>
    </p:spTree>
    <p:extLst>
      <p:ext uri="{BB962C8B-B14F-4D97-AF65-F5344CB8AC3E}">
        <p14:creationId xmlns:p14="http://schemas.microsoft.com/office/powerpoint/2010/main" val="3208356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62" eaLnBrk="0" hangingPunct="0">
              <a:defRPr>
                <a:solidFill>
                  <a:schemeClr val="tx1"/>
                </a:solidFill>
                <a:latin typeface="Arial" charset="0"/>
              </a:defRPr>
            </a:lvl1pPr>
            <a:lvl2pPr marL="755093" indent="-290420" defTabSz="930962" eaLnBrk="0" hangingPunct="0">
              <a:defRPr>
                <a:solidFill>
                  <a:schemeClr val="tx1"/>
                </a:solidFill>
                <a:latin typeface="Arial" charset="0"/>
              </a:defRPr>
            </a:lvl2pPr>
            <a:lvl3pPr marL="1161684" indent="-232337" defTabSz="930962" eaLnBrk="0" hangingPunct="0">
              <a:defRPr>
                <a:solidFill>
                  <a:schemeClr val="tx1"/>
                </a:solidFill>
                <a:latin typeface="Arial" charset="0"/>
              </a:defRPr>
            </a:lvl3pPr>
            <a:lvl4pPr marL="1626356" indent="-232337" defTabSz="930962" eaLnBrk="0" hangingPunct="0">
              <a:defRPr>
                <a:solidFill>
                  <a:schemeClr val="tx1"/>
                </a:solidFill>
                <a:latin typeface="Arial" charset="0"/>
              </a:defRPr>
            </a:lvl4pPr>
            <a:lvl5pPr marL="2091032" indent="-232337" defTabSz="930962" eaLnBrk="0" hangingPunct="0">
              <a:defRPr>
                <a:solidFill>
                  <a:schemeClr val="tx1"/>
                </a:solidFill>
                <a:latin typeface="Arial" charset="0"/>
              </a:defRPr>
            </a:lvl5pPr>
            <a:lvl6pPr marL="2555704" indent="-232337" defTabSz="930962" eaLnBrk="0" fontAlgn="base" hangingPunct="0">
              <a:spcBef>
                <a:spcPct val="0"/>
              </a:spcBef>
              <a:spcAft>
                <a:spcPct val="0"/>
              </a:spcAft>
              <a:defRPr>
                <a:solidFill>
                  <a:schemeClr val="tx1"/>
                </a:solidFill>
                <a:latin typeface="Arial" charset="0"/>
              </a:defRPr>
            </a:lvl6pPr>
            <a:lvl7pPr marL="3020377" indent="-232337" defTabSz="930962" eaLnBrk="0" fontAlgn="base" hangingPunct="0">
              <a:spcBef>
                <a:spcPct val="0"/>
              </a:spcBef>
              <a:spcAft>
                <a:spcPct val="0"/>
              </a:spcAft>
              <a:defRPr>
                <a:solidFill>
                  <a:schemeClr val="tx1"/>
                </a:solidFill>
                <a:latin typeface="Arial" charset="0"/>
              </a:defRPr>
            </a:lvl7pPr>
            <a:lvl8pPr marL="3485049" indent="-232337" defTabSz="930962" eaLnBrk="0" fontAlgn="base" hangingPunct="0">
              <a:spcBef>
                <a:spcPct val="0"/>
              </a:spcBef>
              <a:spcAft>
                <a:spcPct val="0"/>
              </a:spcAft>
              <a:defRPr>
                <a:solidFill>
                  <a:schemeClr val="tx1"/>
                </a:solidFill>
                <a:latin typeface="Arial" charset="0"/>
              </a:defRPr>
            </a:lvl8pPr>
            <a:lvl9pPr marL="3949723" indent="-232337" defTabSz="930962" eaLnBrk="0" fontAlgn="base" hangingPunct="0">
              <a:spcBef>
                <a:spcPct val="0"/>
              </a:spcBef>
              <a:spcAft>
                <a:spcPct val="0"/>
              </a:spcAft>
              <a:defRPr>
                <a:solidFill>
                  <a:schemeClr val="tx1"/>
                </a:solidFill>
                <a:latin typeface="Arial" charset="0"/>
              </a:defRPr>
            </a:lvl9pPr>
          </a:lstStyle>
          <a:p>
            <a:pPr eaLnBrk="1" hangingPunct="1"/>
            <a:fld id="{0657F3D5-3054-4FEA-BAC9-747D6D256AD0}" type="slidenum">
              <a:rPr lang="en-US" altLang="en-US" smtClean="0"/>
              <a:pPr eaLnBrk="1" hangingPunct="1"/>
              <a:t>42</a:t>
            </a:fld>
            <a:endParaRPr lang="en-US" altLang="en-US"/>
          </a:p>
        </p:txBody>
      </p:sp>
    </p:spTree>
    <p:extLst>
      <p:ext uri="{BB962C8B-B14F-4D97-AF65-F5344CB8AC3E}">
        <p14:creationId xmlns:p14="http://schemas.microsoft.com/office/powerpoint/2010/main" val="559372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4C3A4-39F2-499C-9AC8-C829078170B0}" type="slidenum">
              <a:rPr lang="en-US" smtClean="0"/>
              <a:pPr/>
              <a:t>43</a:t>
            </a:fld>
            <a:endParaRPr lang="en-US"/>
          </a:p>
        </p:txBody>
      </p:sp>
    </p:spTree>
    <p:extLst>
      <p:ext uri="{BB962C8B-B14F-4D97-AF65-F5344CB8AC3E}">
        <p14:creationId xmlns:p14="http://schemas.microsoft.com/office/powerpoint/2010/main" val="2455417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030">
              <a:defRPr sz="1300">
                <a:solidFill>
                  <a:schemeClr val="tx1"/>
                </a:solidFill>
                <a:latin typeface="Arial" charset="0"/>
              </a:defRPr>
            </a:lvl1pPr>
            <a:lvl2pPr marL="753865" indent="-290437" defTabSz="930030">
              <a:defRPr sz="1300">
                <a:solidFill>
                  <a:schemeClr val="tx1"/>
                </a:solidFill>
                <a:latin typeface="Arial" charset="0"/>
              </a:defRPr>
            </a:lvl2pPr>
            <a:lvl3pPr marL="1161745" indent="-231715" defTabSz="930030">
              <a:defRPr sz="1300">
                <a:solidFill>
                  <a:schemeClr val="tx1"/>
                </a:solidFill>
                <a:latin typeface="Arial" charset="0"/>
              </a:defRPr>
            </a:lvl3pPr>
            <a:lvl4pPr marL="1625174" indent="-231715" defTabSz="930030">
              <a:defRPr sz="1300">
                <a:solidFill>
                  <a:schemeClr val="tx1"/>
                </a:solidFill>
                <a:latin typeface="Arial" charset="0"/>
              </a:defRPr>
            </a:lvl4pPr>
            <a:lvl5pPr marL="2090191" indent="-231715" defTabSz="930030">
              <a:defRPr sz="1300">
                <a:solidFill>
                  <a:schemeClr val="tx1"/>
                </a:solidFill>
                <a:latin typeface="Arial" charset="0"/>
              </a:defRPr>
            </a:lvl5pPr>
            <a:lvl6pPr marL="2547272" indent="-231715" defTabSz="930030" eaLnBrk="0" fontAlgn="base" hangingPunct="0">
              <a:spcBef>
                <a:spcPct val="30000"/>
              </a:spcBef>
              <a:spcAft>
                <a:spcPct val="0"/>
              </a:spcAft>
              <a:defRPr sz="1300">
                <a:solidFill>
                  <a:schemeClr val="tx1"/>
                </a:solidFill>
                <a:latin typeface="Arial" charset="0"/>
              </a:defRPr>
            </a:lvl6pPr>
            <a:lvl7pPr marL="3004351" indent="-231715" defTabSz="930030" eaLnBrk="0" fontAlgn="base" hangingPunct="0">
              <a:spcBef>
                <a:spcPct val="30000"/>
              </a:spcBef>
              <a:spcAft>
                <a:spcPct val="0"/>
              </a:spcAft>
              <a:defRPr sz="1300">
                <a:solidFill>
                  <a:schemeClr val="tx1"/>
                </a:solidFill>
                <a:latin typeface="Arial" charset="0"/>
              </a:defRPr>
            </a:lvl7pPr>
            <a:lvl8pPr marL="3461430" indent="-231715" defTabSz="930030" eaLnBrk="0" fontAlgn="base" hangingPunct="0">
              <a:spcBef>
                <a:spcPct val="30000"/>
              </a:spcBef>
              <a:spcAft>
                <a:spcPct val="0"/>
              </a:spcAft>
              <a:defRPr sz="1300">
                <a:solidFill>
                  <a:schemeClr val="tx1"/>
                </a:solidFill>
                <a:latin typeface="Arial" charset="0"/>
              </a:defRPr>
            </a:lvl8pPr>
            <a:lvl9pPr marL="3918511" indent="-231715" defTabSz="930030" eaLnBrk="0" fontAlgn="base" hangingPunct="0">
              <a:spcBef>
                <a:spcPct val="30000"/>
              </a:spcBef>
              <a:spcAft>
                <a:spcPct val="0"/>
              </a:spcAft>
              <a:defRPr sz="1300">
                <a:solidFill>
                  <a:schemeClr val="tx1"/>
                </a:solidFill>
                <a:latin typeface="Arial" charset="0"/>
              </a:defRPr>
            </a:lvl9pPr>
          </a:lstStyle>
          <a:p>
            <a:fld id="{9365577F-1BC1-45C2-977D-73D9C73B292D}" type="slidenum">
              <a:rPr lang="en-US" altLang="en-US" smtClean="0"/>
              <a:pPr/>
              <a:t>44</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8641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Aft>
                <a:spcPct val="45000"/>
              </a:spcAft>
            </a:pPr>
            <a:r>
              <a:rPr lang="en-US" altLang="en-US" sz="1200" dirty="0"/>
              <a:t>These</a:t>
            </a:r>
            <a:r>
              <a:rPr lang="en-US" altLang="en-US" sz="1200" baseline="0" dirty="0"/>
              <a:t> </a:t>
            </a:r>
            <a:r>
              <a:rPr lang="en-US" altLang="en-US" sz="1200" dirty="0"/>
              <a:t>are specific examples of temporary housing situations that are listed in the McKinney-Vento Act. These</a:t>
            </a:r>
            <a:r>
              <a:rPr lang="en-US" altLang="en-US" sz="1200" baseline="0" dirty="0"/>
              <a:t> examples directly correspond to codes in ATS that are entered after a family fills out a Housing Questionnaire. </a:t>
            </a:r>
            <a:endParaRPr lang="en-US" altLang="en-US" sz="1200" dirty="0"/>
          </a:p>
          <a:p>
            <a:pPr eaLnBrk="1" hangingPunct="1">
              <a:lnSpc>
                <a:spcPct val="90000"/>
              </a:lnSpc>
              <a:spcAft>
                <a:spcPct val="45000"/>
              </a:spcAft>
            </a:pPr>
            <a:endParaRPr lang="en-US" altLang="en-US" sz="1200" dirty="0"/>
          </a:p>
          <a:p>
            <a:pPr eaLnBrk="1" hangingPunct="1">
              <a:lnSpc>
                <a:spcPct val="90000"/>
              </a:lnSpc>
              <a:spcAft>
                <a:spcPct val="45000"/>
              </a:spcAft>
            </a:pPr>
            <a:r>
              <a:rPr lang="en-US" altLang="en-US" sz="1200" dirty="0"/>
              <a:t>The definition of homelessness under McKinney-Vento is relatively broad and includes families and youth who are living in a friend or relative’s private residence temporarily due to loss of housing. This is called “doubling up,” and it is the most common type of temporary housing situation, even in NYC.</a:t>
            </a:r>
            <a:r>
              <a:rPr lang="en-US" altLang="en-US" sz="1200" baseline="0" dirty="0"/>
              <a:t> (60% of students in temporary housing in NYC are living doubled-up, compared with 75% nationwide.)</a:t>
            </a:r>
            <a:endParaRPr lang="en-US" altLang="en-US" sz="1200" dirty="0"/>
          </a:p>
          <a:p>
            <a:pPr marL="0" indent="0">
              <a:buFontTx/>
              <a:buNone/>
            </a:pPr>
            <a:endParaRPr lang="en-US" sz="1200" dirty="0"/>
          </a:p>
          <a:p>
            <a:pPr marL="0" indent="0">
              <a:buFontTx/>
              <a:buNone/>
            </a:pPr>
            <a:r>
              <a:rPr lang="en-US" sz="1200" dirty="0"/>
              <a:t>Please</a:t>
            </a:r>
            <a:r>
              <a:rPr lang="en-US" sz="1200" baseline="0" dirty="0"/>
              <a:t> be aware that as of December 10, 2016, students awaiting foster care placement are no longer covered in the McKinney-Vento definition of homelessness. Students in foster care will not be marked as temporarily housed in ATS, but they are eligible for similar services, including continuation of enrollment in a school of origin, immediate enrollment if it is decided by their caseworker that it’s in their best interest to transfer, and transportation services. See Chancellor’s Regulation A-101 for more details about students in foster care. </a:t>
            </a:r>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5</a:t>
            </a:fld>
            <a:endParaRPr lang="en-US"/>
          </a:p>
        </p:txBody>
      </p:sp>
    </p:spTree>
    <p:extLst>
      <p:ext uri="{BB962C8B-B14F-4D97-AF65-F5344CB8AC3E}">
        <p14:creationId xmlns:p14="http://schemas.microsoft.com/office/powerpoint/2010/main" val="348676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addition to the specific</a:t>
            </a:r>
            <a:r>
              <a:rPr lang="en-US" baseline="0" dirty="0"/>
              <a:t> examples listed on the previous slide – </a:t>
            </a:r>
            <a:r>
              <a:rPr lang="en-US" dirty="0"/>
              <a:t>If a student’s housing is not fixed, regular, </a:t>
            </a:r>
            <a:r>
              <a:rPr lang="en-US" b="1" i="1" dirty="0"/>
              <a:t>and</a:t>
            </a:r>
            <a:r>
              <a:rPr lang="en-US" b="1" i="0" dirty="0"/>
              <a:t> </a:t>
            </a:r>
            <a:r>
              <a:rPr lang="en-US" b="0" i="0" dirty="0"/>
              <a:t>adequate,</a:t>
            </a:r>
            <a:r>
              <a:rPr lang="en-US" b="0" i="0" baseline="0" dirty="0"/>
              <a:t> they are covered by the McKinney-Vento Act.</a:t>
            </a:r>
            <a:endParaRPr lang="en-US" dirty="0"/>
          </a:p>
          <a:p>
            <a:r>
              <a:rPr lang="en-US" dirty="0"/>
              <a:t>Fixed: stationary, attached to ground</a:t>
            </a:r>
          </a:p>
          <a:p>
            <a:r>
              <a:rPr lang="en-US" dirty="0"/>
              <a:t>Regular:</a:t>
            </a:r>
            <a:r>
              <a:rPr lang="en-US" baseline="0" dirty="0"/>
              <a:t> Used on a predictable, consistent basis. Can student go there every night? What is the relative permanence of this housing?</a:t>
            </a:r>
          </a:p>
          <a:p>
            <a:r>
              <a:rPr lang="en-US" baseline="0" dirty="0"/>
              <a:t>Adequate: Sufficient for meeting student’s physical and psychological needs. Does it meet local housing standards?</a:t>
            </a:r>
            <a:endParaRPr lang="en-US" dirty="0"/>
          </a:p>
          <a:p>
            <a:endParaRPr lang="en-US" dirty="0"/>
          </a:p>
          <a:p>
            <a:r>
              <a:rPr lang="en-US" dirty="0"/>
              <a:t>Defined</a:t>
            </a:r>
            <a:r>
              <a:rPr lang="en-US" baseline="0" dirty="0"/>
              <a:t> terms come from the dictionary, not the law itself. We also refer to the National Center for Homeless Education for definitions. </a:t>
            </a:r>
          </a:p>
          <a:p>
            <a:r>
              <a:rPr lang="en-US" baseline="0" dirty="0"/>
              <a:t>Great resource is NCHE’s Determining Eligibility Brief: http://www.nysteachs.org/media/INF_RES_SP_DetermHomelessness.pdf </a:t>
            </a:r>
            <a:endParaRPr lang="en-US" dirty="0"/>
          </a:p>
          <a:p>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6</a:t>
            </a:fld>
            <a:endParaRPr lang="en-US"/>
          </a:p>
        </p:txBody>
      </p:sp>
    </p:spTree>
    <p:extLst>
      <p:ext uri="{BB962C8B-B14F-4D97-AF65-F5344CB8AC3E}">
        <p14:creationId xmlns:p14="http://schemas.microsoft.com/office/powerpoint/2010/main" val="78711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 school-based liaison or other appropriate staff person such as</a:t>
            </a:r>
            <a:r>
              <a:rPr lang="en-US" sz="900" baseline="0" dirty="0"/>
              <a:t> a pupil accounting secretary</a:t>
            </a:r>
            <a:r>
              <a:rPr lang="en-US" sz="900" dirty="0"/>
              <a:t> ensures that a housing questionnaire is filled out whenever a student e</a:t>
            </a:r>
            <a:r>
              <a:rPr lang="en-US" sz="900" b="1" dirty="0"/>
              <a:t>nrolls or changes their address</a:t>
            </a:r>
            <a:r>
              <a:rPr lang="en-US" sz="900" dirty="0"/>
              <a:t>. </a:t>
            </a:r>
            <a:r>
              <a:rPr lang="en-US" sz="900" b="0" dirty="0"/>
              <a:t>Note</a:t>
            </a:r>
            <a:r>
              <a:rPr lang="en-US" sz="900" b="0" baseline="0" dirty="0"/>
              <a:t> that a student who is living in temporary housing should be immediately enrolled. It is important that an updated address be added to ATS to facilitate transportation requests.</a:t>
            </a:r>
            <a:endParaRPr lang="en-US" sz="900" dirty="0"/>
          </a:p>
          <a:p>
            <a:endParaRPr lang="en-US" sz="900"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7</a:t>
            </a:fld>
            <a:endParaRPr lang="en-US"/>
          </a:p>
        </p:txBody>
      </p:sp>
    </p:spTree>
    <p:extLst>
      <p:ext uri="{BB962C8B-B14F-4D97-AF65-F5344CB8AC3E}">
        <p14:creationId xmlns:p14="http://schemas.microsoft.com/office/powerpoint/2010/main" val="297851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FB4C3A4-39F2-499C-9AC8-C829078170B0}" type="slidenum">
              <a:rPr lang="en-US" smtClean="0"/>
              <a:pPr/>
              <a:t>8</a:t>
            </a:fld>
            <a:endParaRPr lang="en-US"/>
          </a:p>
        </p:txBody>
      </p:sp>
    </p:spTree>
    <p:extLst>
      <p:ext uri="{BB962C8B-B14F-4D97-AF65-F5344CB8AC3E}">
        <p14:creationId xmlns:p14="http://schemas.microsoft.com/office/powerpoint/2010/main" val="2788875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housing questionnaire, there a few </a:t>
            </a:r>
            <a:r>
              <a:rPr lang="en-US" baseline="0" dirty="0"/>
              <a:t> way to pro-actively identify students who may be experiencing homelessness. </a:t>
            </a:r>
          </a:p>
          <a:p>
            <a:endParaRPr lang="en-US" baseline="0" dirty="0"/>
          </a:p>
          <a:p>
            <a:r>
              <a:rPr lang="en-US" baseline="0" dirty="0"/>
              <a:t>For example, you may want to run an ATS report to see which students are listed as living in a shelter (we’ll talk more about how to do that later). </a:t>
            </a:r>
          </a:p>
          <a:p>
            <a:endParaRPr lang="en-US" baseline="0" dirty="0"/>
          </a:p>
          <a:p>
            <a:r>
              <a:rPr lang="en-US" baseline="0" dirty="0"/>
              <a:t>You also can share any of NYS-TEACHS’ “Tip Sheet” series with various staff at your school. The Tip Sheets give recommendations for what to look out for and what to do if you suspect a student may be experiencing homelessness. We have tip sheets for teachers, transportation directors, school counselors, just to name a few. </a:t>
            </a:r>
            <a:endParaRPr lang="en-US" dirty="0"/>
          </a:p>
        </p:txBody>
      </p:sp>
      <p:sp>
        <p:nvSpPr>
          <p:cNvPr id="4" name="Slide Number Placeholder 3"/>
          <p:cNvSpPr>
            <a:spLocks noGrp="1"/>
          </p:cNvSpPr>
          <p:nvPr>
            <p:ph type="sldNum" sz="quarter" idx="10"/>
          </p:nvPr>
        </p:nvSpPr>
        <p:spPr/>
        <p:txBody>
          <a:bodyPr/>
          <a:lstStyle/>
          <a:p>
            <a:fld id="{7933B4CC-2740-4492-A32B-39C95FF9AA63}" type="slidenum">
              <a:rPr lang="en-US" smtClean="0"/>
              <a:pPr/>
              <a:t>9</a:t>
            </a:fld>
            <a:endParaRPr lang="en-US"/>
          </a:p>
        </p:txBody>
      </p:sp>
    </p:spTree>
    <p:extLst>
      <p:ext uri="{BB962C8B-B14F-4D97-AF65-F5344CB8AC3E}">
        <p14:creationId xmlns:p14="http://schemas.microsoft.com/office/powerpoint/2010/main" val="884314876"/>
      </p:ext>
    </p:extLst>
  </p:cSld>
  <p:clrMapOvr>
    <a:masterClrMapping/>
  </p:clrMapOvr>
</p:notes>
</file>

<file path=ppt/slideLayouts/_rels/slideLayout1.xml.rels><?xml version="1.0" encoding="UTF-8" ?><Relationships xmlns="http://schemas.openxmlformats.org/package/2006/relationships"><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810001" y="5280846"/>
            <a:ext cx="10572000" cy="1003839"/>
          </a:xfrm>
          <a:effectLst/>
        </p:spPr>
        <p:txBody>
          <a:bodyPr anchor="t"/>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487" y="129360"/>
            <a:ext cx="4669401" cy="1661340"/>
          </a:xfrm>
          <a:prstGeom prst="rect">
            <a:avLst/>
          </a:prstGeom>
        </p:spPr>
      </p:pic>
      <p:sp>
        <p:nvSpPr>
          <p:cNvPr id="2" name="Title 1"/>
          <p:cNvSpPr>
            <a:spLocks noGrp="1"/>
          </p:cNvSpPr>
          <p:nvPr>
            <p:ph type="ctrTitle"/>
          </p:nvPr>
        </p:nvSpPr>
        <p:spPr>
          <a:xfrm>
            <a:off x="798280" y="1524345"/>
            <a:ext cx="10572000" cy="2971051"/>
          </a:xfrm>
        </p:spPr>
        <p:txBody>
          <a:bodyPr/>
          <a:lstStyle>
            <a:lvl1pPr>
              <a:defRPr sz="5400"/>
            </a:lvl1pPr>
          </a:lstStyle>
          <a:p>
            <a:r>
              <a:rPr lang="en-US"/>
              <a:t>Click to edit Master title style</a:t>
            </a:r>
            <a:endParaRPr lang="en-US" dirty="0"/>
          </a:p>
        </p:txBody>
      </p:sp>
      <p:sp>
        <p:nvSpPr>
          <p:cNvPr id="19" name="Rectangle 18"/>
          <p:cNvSpPr/>
          <p:nvPr userDrawn="1"/>
        </p:nvSpPr>
        <p:spPr>
          <a:xfrm>
            <a:off x="8874792" y="4978400"/>
            <a:ext cx="3293768" cy="11194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0750550" y="4933950"/>
            <a:ext cx="1418010" cy="76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342900"/>
            <a:ext cx="4852988" cy="2001785"/>
          </a:xfrm>
          <a:solidFill>
            <a:schemeClr val="accent3">
              <a:lumMod val="40000"/>
              <a:lumOff val="60000"/>
            </a:schemeClr>
          </a:solidFill>
          <a:effectLst/>
        </p:spPr>
        <p:txBody>
          <a:bodyPr anchor="b">
            <a:normAutofit/>
          </a:bodyPr>
          <a:lstStyle>
            <a:lvl1pPr algn="l">
              <a:defRPr sz="2400" b="0">
                <a:solidFill>
                  <a:schemeClr val="tx1"/>
                </a:solidFill>
              </a:defRPr>
            </a:lvl1pPr>
          </a:lstStyle>
          <a:p>
            <a:r>
              <a:rPr lang="en-US" dirty="0"/>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a:effectLst/>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r>
              <a:rPr lang="en-US"/>
              <a:t>September 20, 2016</a:t>
            </a:r>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US"/>
              <a:t>NYS-TEACHS - (800) 388-2014</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5181600"/>
            <a:ext cx="10561418" cy="977900"/>
          </a:xfrm>
        </p:spPr>
        <p:txBody>
          <a:bodyPr anchor="b">
            <a:normAutofit/>
          </a:bodyPr>
          <a:lstStyle>
            <a:lvl1pPr algn="l">
              <a:defRPr sz="2400" b="0"/>
            </a:lvl1pPr>
          </a:lstStyle>
          <a:p>
            <a:r>
              <a:rPr lang="en-US" dirty="0"/>
              <a:t>Click to edit Master title style</a:t>
            </a:r>
          </a:p>
        </p:txBody>
      </p:sp>
      <p:sp>
        <p:nvSpPr>
          <p:cNvPr id="15" name="Picture Placeholder 14"/>
          <p:cNvSpPr>
            <a:spLocks noGrp="1" noChangeAspect="1"/>
          </p:cNvSpPr>
          <p:nvPr>
            <p:ph type="pic" sz="quarter" idx="13"/>
          </p:nvPr>
        </p:nvSpPr>
        <p:spPr bwMode="auto">
          <a:xfrm>
            <a:off x="0" y="-1"/>
            <a:ext cx="12192000" cy="5423161"/>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5" name="Date Placeholder 4"/>
          <p:cNvSpPr>
            <a:spLocks noGrp="1"/>
          </p:cNvSpPr>
          <p:nvPr>
            <p:ph type="dt" sz="half" idx="10"/>
          </p:nvPr>
        </p:nvSpPr>
        <p:spPr/>
        <p:txBody>
          <a:bodyPr/>
          <a:lstStyle/>
          <a:p>
            <a:r>
              <a:rPr lang="en-US"/>
              <a:t>September 20, 2016</a:t>
            </a:r>
            <a:endParaRPr lang="en-US" dirty="0"/>
          </a:p>
        </p:txBody>
      </p:sp>
      <p:sp>
        <p:nvSpPr>
          <p:cNvPr id="6" name="Footer Placeholder 5"/>
          <p:cNvSpPr>
            <a:spLocks noGrp="1"/>
          </p:cNvSpPr>
          <p:nvPr>
            <p:ph type="ftr" sz="quarter" idx="11"/>
          </p:nvPr>
        </p:nvSpPr>
        <p:spPr/>
        <p:txBody>
          <a:bodyPr/>
          <a:lstStyle/>
          <a:p>
            <a:r>
              <a:rPr lang="en-US"/>
              <a:t>NYS-TEACHS - (800) 388-2014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_USE ">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dk1"/>
          </a:lnRef>
          <a:fillRef idx="3">
            <a:schemeClr val="dk1"/>
          </a:fillRef>
          <a:effectRef idx="2">
            <a:schemeClr val="dk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a:effectLst/>
        </p:spPr>
        <p:txBody>
          <a:bodyPr anchor="t"/>
          <a:lstStyle>
            <a:lvl1pPr marL="0" indent="0">
              <a:buFontTx/>
              <a:buNone/>
              <a:defRPr b="0"/>
            </a:lvl1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olls">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3481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p:spPr>
        <p:style>
          <a:lnRef idx="1">
            <a:schemeClr val="accent2"/>
          </a:lnRef>
          <a:fillRef idx="3">
            <a:schemeClr val="accent2"/>
          </a:fillRef>
          <a:effectRef idx="2">
            <a:schemeClr val="accent2"/>
          </a:effectRef>
          <a:fontRef idx="minor">
            <a:schemeClr val="lt1"/>
          </a:fontRef>
        </p:style>
      </p:sp>
      <p:sp>
        <p:nvSpPr>
          <p:cNvPr id="2" name="Title 1"/>
          <p:cNvSpPr>
            <a:spLocks noGrp="1"/>
          </p:cNvSpPr>
          <p:nvPr>
            <p:ph type="title"/>
          </p:nvPr>
        </p:nvSpPr>
        <p:spPr>
          <a:xfrm>
            <a:off x="850985" y="152425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31697" y="368215"/>
            <a:ext cx="10752946" cy="713241"/>
          </a:xfrm>
          <a:effectLst/>
        </p:spPr>
        <p:txBody>
          <a:bodyPr anchor="t">
            <a:noAutofit/>
          </a:bodyPr>
          <a:lstStyle>
            <a:lvl1pPr marL="0" indent="0" algn="l">
              <a:buNone/>
              <a:defRPr sz="4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574642" y="1081456"/>
            <a:ext cx="3810001" cy="4538294"/>
          </a:xfrm>
          <a:effectLst/>
        </p:spPr>
        <p:txBody>
          <a:bodyPr anchor="t"/>
          <a:lstStyle>
            <a:lvl1pPr marL="0" indent="0">
              <a:buFontTx/>
              <a:buNone/>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3987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2536500" y="4644875"/>
            <a:ext cx="3499499" cy="1271013"/>
          </a:xfrm>
          <a:effectLst/>
        </p:spPr>
        <p:txBody>
          <a:bodyPr anchor="t"/>
          <a:lstStyle>
            <a:lvl1pPr marL="0" indent="0">
              <a:spcBef>
                <a:spcPts val="0"/>
              </a:spcBef>
              <a:spcAft>
                <a:spcPts val="0"/>
              </a:spcAft>
              <a:buFontTx/>
              <a:buNone/>
              <a:defRPr/>
            </a:lvl1pPr>
          </a:lstStyle>
          <a:p>
            <a:pPr lvl="0"/>
            <a:r>
              <a:rPr lang="en-US" dirty="0"/>
              <a:t>Click to edit Master text styles</a:t>
            </a:r>
          </a:p>
        </p:txBody>
      </p:sp>
      <p:sp>
        <p:nvSpPr>
          <p:cNvPr id="2" name="Date Placeholder 1"/>
          <p:cNvSpPr>
            <a:spLocks noGrp="1"/>
          </p:cNvSpPr>
          <p:nvPr>
            <p:ph type="dt" sz="half" idx="10"/>
          </p:nvPr>
        </p:nvSpPr>
        <p:spPr/>
        <p:txBody>
          <a:bodyPr/>
          <a:lstStyle/>
          <a:p>
            <a:r>
              <a:rPr lang="en-US"/>
              <a:t>September 20, 2016</a:t>
            </a:r>
            <a:endParaRPr lang="en-US" dirty="0"/>
          </a:p>
        </p:txBody>
      </p:sp>
      <p:sp>
        <p:nvSpPr>
          <p:cNvPr id="3" name="Footer Placeholder 2"/>
          <p:cNvSpPr>
            <a:spLocks noGrp="1"/>
          </p:cNvSpPr>
          <p:nvPr>
            <p:ph type="ftr" sz="quarter" idx="11"/>
          </p:nvPr>
        </p:nvSpPr>
        <p:spPr/>
        <p:txBody>
          <a:bodyPr/>
          <a:lstStyle/>
          <a:p>
            <a:r>
              <a:rPr lang="en-US"/>
              <a:t>NYS-TEACHS - (800) 388-2014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a:effectLst/>
        </p:spPr>
        <p:txBody>
          <a:bodyPr>
            <a:normAutofit/>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lvl1pPr>
              <a:defRPr sz="1050"/>
            </a:lvl1p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MALL_Title and Content">
    <p:spTree>
      <p:nvGrpSpPr>
        <p:cNvPr id="1" name=""/>
        <p:cNvGrpSpPr/>
        <p:nvPr/>
      </p:nvGrpSpPr>
      <p:grpSpPr>
        <a:xfrm>
          <a:off x="0" y="0"/>
          <a:ext cx="0" cy="0"/>
          <a:chOff x="0" y="0"/>
          <a:chExt cx="0" cy="0"/>
        </a:xfrm>
      </p:grpSpPr>
      <p:sp>
        <p:nvSpPr>
          <p:cNvPr id="11" name="Freeform 6"/>
          <p:cNvSpPr/>
          <p:nvPr/>
        </p:nvSpPr>
        <p:spPr bwMode="auto">
          <a:xfrm>
            <a:off x="-12208" y="-12823"/>
            <a:ext cx="12218837" cy="1322511"/>
          </a:xfrm>
          <a:custGeom>
            <a:avLst/>
            <a:gdLst>
              <a:gd name="connsiteX0" fmla="*/ 10000 w 10000"/>
              <a:gd name="connsiteY0" fmla="*/ 0 h 10000"/>
              <a:gd name="connsiteX1" fmla="*/ 0 w 10000"/>
              <a:gd name="connsiteY1" fmla="*/ 3253 h 10000"/>
              <a:gd name="connsiteX2" fmla="*/ 0 w 10000"/>
              <a:gd name="connsiteY2" fmla="*/ 8635 h 10000"/>
              <a:gd name="connsiteX3" fmla="*/ 1637 w 10000"/>
              <a:gd name="connsiteY3" fmla="*/ 8635 h 10000"/>
              <a:gd name="connsiteX4" fmla="*/ 1950 w 10000"/>
              <a:gd name="connsiteY4" fmla="*/ 9942 h 10000"/>
              <a:gd name="connsiteX5" fmla="*/ 1950 w 10000"/>
              <a:gd name="connsiteY5" fmla="*/ 9942 h 10000"/>
              <a:gd name="connsiteX6" fmla="*/ 1957 w 10000"/>
              <a:gd name="connsiteY6" fmla="*/ 9956 h 10000"/>
              <a:gd name="connsiteX7" fmla="*/ 1967 w 10000"/>
              <a:gd name="connsiteY7" fmla="*/ 9978 h 10000"/>
              <a:gd name="connsiteX8" fmla="*/ 1977 w 10000"/>
              <a:gd name="connsiteY8" fmla="*/ 10000 h 10000"/>
              <a:gd name="connsiteX9" fmla="*/ 1986 w 10000"/>
              <a:gd name="connsiteY9" fmla="*/ 10000 h 10000"/>
              <a:gd name="connsiteX10" fmla="*/ 1997 w 10000"/>
              <a:gd name="connsiteY10" fmla="*/ 10000 h 10000"/>
              <a:gd name="connsiteX11" fmla="*/ 2005 w 10000"/>
              <a:gd name="connsiteY11" fmla="*/ 9978 h 10000"/>
              <a:gd name="connsiteX12" fmla="*/ 2016 w 10000"/>
              <a:gd name="connsiteY12" fmla="*/ 9956 h 10000"/>
              <a:gd name="connsiteX13" fmla="*/ 2023 w 10000"/>
              <a:gd name="connsiteY13" fmla="*/ 9942 h 10000"/>
              <a:gd name="connsiteX14" fmla="*/ 2335 w 10000"/>
              <a:gd name="connsiteY14" fmla="*/ 8635 h 10000"/>
              <a:gd name="connsiteX15" fmla="*/ 10000 w 10000"/>
              <a:gd name="connsiteY15" fmla="*/ 8635 h 10000"/>
              <a:gd name="connsiteX16" fmla="*/ 10000 w 10000"/>
              <a:gd name="connsiteY16" fmla="*/ 0 h 10000"/>
              <a:gd name="connsiteX0" fmla="*/ 10012 w 10012"/>
              <a:gd name="connsiteY0" fmla="*/ 0 h 6813"/>
              <a:gd name="connsiteX1" fmla="*/ 0 w 10012"/>
              <a:gd name="connsiteY1" fmla="*/ 66 h 6813"/>
              <a:gd name="connsiteX2" fmla="*/ 0 w 10012"/>
              <a:gd name="connsiteY2" fmla="*/ 5448 h 6813"/>
              <a:gd name="connsiteX3" fmla="*/ 1637 w 10012"/>
              <a:gd name="connsiteY3" fmla="*/ 5448 h 6813"/>
              <a:gd name="connsiteX4" fmla="*/ 1950 w 10012"/>
              <a:gd name="connsiteY4" fmla="*/ 6755 h 6813"/>
              <a:gd name="connsiteX5" fmla="*/ 1950 w 10012"/>
              <a:gd name="connsiteY5" fmla="*/ 6755 h 6813"/>
              <a:gd name="connsiteX6" fmla="*/ 1957 w 10012"/>
              <a:gd name="connsiteY6" fmla="*/ 6769 h 6813"/>
              <a:gd name="connsiteX7" fmla="*/ 1967 w 10012"/>
              <a:gd name="connsiteY7" fmla="*/ 6791 h 6813"/>
              <a:gd name="connsiteX8" fmla="*/ 1977 w 10012"/>
              <a:gd name="connsiteY8" fmla="*/ 6813 h 6813"/>
              <a:gd name="connsiteX9" fmla="*/ 1986 w 10012"/>
              <a:gd name="connsiteY9" fmla="*/ 6813 h 6813"/>
              <a:gd name="connsiteX10" fmla="*/ 1997 w 10012"/>
              <a:gd name="connsiteY10" fmla="*/ 6813 h 6813"/>
              <a:gd name="connsiteX11" fmla="*/ 2005 w 10012"/>
              <a:gd name="connsiteY11" fmla="*/ 6791 h 6813"/>
              <a:gd name="connsiteX12" fmla="*/ 2016 w 10012"/>
              <a:gd name="connsiteY12" fmla="*/ 6769 h 6813"/>
              <a:gd name="connsiteX13" fmla="*/ 2023 w 10012"/>
              <a:gd name="connsiteY13" fmla="*/ 6755 h 6813"/>
              <a:gd name="connsiteX14" fmla="*/ 2335 w 10012"/>
              <a:gd name="connsiteY14" fmla="*/ 5448 h 6813"/>
              <a:gd name="connsiteX15" fmla="*/ 10000 w 10012"/>
              <a:gd name="connsiteY15" fmla="*/ 5448 h 6813"/>
              <a:gd name="connsiteX16" fmla="*/ 10012 w 10012"/>
              <a:gd name="connsiteY16" fmla="*/ 0 h 6813"/>
              <a:gd name="connsiteX0" fmla="*/ 10010 w 10010"/>
              <a:gd name="connsiteY0" fmla="*/ 0 h 10000"/>
              <a:gd name="connsiteX1" fmla="*/ 0 w 10010"/>
              <a:gd name="connsiteY1" fmla="*/ 1120 h 10000"/>
              <a:gd name="connsiteX2" fmla="*/ 10 w 10010"/>
              <a:gd name="connsiteY2" fmla="*/ 7996 h 10000"/>
              <a:gd name="connsiteX3" fmla="*/ 1645 w 10010"/>
              <a:gd name="connsiteY3" fmla="*/ 7996 h 10000"/>
              <a:gd name="connsiteX4" fmla="*/ 1958 w 10010"/>
              <a:gd name="connsiteY4" fmla="*/ 9915 h 10000"/>
              <a:gd name="connsiteX5" fmla="*/ 1958 w 10010"/>
              <a:gd name="connsiteY5" fmla="*/ 9915 h 10000"/>
              <a:gd name="connsiteX6" fmla="*/ 1965 w 10010"/>
              <a:gd name="connsiteY6" fmla="*/ 9935 h 10000"/>
              <a:gd name="connsiteX7" fmla="*/ 1975 w 10010"/>
              <a:gd name="connsiteY7" fmla="*/ 9968 h 10000"/>
              <a:gd name="connsiteX8" fmla="*/ 1985 w 10010"/>
              <a:gd name="connsiteY8" fmla="*/ 10000 h 10000"/>
              <a:gd name="connsiteX9" fmla="*/ 1994 w 10010"/>
              <a:gd name="connsiteY9" fmla="*/ 10000 h 10000"/>
              <a:gd name="connsiteX10" fmla="*/ 2005 w 10010"/>
              <a:gd name="connsiteY10" fmla="*/ 10000 h 10000"/>
              <a:gd name="connsiteX11" fmla="*/ 2013 w 10010"/>
              <a:gd name="connsiteY11" fmla="*/ 9968 h 10000"/>
              <a:gd name="connsiteX12" fmla="*/ 2024 w 10010"/>
              <a:gd name="connsiteY12" fmla="*/ 9935 h 10000"/>
              <a:gd name="connsiteX13" fmla="*/ 2031 w 10010"/>
              <a:gd name="connsiteY13" fmla="*/ 9915 h 10000"/>
              <a:gd name="connsiteX14" fmla="*/ 2342 w 10010"/>
              <a:gd name="connsiteY14" fmla="*/ 7996 h 10000"/>
              <a:gd name="connsiteX15" fmla="*/ 9998 w 10010"/>
              <a:gd name="connsiteY15" fmla="*/ 7996 h 10000"/>
              <a:gd name="connsiteX16" fmla="*/ 10010 w 10010"/>
              <a:gd name="connsiteY16" fmla="*/ 0 h 10000"/>
              <a:gd name="connsiteX0" fmla="*/ 10010 w 10010"/>
              <a:gd name="connsiteY0" fmla="*/ 74 h 8880"/>
              <a:gd name="connsiteX1" fmla="*/ 0 w 10010"/>
              <a:gd name="connsiteY1" fmla="*/ 0 h 8880"/>
              <a:gd name="connsiteX2" fmla="*/ 10 w 10010"/>
              <a:gd name="connsiteY2" fmla="*/ 6876 h 8880"/>
              <a:gd name="connsiteX3" fmla="*/ 1645 w 10010"/>
              <a:gd name="connsiteY3" fmla="*/ 6876 h 8880"/>
              <a:gd name="connsiteX4" fmla="*/ 1958 w 10010"/>
              <a:gd name="connsiteY4" fmla="*/ 8795 h 8880"/>
              <a:gd name="connsiteX5" fmla="*/ 1958 w 10010"/>
              <a:gd name="connsiteY5" fmla="*/ 8795 h 8880"/>
              <a:gd name="connsiteX6" fmla="*/ 1965 w 10010"/>
              <a:gd name="connsiteY6" fmla="*/ 8815 h 8880"/>
              <a:gd name="connsiteX7" fmla="*/ 1975 w 10010"/>
              <a:gd name="connsiteY7" fmla="*/ 8848 h 8880"/>
              <a:gd name="connsiteX8" fmla="*/ 1985 w 10010"/>
              <a:gd name="connsiteY8" fmla="*/ 8880 h 8880"/>
              <a:gd name="connsiteX9" fmla="*/ 1994 w 10010"/>
              <a:gd name="connsiteY9" fmla="*/ 8880 h 8880"/>
              <a:gd name="connsiteX10" fmla="*/ 2005 w 10010"/>
              <a:gd name="connsiteY10" fmla="*/ 8880 h 8880"/>
              <a:gd name="connsiteX11" fmla="*/ 2013 w 10010"/>
              <a:gd name="connsiteY11" fmla="*/ 8848 h 8880"/>
              <a:gd name="connsiteX12" fmla="*/ 2024 w 10010"/>
              <a:gd name="connsiteY12" fmla="*/ 8815 h 8880"/>
              <a:gd name="connsiteX13" fmla="*/ 2031 w 10010"/>
              <a:gd name="connsiteY13" fmla="*/ 8795 h 8880"/>
              <a:gd name="connsiteX14" fmla="*/ 2342 w 10010"/>
              <a:gd name="connsiteY14" fmla="*/ 6876 h 8880"/>
              <a:gd name="connsiteX15" fmla="*/ 9998 w 10010"/>
              <a:gd name="connsiteY15" fmla="*/ 6876 h 8880"/>
              <a:gd name="connsiteX16" fmla="*/ 10010 w 10010"/>
              <a:gd name="connsiteY16" fmla="*/ 74 h 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0" h="8880">
                <a:moveTo>
                  <a:pt x="10010" y="74"/>
                </a:moveTo>
                <a:lnTo>
                  <a:pt x="0" y="0"/>
                </a:lnTo>
                <a:cubicBezTo>
                  <a:pt x="3" y="2292"/>
                  <a:pt x="7" y="4584"/>
                  <a:pt x="10" y="6876"/>
                </a:cubicBezTo>
                <a:lnTo>
                  <a:pt x="1645" y="6876"/>
                </a:lnTo>
                <a:cubicBezTo>
                  <a:pt x="1749" y="7516"/>
                  <a:pt x="1854" y="8155"/>
                  <a:pt x="1958" y="8795"/>
                </a:cubicBezTo>
                <a:lnTo>
                  <a:pt x="1958" y="8795"/>
                </a:lnTo>
                <a:cubicBezTo>
                  <a:pt x="1960" y="8802"/>
                  <a:pt x="1963" y="8808"/>
                  <a:pt x="1965" y="8815"/>
                </a:cubicBezTo>
                <a:cubicBezTo>
                  <a:pt x="1968" y="8826"/>
                  <a:pt x="1972" y="8837"/>
                  <a:pt x="1975" y="8848"/>
                </a:cubicBezTo>
                <a:cubicBezTo>
                  <a:pt x="1978" y="8858"/>
                  <a:pt x="1982" y="8870"/>
                  <a:pt x="1985" y="8880"/>
                </a:cubicBezTo>
                <a:lnTo>
                  <a:pt x="1994" y="8880"/>
                </a:lnTo>
                <a:lnTo>
                  <a:pt x="2005" y="8880"/>
                </a:lnTo>
                <a:cubicBezTo>
                  <a:pt x="2008" y="8870"/>
                  <a:pt x="2010" y="8858"/>
                  <a:pt x="2013" y="8848"/>
                </a:cubicBezTo>
                <a:cubicBezTo>
                  <a:pt x="2017" y="8837"/>
                  <a:pt x="2020" y="8826"/>
                  <a:pt x="2024" y="8815"/>
                </a:cubicBezTo>
                <a:cubicBezTo>
                  <a:pt x="2026" y="8808"/>
                  <a:pt x="2029" y="8802"/>
                  <a:pt x="2031" y="8795"/>
                </a:cubicBezTo>
                <a:cubicBezTo>
                  <a:pt x="2135" y="8155"/>
                  <a:pt x="2238" y="7516"/>
                  <a:pt x="2342" y="6876"/>
                </a:cubicBezTo>
                <a:lnTo>
                  <a:pt x="9998" y="6876"/>
                </a:lnTo>
                <a:cubicBezTo>
                  <a:pt x="10002" y="4211"/>
                  <a:pt x="10006" y="2739"/>
                  <a:pt x="10010" y="74"/>
                </a:cubicBezTo>
                <a:close/>
              </a:path>
            </a:pathLst>
          </a:custGeom>
          <a:ln>
            <a:solidFill>
              <a:schemeClr val="accent1"/>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3488"/>
            <a:ext cx="10571998" cy="970450"/>
          </a:xfrm>
        </p:spPr>
        <p:txBody>
          <a:bodyPr anchor="ctr"/>
          <a:lstStyle>
            <a:lvl1pPr>
              <a:defRPr sz="3600"/>
            </a:lvl1pPr>
          </a:lstStyle>
          <a:p>
            <a:r>
              <a:rPr lang="en-US" dirty="0"/>
              <a:t>Click to edit Master title style</a:t>
            </a:r>
          </a:p>
        </p:txBody>
      </p:sp>
      <p:sp>
        <p:nvSpPr>
          <p:cNvPr id="3" name="Content Placeholder 2"/>
          <p:cNvSpPr>
            <a:spLocks noGrp="1"/>
          </p:cNvSpPr>
          <p:nvPr>
            <p:ph idx="1"/>
          </p:nvPr>
        </p:nvSpPr>
        <p:spPr>
          <a:xfrm>
            <a:off x="818712" y="1409763"/>
            <a:ext cx="10554574" cy="4449036"/>
          </a:xfrm>
          <a:effectLst/>
        </p:spPr>
        <p:txBody>
          <a:bodyPr>
            <a:normAutofit/>
          </a:bodyPr>
          <a:lstStyle>
            <a:lvl1pPr>
              <a:defRPr sz="1800"/>
            </a:lvl1pPr>
            <a:lvl2pPr>
              <a:defRPr sz="1600"/>
            </a:lvl2pPr>
            <a:lvl3pPr>
              <a:defRPr sz="1400"/>
            </a:lvl3pPr>
            <a:lvl4pPr>
              <a:defRPr sz="12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lvl1pPr>
              <a:defRPr sz="1050"/>
            </a:lvl1p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5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September 20, 2016</a:t>
            </a:r>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a:effectLst/>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2222287"/>
            <a:ext cx="5194583" cy="3638764"/>
          </a:xfrm>
          <a:effectLst/>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September 20, 2016</a:t>
            </a:r>
            <a:endParaRPr lang="en-US" dirty="0"/>
          </a:p>
        </p:txBody>
      </p:sp>
      <p:sp>
        <p:nvSpPr>
          <p:cNvPr id="6" name="Footer Placeholder 5"/>
          <p:cNvSpPr>
            <a:spLocks noGrp="1"/>
          </p:cNvSpPr>
          <p:nvPr>
            <p:ph type="ftr" sz="quarter" idx="11"/>
          </p:nvPr>
        </p:nvSpPr>
        <p:spPr/>
        <p:txBody>
          <a:bodyPr/>
          <a:lstStyle/>
          <a:p>
            <a:r>
              <a:rPr lang="en-US"/>
              <a:t>NYS-TEACHS - (800) 388-2014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September 20, 2016</a:t>
            </a:r>
            <a:endParaRPr lang="en-US" dirty="0"/>
          </a:p>
        </p:txBody>
      </p:sp>
      <p:sp>
        <p:nvSpPr>
          <p:cNvPr id="8" name="Footer Placeholder 7"/>
          <p:cNvSpPr>
            <a:spLocks noGrp="1"/>
          </p:cNvSpPr>
          <p:nvPr>
            <p:ph type="ftr" sz="quarter" idx="11"/>
          </p:nvPr>
        </p:nvSpPr>
        <p:spPr/>
        <p:txBody>
          <a:bodyPr/>
          <a:lstStyle/>
          <a:p>
            <a:r>
              <a:rPr lang="en-US"/>
              <a:t>NYS-TEACHS - (800) 388-2014</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September 20, 2016</a:t>
            </a:r>
            <a:endParaRPr lang="en-US" dirty="0"/>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September 20, 2016</a:t>
            </a:r>
            <a:endParaRPr lang="en-US" dirty="0"/>
          </a:p>
        </p:txBody>
      </p:sp>
      <p:sp>
        <p:nvSpPr>
          <p:cNvPr id="3" name="Footer Placeholder 2"/>
          <p:cNvSpPr>
            <a:spLocks noGrp="1"/>
          </p:cNvSpPr>
          <p:nvPr>
            <p:ph type="ftr" sz="quarter" idx="11"/>
          </p:nvPr>
        </p:nvSpPr>
        <p:spPr/>
        <p:txBody>
          <a:bodyPr/>
          <a:lstStyle/>
          <a:p>
            <a:r>
              <a:rPr lang="en-US"/>
              <a:t>NYS-TEACHS - (800) 388-2014</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userDrawn="1"/>
        </p:nvSpPr>
        <p:spPr bwMode="auto">
          <a:xfrm>
            <a:off x="1073151" y="460376"/>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bg2"/>
          </a:solidFill>
          <a:ln w="63500">
            <a:solidFill>
              <a:schemeClr val="accent1">
                <a:lumMod val="75000"/>
              </a:schemeClr>
            </a:solidFill>
          </a:ln>
          <a:effectLs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a:effectLst/>
        </p:spPr>
        <p:txBody>
          <a:bodyPr anchor="b"/>
          <a:lstStyle>
            <a:lvl1pPr algn="l">
              <a:defRPr sz="2000" b="1">
                <a:solidFill>
                  <a:schemeClr val="accent1"/>
                </a:solidFill>
                <a:effectLst/>
              </a:defRPr>
            </a:lvl1pPr>
          </a:lstStyle>
          <a:p>
            <a:r>
              <a:rPr lang="en-US" dirty="0"/>
              <a:t>Click to edit Master title style</a:t>
            </a:r>
          </a:p>
        </p:txBody>
      </p:sp>
      <p:sp>
        <p:nvSpPr>
          <p:cNvPr id="3" name="Content Placeholder 2"/>
          <p:cNvSpPr>
            <a:spLocks noGrp="1"/>
          </p:cNvSpPr>
          <p:nvPr>
            <p:ph idx="1"/>
          </p:nvPr>
        </p:nvSpPr>
        <p:spPr>
          <a:xfrm>
            <a:off x="4855633" y="446088"/>
            <a:ext cx="6252633" cy="5414963"/>
          </a:xfrm>
          <a:effectLst/>
        </p:spPr>
        <p:txBody>
          <a:bodyPr>
            <a:normAutofit/>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73151" y="2260738"/>
            <a:ext cx="3547533" cy="3600311"/>
          </a:xfrm>
          <a:effectLst/>
        </p:spPr>
        <p:txBody>
          <a:bodyPr/>
          <a:lstStyle>
            <a:lvl1pPr marL="0" indent="0">
              <a:buNone/>
              <a:defRPr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September 20, 2016</a:t>
            </a:r>
            <a:endParaRPr lang="en-US" dirty="0"/>
          </a:p>
        </p:txBody>
      </p:sp>
      <p:sp>
        <p:nvSpPr>
          <p:cNvPr id="6" name="Footer Placeholder 5"/>
          <p:cNvSpPr>
            <a:spLocks noGrp="1"/>
          </p:cNvSpPr>
          <p:nvPr>
            <p:ph type="ftr" sz="quarter" idx="11"/>
          </p:nvPr>
        </p:nvSpPr>
        <p:spPr/>
        <p:txBody>
          <a:bodyPr/>
          <a:lstStyle/>
          <a:p>
            <a:r>
              <a:rPr lang="en-US"/>
              <a:t>NYS-TEACHS - (800) 388-2014</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theme/theme1.xml" Type="http://schemas.openxmlformats.org/officeDocument/2006/relationships/theme" Id="rId17"></Relationship><Relationship Target="../slideLayouts/slideLayout2.xml" Type="http://schemas.openxmlformats.org/officeDocument/2006/relationships/slideLayout" Id="rId2"></Relationship><Relationship Target="../slideLayouts/slideLayout16.xml" Type="http://schemas.openxmlformats.org/officeDocument/2006/relationships/slideLayout" Id="rId16"></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1050">
                <a:solidFill>
                  <a:schemeClr val="tx1"/>
                </a:solidFill>
              </a:defRPr>
            </a:lvl1pPr>
          </a:lstStyle>
          <a:p>
            <a:r>
              <a:rPr lang="en-US"/>
              <a:t>NYS-TEACHS - (800) 388-2014</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r>
              <a:rPr lang="en-US"/>
              <a:t>September 20, 2016</a:t>
            </a:r>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9" r:id="rId3"/>
    <p:sldLayoutId id="2147483651" r:id="rId4"/>
    <p:sldLayoutId id="2147483652" r:id="rId5"/>
    <p:sldLayoutId id="2147483653" r:id="rId6"/>
    <p:sldLayoutId id="2147483654" r:id="rId7"/>
    <p:sldLayoutId id="2147483655" r:id="rId8"/>
    <p:sldLayoutId id="2147483656" r:id="rId9"/>
    <p:sldLayoutId id="2147483663" r:id="rId10"/>
    <p:sldLayoutId id="2147483657" r:id="rId11"/>
    <p:sldLayoutId id="2147483666" r:id="rId12"/>
    <p:sldLayoutId id="2147483670" r:id="rId13"/>
    <p:sldLayoutId id="2147483661" r:id="rId14"/>
    <p:sldLayoutId id="2147483658" r:id="rId15"/>
    <p:sldLayoutId id="2147483659" r:id="rId16"/>
  </p:sldLayoutIdLst>
  <p:hf hd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effectLst/>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effectLst/>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effectLst/>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effectLst/>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notesSlides/notesSlide10.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1.xml.rels><?xml version="1.0" encoding="UTF-8" ?><Relationships xmlns="http://schemas.openxmlformats.org/package/2006/relationships"><Relationship Target="../diagrams/data3.xml" Type="http://schemas.openxmlformats.org/officeDocument/2006/relationships/diagramData" Id="rId3"></Relationship><Relationship Target="../diagrams/drawing3.xml" Type="http://schemas.microsoft.com/office/2007/relationships/diagramDrawing" Id="rId7"></Relationship><Relationship Target="../notesSlides/notesSlide11.xml" Type="http://schemas.openxmlformats.org/officeDocument/2006/relationships/notesSlide" Id="rId2"></Relationship><Relationship Target="../slideLayouts/slideLayout3.xml" Type="http://schemas.openxmlformats.org/officeDocument/2006/relationships/slideLayout" Id="rId1"></Relationship><Relationship Target="../diagrams/colors3.xml" Type="http://schemas.openxmlformats.org/officeDocument/2006/relationships/diagramColors" Id="rId6"></Relationship><Relationship Target="../diagrams/quickStyle3.xml" Type="http://schemas.openxmlformats.org/officeDocument/2006/relationships/diagramQuickStyle" Id="rId5"></Relationship><Relationship Target="../diagrams/layout3.xml" Type="http://schemas.openxmlformats.org/officeDocument/2006/relationships/diagramLayout" Id="rId4"></Relationship></Relationships>
</file>

<file path=ppt/slides/_rels/slide12.xml.rels><?xml version="1.0" encoding="UTF-8" ?><Relationships xmlns="http://schemas.openxmlformats.org/package/2006/relationships"><Relationship TargetMode="External" Target="http://schools.nyc.gov/NR/rdonlyres/714D6E24-A5D7-49AB-A6BD-EEB7CE5211A2/0/STHrolesJuly2016.pdf" Type="http://schemas.openxmlformats.org/officeDocument/2006/relationships/hyperlink" Id="rId3"></Relationship><Relationship Target="../notesSlides/notesSlide12.xml" Type="http://schemas.openxmlformats.org/officeDocument/2006/relationships/notesSlide" Id="rId2"></Relationship><Relationship Target="../slideLayouts/slideLayout3.xml" Type="http://schemas.openxmlformats.org/officeDocument/2006/relationships/slideLayout" Id="rId1"></Relationship><Relationship Target="../media/image5.png" Type="http://schemas.openxmlformats.org/officeDocument/2006/relationships/image" Id="rId5"></Relationship><Relationship TargetMode="External" Target="http://www.nysteachs.org/media/SBL_Responsibilities_Worksheet.pdf" Type="http://schemas.openxmlformats.org/officeDocument/2006/relationships/hyperlink" Id="rId4"></Relationship></Relationships>
</file>

<file path=ppt/slides/_rels/slide13.xml.rels><?xml version="1.0" encoding="UTF-8" ?><Relationships xmlns="http://schemas.openxmlformats.org/package/2006/relationships"><Relationship Target="../media/image6.png" Type="http://schemas.openxmlformats.org/officeDocument/2006/relationships/image" Id="rId3"></Relationship><Relationship Target="../notesSlides/notesSlide13.xml" Type="http://schemas.openxmlformats.org/officeDocument/2006/relationships/notesSlide" Id="rId2"></Relationship><Relationship Target="../slideLayouts/slideLayout2.xml" Type="http://schemas.openxmlformats.org/officeDocument/2006/relationships/slideLayout" Id="rId1"></Relationship><Relationship Target="../media/image7.png" Type="http://schemas.openxmlformats.org/officeDocument/2006/relationships/image" Id="rId4"></Relationship></Relationships>
</file>

<file path=ppt/slides/_rels/slide14.xml.rels><?xml version="1.0" encoding="UTF-8" ?><Relationships xmlns="http://schemas.openxmlformats.org/package/2006/relationships"><Relationship Target="../notesSlides/notesSlide14.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8.jpeg" Type="http://schemas.openxmlformats.org/officeDocument/2006/relationships/image" Id="rId3"></Relationship><Relationship Target="../notesSlides/notesSlide15.xml" Type="http://schemas.openxmlformats.org/officeDocument/2006/relationships/notesSlide" Id="rId2"></Relationship><Relationship Target="../slideLayouts/slideLayout2.xml" Type="http://schemas.openxmlformats.org/officeDocument/2006/relationships/slideLayout" Id="rId1"></Relationship><Relationship Target="../media/image10.jpeg" Type="http://schemas.openxmlformats.org/officeDocument/2006/relationships/image" Id="rId5"></Relationship><Relationship Target="../media/image9.png" Type="http://schemas.openxmlformats.org/officeDocument/2006/relationships/image" Id="rId4"></Relationship></Relationships>
</file>

<file path=ppt/slides/_rels/slide16.xml.rels><?xml version="1.0" encoding="UTF-8" ?><Relationships xmlns="http://schemas.openxmlformats.org/package/2006/relationships"><Relationship TargetMode="External" Target="http://schools.nyc.gov/NR/rdonlyres/9831364D-E542-4763-BC2F-7D424EBD5C83/209217/McKinneyVentoActGuideforParentsYouthFY14.pdf" Type="http://schemas.openxmlformats.org/officeDocument/2006/relationships/hyperlink" Id="rId3"></Relationship><Relationship Target="../notesSlides/notesSlide16.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17.xml.rels><?xml version="1.0" encoding="UTF-8" ?><Relationships xmlns="http://schemas.openxmlformats.org/package/2006/relationships"><Relationship Target="../notesSlides/notesSlide17.xml" Type="http://schemas.openxmlformats.org/officeDocument/2006/relationships/notesSlide" Id="rId2"></Relationship><Relationship Target="../slideLayouts/slideLayout13.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11.png" Type="http://schemas.openxmlformats.org/officeDocument/2006/relationships/image" Id="rId3"></Relationship><Relationship Target="../notesSlides/notesSlide18.xml" Type="http://schemas.openxmlformats.org/officeDocument/2006/relationships/notesSlide" Id="rId2"></Relationship><Relationship Target="../slideLayouts/slideLayout3.xml" Type="http://schemas.openxmlformats.org/officeDocument/2006/relationships/slideLayout" Id="rId1"></Relationship><Relationship Target="../media/image12.wmf" Type="http://schemas.openxmlformats.org/officeDocument/2006/relationships/image" Id="rId4"></Relationship></Relationships>
</file>

<file path=ppt/slides/_rels/slide19.xml.rels><?xml version="1.0" encoding="UTF-8" ?><Relationships xmlns="http://schemas.openxmlformats.org/package/2006/relationships"><Relationship Target="../notesSlides/notesSlide19.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0.xml.rels><?xml version="1.0" encoding="UTF-8" ?><Relationships xmlns="http://schemas.openxmlformats.org/package/2006/relationships"><Relationship TargetMode="External" Target="http://www.nyc.gov/html/acs/html/child_care/earlylearn.shtml" Type="http://schemas.openxmlformats.org/officeDocument/2006/relationships/hyperlink" Id="rId3"></Relationship><Relationship Target="../notesSlides/notesSlide20.xml" Type="http://schemas.openxmlformats.org/officeDocument/2006/relationships/notesSlide" Id="rId2"></Relationship><Relationship Target="../slideLayouts/slideLayout2.xml" Type="http://schemas.openxmlformats.org/officeDocument/2006/relationships/slideLayout" Id="rId1"></Relationship><Relationship TargetMode="External" Target="http://schools.nyc.gov/prek" Type="http://schemas.openxmlformats.org/officeDocument/2006/relationships/hyperlink" Id="rId5"></Relationship><Relationship TargetMode="External" Target="http://eclkc.ohs.acf.hhs.gov/hslc/HeadStartOffices#map-home" Type="http://schemas.openxmlformats.org/officeDocument/2006/relationships/hyperlink" Id="rId4"></Relationship></Relationships>
</file>

<file path=ppt/slides/_rels/slide21.xml.rels><?xml version="1.0" encoding="UTF-8" ?><Relationships xmlns="http://schemas.openxmlformats.org/package/2006/relationships"><Relationship Target="../media/image13.png" Type="http://schemas.openxmlformats.org/officeDocument/2006/relationships/image" Id="rId3"></Relationship><Relationship Target="../notesSlides/notesSlide21.xml" Type="http://schemas.openxmlformats.org/officeDocument/2006/relationships/notesSlide" Id="rId2"></Relationship><Relationship Target="../slideLayouts/slideLayout10.xml" Type="http://schemas.openxmlformats.org/officeDocument/2006/relationships/slideLayout" Id="rId1"></Relationship><Relationship Target="../media/image14.png" Type="http://schemas.openxmlformats.org/officeDocument/2006/relationships/image" Id="rId4"></Relationship></Relationships>
</file>

<file path=ppt/slides/_rels/slide22.xml.rels><?xml version="1.0" encoding="UTF-8" ?><Relationships xmlns="http://schemas.openxmlformats.org/package/2006/relationships"><Relationship Target="../media/image15.png" Type="http://schemas.openxmlformats.org/officeDocument/2006/relationships/image" Id="rId3"></Relationship><Relationship Target="../notesSlides/notesSlide22.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23.xml.rels><?xml version="1.0" encoding="UTF-8" ?><Relationships xmlns="http://schemas.openxmlformats.org/package/2006/relationships"><Relationship TargetMode="External" Target="http://www.nysteachs.org/media/Data_Entry_Handbook_030217.pdf" Type="http://schemas.openxmlformats.org/officeDocument/2006/relationships/hyperlink" Id="rId3"></Relationship><Relationship Target="../notesSlides/notesSlide23.xml" Type="http://schemas.openxmlformats.org/officeDocument/2006/relationships/notesSlide" Id="rId2"></Relationship><Relationship Target="../slideLayouts/slideLayout10.xml" Type="http://schemas.openxmlformats.org/officeDocument/2006/relationships/slideLayout" Id="rId1"></Relationship><Relationship Target="../media/image16.png" Type="http://schemas.openxmlformats.org/officeDocument/2006/relationships/image" Id="rId4"></Relationship></Relationships>
</file>

<file path=ppt/slides/_rels/slide24.xml.rels><?xml version="1.0" encoding="UTF-8" ?><Relationships xmlns="http://schemas.openxmlformats.org/package/2006/relationships"><Relationship Target="../media/image17.wmf" Type="http://schemas.openxmlformats.org/officeDocument/2006/relationships/image" Id="rId3"></Relationship><Relationship Target="../notesSlides/notesSlide24.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5.xml.rels><?xml version="1.0" encoding="UTF-8" ?><Relationships xmlns="http://schemas.openxmlformats.org/package/2006/relationships"><Relationship Target="../notesSlides/notesSlide25.xml" Type="http://schemas.openxmlformats.org/officeDocument/2006/relationships/notesSlide" Id="rId2"></Relationship><Relationship Target="../slideLayouts/slideLayout13.xml" Type="http://schemas.openxmlformats.org/officeDocument/2006/relationships/slideLayout" Id="rId1"></Relationship></Relationships>
</file>

<file path=ppt/slides/_rels/slide26.xml.rels><?xml version="1.0" encoding="UTF-8" ?><Relationships xmlns="http://schemas.openxmlformats.org/package/2006/relationships"><Relationship Target="../media/image18.png" Type="http://schemas.openxmlformats.org/officeDocument/2006/relationships/image" Id="rId3"></Relationship><Relationship Target="../notesSlides/notesSlide26.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27.xml.rels><?xml version="1.0" encoding="UTF-8" ?><Relationships xmlns="http://schemas.openxmlformats.org/package/2006/relationships"><Relationship Target="../media/image19.png" Type="http://schemas.openxmlformats.org/officeDocument/2006/relationships/image" Id="rId3"></Relationship><Relationship Target="../notesSlides/notesSlide27.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28.xml.rels><?xml version="1.0" encoding="UTF-8" ?><Relationships xmlns="http://schemas.openxmlformats.org/package/2006/relationships"><Relationship TargetMode="External" Target="http://www.optnyc.org/" Type="http://schemas.openxmlformats.org/officeDocument/2006/relationships/hyperlink" Id="rId3"></Relationship><Relationship Target="../notesSlides/notesSlide28.xml" Type="http://schemas.openxmlformats.org/officeDocument/2006/relationships/notesSlide" Id="rId2"></Relationship><Relationship Target="../slideLayouts/slideLayout5.xml" Type="http://schemas.openxmlformats.org/officeDocument/2006/relationships/slideLayout" Id="rId1"></Relationship><Relationship Target="../media/image20.png" Type="http://schemas.openxmlformats.org/officeDocument/2006/relationships/image" Id="rId4"></Relationship></Relationships>
</file>

<file path=ppt/slides/_rels/slide29.xml.rels><?xml version="1.0" encoding="UTF-8" ?><Relationships xmlns="http://schemas.openxmlformats.org/package/2006/relationships"><Relationship TargetMode="External" Target="http://www.optnyc.org/resources/TemporaryHousingRequest.pdf" Type="http://schemas.openxmlformats.org/officeDocument/2006/relationships/hyperlink" Id="rId3"></Relationship><Relationship Target="../notesSlides/notesSlide29.xml" Type="http://schemas.openxmlformats.org/officeDocument/2006/relationships/notesSlide" Id="rId2"></Relationship><Relationship Target="../slideLayouts/slideLayout5.xml" Type="http://schemas.openxmlformats.org/officeDocument/2006/relationships/slideLayout" Id="rId1"></Relationship><Relationship Target="../media/image21.png" Type="http://schemas.openxmlformats.org/officeDocument/2006/relationships/image" Id="rId6"></Relationship><Relationship TargetMode="External" Target="http://schools.nyc.gov/NR/rdonlyres/6C02DF12-F56D-4024-BE84-EA5B6A51A7B9/0/STHContactInformationFORDISTRIBUTION_RCedits.pdf" Type="http://schemas.openxmlformats.org/officeDocument/2006/relationships/hyperlink" Id="rId5"></Relationship><Relationship TargetMode="External" Target="mailto:OPTShelterTransportationRequests@schools.nyc.gov" Type="http://schemas.openxmlformats.org/officeDocument/2006/relationships/hyperlink" Id="rId4"></Relationship></Relationships>
</file>

<file path=ppt/slides/_rels/slide3.xml.rels><?xml version="1.0" encoding="UTF-8" ?><Relationships xmlns="http://schemas.openxmlformats.org/package/2006/relationships"><Relationship TargetMode="External" Target="http://www.icphusa.org/new_york_city/map-atlas-student-homelessness-new-york-city-2017/" Type="http://schemas.openxmlformats.org/officeDocument/2006/relationships/hyperlink" Id="rId3"></Relationship><Relationship Target="../notesSlides/notesSlide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30.xml.rels><?xml version="1.0" encoding="UTF-8" ?><Relationships xmlns="http://schemas.openxmlformats.org/package/2006/relationships"><Relationship TargetMode="External" Target="http://www.optnyc.org/resources/EmergencyEvaluationRequest.pdf" Type="http://schemas.openxmlformats.org/officeDocument/2006/relationships/hyperlink" Id="rId3"></Relationship><Relationship Target="../notesSlides/notesSlide30.xml" Type="http://schemas.openxmlformats.org/officeDocument/2006/relationships/notesSlide" Id="rId2"></Relationship><Relationship Target="../slideLayouts/slideLayout5.xml" Type="http://schemas.openxmlformats.org/officeDocument/2006/relationships/slideLayout" Id="rId1"></Relationship><Relationship Target="../media/image22.png" Type="http://schemas.openxmlformats.org/officeDocument/2006/relationships/image" Id="rId6"></Relationship><Relationship TargetMode="External" Target="http://schools.nyc.gov/NR/rdonlyres/6C02DF12-F56D-4024-BE84-EA5B6A51A7B9/0/STHContactInformationFORDISTRIBUTION_RCedits.pdf" Type="http://schemas.openxmlformats.org/officeDocument/2006/relationships/hyperlink" Id="rId5"></Relationship><Relationship TargetMode="External" Target="mailto:OPTEmergencyTransportationRequests@schools.nyc.gov" Type="http://schemas.openxmlformats.org/officeDocument/2006/relationships/hyperlink" Id="rId4"></Relationship></Relationships>
</file>

<file path=ppt/slides/_rels/slide31.xml.rels><?xml version="1.0" encoding="UTF-8" ?><Relationships xmlns="http://schemas.openxmlformats.org/package/2006/relationships"><Relationship Target="../notesSlides/notesSlide31.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32.xml.rels><?xml version="1.0" encoding="UTF-8" ?><Relationships xmlns="http://schemas.openxmlformats.org/package/2006/relationships"><Relationship Target="../media/image19.png" Type="http://schemas.openxmlformats.org/officeDocument/2006/relationships/image" Id="rId3"></Relationship><Relationship Target="../notesSlides/notesSlide3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33.xml.rels><?xml version="1.0" encoding="UTF-8" ?><Relationships xmlns="http://schemas.openxmlformats.org/package/2006/relationships"><Relationship Target="../media/image23.jpeg" Type="http://schemas.openxmlformats.org/officeDocument/2006/relationships/image" Id="rId3"></Relationship><Relationship Target="../notesSlides/notesSlide33.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34.xml.rels><?xml version="1.0" encoding="UTF-8" ?><Relationships xmlns="http://schemas.openxmlformats.org/package/2006/relationships"><Relationship Target="../notesSlides/notesSlide34.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35.xml.rels><?xml version="1.0" encoding="UTF-8" ?><Relationships xmlns="http://schemas.openxmlformats.org/package/2006/relationships"><Relationship TargetMode="External" Target="http://schools.nyc.gov/NR/rdonlyres/8D99859A-AE04-40EA-A462-5363F87E6http:/schools.nyc.gov/NR/rdonlyres/8D99859A-AE04-40EA-A462-5363F87E67E9/0/FAQTitleISetAsideFY14.pdf%207E9/0/FAQTitleISetAsideFY14.pdf" Type="http://schemas.openxmlformats.org/officeDocument/2006/relationships/hyperlink" Id="rId3"></Relationship><Relationship Target="../notesSlides/notesSlide35.xml" Type="http://schemas.openxmlformats.org/officeDocument/2006/relationships/notesSlide" Id="rId2"></Relationship><Relationship Target="../slideLayouts/slideLayout3.xml" Type="http://schemas.openxmlformats.org/officeDocument/2006/relationships/slideLayout" Id="rId1"></Relationship><Relationship TargetMode="External" Target="http://center.serve.org/nche/downloads/briefs/titlei.pdf" Type="http://schemas.openxmlformats.org/officeDocument/2006/relationships/hyperlink" Id="rId4"></Relationship></Relationships>
</file>

<file path=ppt/slides/_rels/slide36.xml.rels><?xml version="1.0" encoding="UTF-8" ?><Relationships xmlns="http://schemas.openxmlformats.org/package/2006/relationships"><Relationship Target="../diagrams/drawing4.xml" Type="http://schemas.microsoft.com/office/2007/relationships/diagramDrawing" Id="rId8"></Relationship><Relationship Target="../media/image24.png" Type="http://schemas.openxmlformats.org/officeDocument/2006/relationships/image" Id="rId3"></Relationship><Relationship Target="../diagrams/colors4.xml" Type="http://schemas.openxmlformats.org/officeDocument/2006/relationships/diagramColors" Id="rId7"></Relationship><Relationship Target="../notesSlides/notesSlide36.xml" Type="http://schemas.openxmlformats.org/officeDocument/2006/relationships/notesSlide" Id="rId2"></Relationship><Relationship Target="../slideLayouts/slideLayout3.xml" Type="http://schemas.openxmlformats.org/officeDocument/2006/relationships/slideLayout" Id="rId1"></Relationship><Relationship Target="../diagrams/quickStyle4.xml" Type="http://schemas.openxmlformats.org/officeDocument/2006/relationships/diagramQuickStyle" Id="rId6"></Relationship><Relationship Target="../diagrams/layout4.xml" Type="http://schemas.openxmlformats.org/officeDocument/2006/relationships/diagramLayout" Id="rId5"></Relationship><Relationship Target="../diagrams/data4.xml" Type="http://schemas.openxmlformats.org/officeDocument/2006/relationships/diagramData" Id="rId4"></Relationship></Relationships>
</file>

<file path=ppt/slides/_rels/slide37.xml.rels><?xml version="1.0" encoding="UTF-8" ?><Relationships xmlns="http://schemas.openxmlformats.org/package/2006/relationships"><Relationship Target="../notesSlides/notesSlide37.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38.xml.rels><?xml version="1.0" encoding="UTF-8" ?><Relationships xmlns="http://schemas.openxmlformats.org/package/2006/relationships"><Relationship TargetMode="External" Target="https://ifap.ed.gov/ifap/byAwardYear.jsp?type=fsahandbook" Type="http://schemas.openxmlformats.org/officeDocument/2006/relationships/hyperlink" Id="rId3"></Relationship><Relationship Target="../notesSlides/notesSlide38.xml" Type="http://schemas.openxmlformats.org/officeDocument/2006/relationships/notesSlide" Id="rId2"></Relationship><Relationship Target="../slideLayouts/slideLayout10.xml" Type="http://schemas.openxmlformats.org/officeDocument/2006/relationships/slideLayout" Id="rId1"></Relationship><Relationship TargetMode="External" Target="http://www.naehcy.org/sites/default/files/dl/legis/fafsa-who-deter_Sept2016.pdf" Type="http://schemas.openxmlformats.org/officeDocument/2006/relationships/hyperlink" Id="rId4"></Relationship></Relationships>
</file>

<file path=ppt/slides/_rels/slide39.xml.rels><?xml version="1.0" encoding="UTF-8" ?><Relationships xmlns="http://schemas.openxmlformats.org/package/2006/relationships"><Relationship Target="../notesSlides/notesSlide39.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diagrams/data1.xml" Type="http://schemas.openxmlformats.org/officeDocument/2006/relationships/diagramData" Id="rId3"></Relationship><Relationship Target="../diagrams/drawing1.xml" Type="http://schemas.microsoft.com/office/2007/relationships/diagramDrawing" Id="rId7"></Relationship><Relationship Target="../notesSlides/notesSlide4.xml" Type="http://schemas.openxmlformats.org/officeDocument/2006/relationships/notesSlide" Id="rId2"></Relationship><Relationship Target="../slideLayouts/slideLayout3.xml" Type="http://schemas.openxmlformats.org/officeDocument/2006/relationships/slideLayout" Id="rId1"></Relationship><Relationship Target="../diagrams/colors1.xml" Type="http://schemas.openxmlformats.org/officeDocument/2006/relationships/diagramColors" Id="rId6"></Relationship><Relationship Target="../diagrams/quickStyle1.xml" Type="http://schemas.openxmlformats.org/officeDocument/2006/relationships/diagramQuickStyle" Id="rId5"></Relationship><Relationship Target="../diagrams/layout1.xml" Type="http://schemas.openxmlformats.org/officeDocument/2006/relationships/diagramLayout" Id="rId4"></Relationship></Relationships>
</file>

<file path=ppt/slides/_rels/slide40.xml.rels><?xml version="1.0" encoding="UTF-8" ?><Relationships xmlns="http://schemas.openxmlformats.org/package/2006/relationships"><Relationship TargetMode="External" Target="http://www.nysteachs.org/" Type="http://schemas.openxmlformats.org/officeDocument/2006/relationships/hyperlink" Id="rId3"></Relationship><Relationship Target="../notesSlides/notesSlide40.xml" Type="http://schemas.openxmlformats.org/officeDocument/2006/relationships/notesSlide" Id="rId2"></Relationship><Relationship Target="../slideLayouts/slideLayout2.xml" Type="http://schemas.openxmlformats.org/officeDocument/2006/relationships/slideLayout" Id="rId1"></Relationship><Relationship Target="../media/image25.png" Type="http://schemas.openxmlformats.org/officeDocument/2006/relationships/image" Id="rId4"></Relationship></Relationships>
</file>

<file path=ppt/slides/_rels/slide41.xml.rels><?xml version="1.0" encoding="UTF-8" ?><Relationships xmlns="http://schemas.openxmlformats.org/package/2006/relationships"><Relationship TargetMode="External" Target="http://www.nysteachs.org/" Type="http://schemas.openxmlformats.org/officeDocument/2006/relationships/hyperlink" Id="rId8"></Relationship><Relationship TargetMode="External" Target="http://nysteachs.org/media/INF_LP_Fed_MV.pdf" Type="http://schemas.openxmlformats.org/officeDocument/2006/relationships/hyperlink" Id="rId3"></Relationship><Relationship TargetMode="External" Target="http://schools.nyc.gov/StudentSupport/NonAcademicSupport/StudentsinTemporaryHousing/default.htm" Type="http://schemas.openxmlformats.org/officeDocument/2006/relationships/hyperlink" Id="rId7"></Relationship><Relationship Target="../notesSlides/notesSlide41.xml" Type="http://schemas.openxmlformats.org/officeDocument/2006/relationships/notesSlide" Id="rId2"></Relationship><Relationship Target="../slideLayouts/slideLayout3.xml" Type="http://schemas.openxmlformats.org/officeDocument/2006/relationships/slideLayout" Id="rId1"></Relationship><Relationship TargetMode="External" Target="http://docs.nycenet.edu/docushare/dsweb/Get/Document-38/A-780.pdf" Type="http://schemas.openxmlformats.org/officeDocument/2006/relationships/hyperlink" Id="rId6"></Relationship><Relationship TargetMode="External" Target="Implementation%20of%20Changes%20to%20Education%20Law%20&#167;3209%20and%20Commissioner&#8217;s%20Regulation" Type="http://schemas.openxmlformats.org/officeDocument/2006/relationships/hyperlink" Id="rId5"></Relationship><Relationship TargetMode="External" Target="http://www.nysteachs.org/media/INF_LP_EdLaw3209.pdf" Type="http://schemas.openxmlformats.org/officeDocument/2006/relationships/hyperlink" Id="rId4"></Relationship></Relationships>
</file>

<file path=ppt/slides/_rels/slide42.xml.rels><?xml version="1.0" encoding="UTF-8" ?><Relationships xmlns="http://schemas.openxmlformats.org/package/2006/relationships"><Relationship TargetMode="External" Target="http://schools.nyc.gov/StudentSupport/NonAcademicSupport/StudentsinTemporaryHousing/default.htm" Type="http://schemas.openxmlformats.org/officeDocument/2006/relationships/hyperlink" Id="rId3"></Relationship><Relationship Target="../notesSlides/notesSlide42.xml" Type="http://schemas.openxmlformats.org/officeDocument/2006/relationships/notesSlide" Id="rId2"></Relationship><Relationship Target="../slideLayouts/slideLayout8.xml" Type="http://schemas.openxmlformats.org/officeDocument/2006/relationships/slideLayout" Id="rId1"></Relationship></Relationships>
</file>

<file path=ppt/slides/_rels/slide43.xml.rels><?xml version="1.0" encoding="UTF-8" ?><Relationships xmlns="http://schemas.openxmlformats.org/package/2006/relationships"><Relationship TargetMode="External" Target="http://www.nyc.gov/html/dhs/html/prevention/homebase.shtml" Type="http://schemas.openxmlformats.org/officeDocument/2006/relationships/hyperlink" Id="rId3"></Relationship><Relationship Target="../notesSlides/notesSlide43.xml" Type="http://schemas.openxmlformats.org/officeDocument/2006/relationships/notesSlide" Id="rId2"></Relationship><Relationship Target="../slideLayouts/slideLayout3.xml" Type="http://schemas.openxmlformats.org/officeDocument/2006/relationships/slideLayout" Id="rId1"></Relationship><Relationship TargetMode="External" Target="http://www.nyc.gov/html/dhs/html/housing/families.shtml" Type="http://schemas.openxmlformats.org/officeDocument/2006/relationships/hyperlink" Id="rId4"></Relationship></Relationships>
</file>

<file path=ppt/slides/_rels/slide44.xml.rels><?xml version="1.0" encoding="UTF-8" ?><Relationships xmlns="http://schemas.openxmlformats.org/package/2006/relationships"><Relationship TargetMode="External" Target="mailto:info@nysteachs.org" Type="http://schemas.openxmlformats.org/officeDocument/2006/relationships/hyperlink" Id="rId3"></Relationship><Relationship Target="../notesSlides/notesSlide44.xml" Type="http://schemas.openxmlformats.org/officeDocument/2006/relationships/notesSlide" Id="rId2"></Relationship><Relationship Target="../slideLayouts/slideLayout14.xml" Type="http://schemas.openxmlformats.org/officeDocument/2006/relationships/slideLayout" Id="rId1"></Relationship><Relationship Target="../media/image26.jpeg" Type="http://schemas.openxmlformats.org/officeDocument/2006/relationships/image" Id="rId5"></Relationship><Relationship TargetMode="External" Target="http://www.nysteachs.org/" Type="http://schemas.openxmlformats.org/officeDocument/2006/relationships/hyperlink" Id="rId4"></Relationship></Relationships>
</file>

<file path=ppt/slides/_rels/slide5.xml.rels><?xml version="1.0" encoding="UTF-8" ?><Relationships xmlns="http://schemas.openxmlformats.org/package/2006/relationships"><Relationship Target="../notesSlides/notesSlide5.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6.xml.rels><?xml version="1.0" encoding="UTF-8" ?><Relationships xmlns="http://schemas.openxmlformats.org/package/2006/relationships"><Relationship Target="../diagrams/data2.xml" Type="http://schemas.openxmlformats.org/officeDocument/2006/relationships/diagramData" Id="rId3"></Relationship><Relationship Target="../diagrams/drawing2.xml" Type="http://schemas.microsoft.com/office/2007/relationships/diagramDrawing" Id="rId7"></Relationship><Relationship Target="../notesSlides/notesSlide6.xml" Type="http://schemas.openxmlformats.org/officeDocument/2006/relationships/notesSlide" Id="rId2"></Relationship><Relationship Target="../slideLayouts/slideLayout3.xml" Type="http://schemas.openxmlformats.org/officeDocument/2006/relationships/slideLayout" Id="rId1"></Relationship><Relationship Target="../diagrams/colors2.xml" Type="http://schemas.openxmlformats.org/officeDocument/2006/relationships/diagramColors" Id="rId6"></Relationship><Relationship Target="../diagrams/quickStyle2.xml" Type="http://schemas.openxmlformats.org/officeDocument/2006/relationships/diagramQuickStyle" Id="rId5"></Relationship><Relationship Target="../diagrams/layout2.xml" Type="http://schemas.openxmlformats.org/officeDocument/2006/relationships/diagramLayout" Id="rId4"></Relationship></Relationships>
</file>

<file path=ppt/slides/_rels/slide7.xml.rels><?xml version="1.0" encoding="UTF-8" ?><Relationships xmlns="http://schemas.openxmlformats.org/package/2006/relationships"><Relationship Target="../media/image3.png" Type="http://schemas.openxmlformats.org/officeDocument/2006/relationships/image" Id="rId3"></Relationship><Relationship Target="../notesSlides/notesSlide7.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8.xml.rels><?xml version="1.0" encoding="UTF-8" ?><Relationships xmlns="http://schemas.openxmlformats.org/package/2006/relationships"><Relationship TargetMode="External" Target="http://www.icphusa.org/new_york_city/map-atlas-student-homelessness-new-york-city-2017" Type="http://schemas.openxmlformats.org/officeDocument/2006/relationships/hyperlink" Id="rId3"></Relationship><Relationship Target="../notesSlides/notesSlide8.xml" Type="http://schemas.openxmlformats.org/officeDocument/2006/relationships/notesSlide" Id="rId2"></Relationship><Relationship Target="../slideLayouts/slideLayout3.xml" Type="http://schemas.openxmlformats.org/officeDocument/2006/relationships/slideLayout" Id="rId1"></Relationship></Relationships>
</file>

<file path=ppt/slides/_rels/slide9.xml.rels><?xml version="1.0" encoding="UTF-8" ?><Relationships xmlns="http://schemas.openxmlformats.org/package/2006/relationships"><Relationship TargetMode="External" Target="http://www.nysteachs.org/info-topic/statistics.html" Type="http://schemas.openxmlformats.org/officeDocument/2006/relationships/hyperlink" Id="rId3"></Relationship><Relationship Target="../notesSlides/notesSlide9.xml" Type="http://schemas.openxmlformats.org/officeDocument/2006/relationships/notesSlide" Id="rId2"></Relationship><Relationship Target="../slideLayouts/slideLayout9.xml" Type="http://schemas.openxmlformats.org/officeDocument/2006/relationships/slideLayout" Id="rId1"></Relationship><Relationship Target="../media/image4.png" Type="http://schemas.openxmlformats.org/officeDocument/2006/relationships/image" Id="rId5"></Relationship><Relationship TargetMode="External" Target="http://www.nysteachs.org/materials/publications.html" Type="http://schemas.openxmlformats.org/officeDocument/2006/relationships/hyperlink"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a:t>Presented by the New York State Technical and Education Assistance Center for Homeless Students (NYS-TEACHS)</a:t>
            </a:r>
          </a:p>
        </p:txBody>
      </p:sp>
      <p:sp>
        <p:nvSpPr>
          <p:cNvPr id="2" name="Title 1"/>
          <p:cNvSpPr>
            <a:spLocks noGrp="1"/>
          </p:cNvSpPr>
          <p:nvPr>
            <p:ph type="ctrTitle"/>
          </p:nvPr>
        </p:nvSpPr>
        <p:spPr>
          <a:xfrm>
            <a:off x="209331" y="1951251"/>
            <a:ext cx="10572000" cy="2971051"/>
          </a:xfrm>
        </p:spPr>
        <p:txBody>
          <a:bodyPr/>
          <a:lstStyle/>
          <a:p>
            <a:r>
              <a:rPr lang="en-US" sz="5000" dirty="0"/>
              <a:t>Introduction to the </a:t>
            </a:r>
            <a:br>
              <a:rPr lang="en-US" sz="5000" dirty="0"/>
            </a:br>
            <a:r>
              <a:rPr lang="en-US" sz="5000" dirty="0"/>
              <a:t>McKinney-Vento Act &amp; Rights of Students in Temporary Housing (NYC)</a:t>
            </a:r>
          </a:p>
        </p:txBody>
      </p:sp>
    </p:spTree>
    <p:extLst>
      <p:ext uri="{BB962C8B-B14F-4D97-AF65-F5344CB8AC3E}">
        <p14:creationId xmlns:p14="http://schemas.microsoft.com/office/powerpoint/2010/main" val="218692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Addressing Common Identification Challenges</a:t>
            </a:r>
          </a:p>
        </p:txBody>
      </p:sp>
      <p:sp>
        <p:nvSpPr>
          <p:cNvPr id="5" name="Content Placeholder 4"/>
          <p:cNvSpPr>
            <a:spLocks noGrp="1"/>
          </p:cNvSpPr>
          <p:nvPr>
            <p:ph idx="1"/>
          </p:nvPr>
        </p:nvSpPr>
        <p:spPr>
          <a:xfrm>
            <a:off x="818713" y="1409763"/>
            <a:ext cx="10554575" cy="4996726"/>
          </a:xfrm>
        </p:spPr>
        <p:txBody>
          <a:bodyPr>
            <a:normAutofit/>
          </a:bodyPr>
          <a:lstStyle/>
          <a:p>
            <a:r>
              <a:rPr lang="en-US" b="1" dirty="0"/>
              <a:t>Parents/youth hide their homelessness because of embarrassment or fear.</a:t>
            </a:r>
          </a:p>
          <a:p>
            <a:pPr lvl="1"/>
            <a:r>
              <a:rPr lang="en-US" dirty="0"/>
              <a:t>Do not use the word “homeless;” use “students in temporary housing” or similar language.</a:t>
            </a:r>
          </a:p>
          <a:p>
            <a:r>
              <a:rPr lang="en-US" b="1" dirty="0"/>
              <a:t>Parents/youth do not know that their living situation may entitle their child/them to certain protections.</a:t>
            </a:r>
          </a:p>
          <a:p>
            <a:pPr lvl="1"/>
            <a:r>
              <a:rPr lang="en-US" dirty="0"/>
              <a:t>Be transparent about questions and explain the protections and services available to children who are homeless (e.g., eligibility, priority enrollment). </a:t>
            </a:r>
          </a:p>
          <a:p>
            <a:pPr lvl="1"/>
            <a:r>
              <a:rPr lang="en-US" dirty="0"/>
              <a:t>Use language that reflects the living arrangement, e.g. “doubled-up” or “staying at a shelter.”</a:t>
            </a:r>
          </a:p>
          <a:p>
            <a:r>
              <a:rPr lang="en-US" b="1" dirty="0"/>
              <a:t>Parents/youth don’t want everybody to know about their circumstances and are worried that that information might be used to negatively stereotype their child/them.</a:t>
            </a:r>
          </a:p>
          <a:p>
            <a:pPr lvl="1"/>
            <a:r>
              <a:rPr lang="en-US" dirty="0"/>
              <a:t>Discuss living situation in an office where other parents, staff, and students can’t overhear.</a:t>
            </a:r>
          </a:p>
          <a:p>
            <a:pPr lvl="1"/>
            <a:r>
              <a:rPr lang="en-US" dirty="0"/>
              <a:t>Share how the information will be used (e.g., it will only be shared with staff on a need-to-know basis; program is required to report data on temporary housing).</a:t>
            </a:r>
          </a:p>
          <a:p>
            <a:pPr lvl="1"/>
            <a:r>
              <a:rPr lang="en-US" dirty="0"/>
              <a:t>Provide internal trainings to staff to increase awareness and sensitivity. </a:t>
            </a:r>
          </a:p>
          <a:p>
            <a:r>
              <a:rPr lang="en-US" b="1" dirty="0"/>
              <a:t>What other challenges might there be and how would you address them?  </a:t>
            </a:r>
          </a:p>
        </p:txBody>
      </p:sp>
      <p:sp>
        <p:nvSpPr>
          <p:cNvPr id="4" name="Slide Number Placeholder 3"/>
          <p:cNvSpPr>
            <a:spLocks noGrp="1"/>
          </p:cNvSpPr>
          <p:nvPr>
            <p:ph type="sldNum" sz="quarter" idx="12"/>
          </p:nvPr>
        </p:nvSpPr>
        <p:spPr/>
        <p:txBody>
          <a:bodyPr/>
          <a:lstStyle/>
          <a:p>
            <a:fld id="{530C0466-FEBC-4AAD-99B6-984C52D5C12F}" type="slidenum">
              <a:rPr lang="en-US" smtClean="0"/>
              <a:pPr/>
              <a:t>10</a:t>
            </a:fld>
            <a:endParaRPr lang="en-US" dirty="0"/>
          </a:p>
        </p:txBody>
      </p:sp>
    </p:spTree>
    <p:extLst>
      <p:ext uri="{BB962C8B-B14F-4D97-AF65-F5344CB8AC3E}">
        <p14:creationId xmlns:p14="http://schemas.microsoft.com/office/powerpoint/2010/main" val="33240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fade">
                                      <p:cBhvr>
                                        <p:cTn id="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p:txBody>
          <a:bodyPr anchor="ctr">
            <a:normAutofit/>
          </a:bodyPr>
          <a:lstStyle/>
          <a:p>
            <a:r>
              <a:rPr lang="en-US" altLang="en-US" dirty="0"/>
              <a:t>DOE’s Students in Temporary Housing Program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0962233"/>
              </p:ext>
            </p:extLst>
          </p:nvPr>
        </p:nvGraphicFramePr>
        <p:xfrm>
          <a:off x="819150" y="1409700"/>
          <a:ext cx="10553700" cy="463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t>NYS-TEACHS - (800) 388-2014</a:t>
            </a:r>
          </a:p>
        </p:txBody>
      </p:sp>
      <p:sp>
        <p:nvSpPr>
          <p:cNvPr id="6" name="Slide Number Placeholder 5"/>
          <p:cNvSpPr>
            <a:spLocks noGrp="1"/>
          </p:cNvSpPr>
          <p:nvPr>
            <p:ph type="sldNum" sz="quarter" idx="12"/>
          </p:nvPr>
        </p:nvSpPr>
        <p:spPr/>
        <p:txBody>
          <a:bodyPr/>
          <a:lstStyle/>
          <a:p>
            <a:fld id="{530C0466-FEBC-4AAD-99B6-984C52D5C12F}" type="slidenum">
              <a:rPr lang="en-US" smtClean="0"/>
              <a:pPr/>
              <a:t>11</a:t>
            </a:fld>
            <a:endParaRPr lang="en-US"/>
          </a:p>
        </p:txBody>
      </p:sp>
    </p:spTree>
    <p:extLst>
      <p:ext uri="{BB962C8B-B14F-4D97-AF65-F5344CB8AC3E}">
        <p14:creationId xmlns:p14="http://schemas.microsoft.com/office/powerpoint/2010/main" val="162641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School-Based Liaison</a:t>
            </a:r>
          </a:p>
        </p:txBody>
      </p:sp>
      <p:sp>
        <p:nvSpPr>
          <p:cNvPr id="5" name="Content Placeholder 4"/>
          <p:cNvSpPr>
            <a:spLocks noGrp="1"/>
          </p:cNvSpPr>
          <p:nvPr>
            <p:ph idx="1"/>
          </p:nvPr>
        </p:nvSpPr>
        <p:spPr>
          <a:xfrm>
            <a:off x="638277" y="1497227"/>
            <a:ext cx="5457722" cy="4449036"/>
          </a:xfrm>
        </p:spPr>
        <p:txBody>
          <a:bodyPr/>
          <a:lstStyle/>
          <a:p>
            <a:pPr marL="0" indent="0">
              <a:buNone/>
            </a:pPr>
            <a:endParaRPr lang="en-US" dirty="0"/>
          </a:p>
          <a:p>
            <a:r>
              <a:rPr lang="en-US" sz="2000" dirty="0"/>
              <a:t>DOE’s list of </a:t>
            </a:r>
            <a:r>
              <a:rPr lang="en-US" sz="2000" dirty="0">
                <a:hlinkClick r:id="rId3"/>
              </a:rPr>
              <a:t>Students in Temporary Housing Roles and Responsibilities</a:t>
            </a:r>
            <a:r>
              <a:rPr lang="en-US" sz="2000" dirty="0"/>
              <a:t>, including the responsibilities of the School-Based Liaison</a:t>
            </a:r>
          </a:p>
          <a:p>
            <a:r>
              <a:rPr lang="en-US" sz="2000" dirty="0"/>
              <a:t>The </a:t>
            </a:r>
            <a:r>
              <a:rPr lang="en-US" sz="2000" dirty="0">
                <a:hlinkClick r:id="rId4"/>
              </a:rPr>
              <a:t>School-Based Liaison Action Plan Worksheet </a:t>
            </a:r>
            <a:r>
              <a:rPr lang="en-US" sz="2000" dirty="0"/>
              <a:t>is a checklist created by NYS-TEACHS as a resource to supplement materials and directives from NYC DOE.</a:t>
            </a:r>
          </a:p>
          <a:p>
            <a:endParaRPr lang="en-US" sz="2000" dirty="0"/>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12</a:t>
            </a:fld>
            <a:endParaRPr lang="en-US"/>
          </a:p>
        </p:txBody>
      </p:sp>
      <p:pic>
        <p:nvPicPr>
          <p:cNvPr id="7" name="Picture 6"/>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854208" y="1497227"/>
            <a:ext cx="5699239" cy="4910665"/>
          </a:xfrm>
          <a:prstGeom prst="rect">
            <a:avLst/>
          </a:prstGeom>
        </p:spPr>
      </p:pic>
    </p:spTree>
    <p:extLst>
      <p:ext uri="{BB962C8B-B14F-4D97-AF65-F5344CB8AC3E}">
        <p14:creationId xmlns:p14="http://schemas.microsoft.com/office/powerpoint/2010/main" val="292706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NYC Shelter Systems</a:t>
            </a:r>
          </a:p>
        </p:txBody>
      </p:sp>
      <p:sp>
        <p:nvSpPr>
          <p:cNvPr id="5" name="Content Placeholder 4"/>
          <p:cNvSpPr>
            <a:spLocks noGrp="1"/>
          </p:cNvSpPr>
          <p:nvPr>
            <p:ph sz="quarter" idx="1"/>
          </p:nvPr>
        </p:nvSpPr>
        <p:spPr>
          <a:xfrm>
            <a:off x="308753" y="2206114"/>
            <a:ext cx="3390397" cy="3835248"/>
          </a:xfrm>
        </p:spPr>
        <p:txBody>
          <a:bodyPr>
            <a:normAutofit fontScale="92500" lnSpcReduction="20000"/>
          </a:bodyPr>
          <a:lstStyle/>
          <a:p>
            <a:pPr marL="0" indent="0">
              <a:buNone/>
            </a:pPr>
            <a:r>
              <a:rPr lang="en-US" sz="2200" b="1" dirty="0"/>
              <a:t>DHS Family Shelters</a:t>
            </a:r>
          </a:p>
          <a:p>
            <a:pPr>
              <a:buFont typeface="Courier New" panose="02070309020205020404" pitchFamily="49" charset="0"/>
              <a:buChar char="o"/>
            </a:pPr>
            <a:r>
              <a:rPr lang="en-US" sz="1700" dirty="0"/>
              <a:t>Run by Department of Homeless Services (DHS)</a:t>
            </a:r>
          </a:p>
          <a:p>
            <a:pPr>
              <a:buFont typeface="Courier New" panose="02070309020205020404" pitchFamily="49" charset="0"/>
              <a:buChar char="o"/>
            </a:pPr>
            <a:r>
              <a:rPr lang="en-US" sz="1700" dirty="0"/>
              <a:t>Single point of entry at PATH: 151 East 151st Street, Bronx</a:t>
            </a:r>
          </a:p>
          <a:p>
            <a:pPr>
              <a:buFont typeface="Courier New" panose="02070309020205020404" pitchFamily="49" charset="0"/>
              <a:buChar char="o"/>
            </a:pPr>
            <a:r>
              <a:rPr lang="en-US" sz="1700" dirty="0"/>
              <a:t>Approximately 150 shelters, including:</a:t>
            </a:r>
          </a:p>
          <a:p>
            <a:pPr lvl="1">
              <a:buFont typeface="Courier New" panose="02070309020205020404" pitchFamily="49" charset="0"/>
              <a:buChar char="o"/>
            </a:pPr>
            <a:r>
              <a:rPr lang="en-US" sz="1500" dirty="0"/>
              <a:t>Commercial hotels</a:t>
            </a:r>
          </a:p>
          <a:p>
            <a:pPr lvl="1">
              <a:buFont typeface="Courier New" panose="02070309020205020404" pitchFamily="49" charset="0"/>
              <a:buChar char="o"/>
            </a:pPr>
            <a:r>
              <a:rPr lang="en-US" sz="1500" dirty="0"/>
              <a:t>Tier II’s</a:t>
            </a:r>
          </a:p>
          <a:p>
            <a:pPr lvl="1">
              <a:buFont typeface="Courier New" panose="02070309020205020404" pitchFamily="49" charset="0"/>
              <a:buChar char="o"/>
            </a:pPr>
            <a:r>
              <a:rPr lang="en-US" sz="1500" dirty="0"/>
              <a:t>cluster sites </a:t>
            </a:r>
          </a:p>
          <a:p>
            <a:pPr lvl="1">
              <a:buFont typeface="Courier New" panose="02070309020205020404" pitchFamily="49" charset="0"/>
              <a:buChar char="o"/>
            </a:pPr>
            <a:r>
              <a:rPr lang="en-US" sz="1500" dirty="0"/>
              <a:t>converted hotels</a:t>
            </a:r>
          </a:p>
          <a:p>
            <a:pPr>
              <a:buFont typeface="Courier New" panose="02070309020205020404" pitchFamily="49" charset="0"/>
              <a:buChar char="o"/>
            </a:pPr>
            <a:r>
              <a:rPr lang="en-US" sz="1700" dirty="0"/>
              <a:t>Average length of stay: 14 months</a:t>
            </a:r>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13</a:t>
            </a:fld>
            <a:endParaRPr lang="en-US"/>
          </a:p>
        </p:txBody>
      </p:sp>
      <p:sp>
        <p:nvSpPr>
          <p:cNvPr id="8" name="Content Placeholder 4"/>
          <p:cNvSpPr txBox="1">
            <a:spLocks/>
          </p:cNvSpPr>
          <p:nvPr/>
        </p:nvSpPr>
        <p:spPr>
          <a:xfrm>
            <a:off x="6658549" y="2308621"/>
            <a:ext cx="2472200" cy="302014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000" b="1" dirty="0"/>
              <a:t>RHY Shelters</a:t>
            </a:r>
          </a:p>
          <a:p>
            <a:pPr marL="286067" indent="-285750">
              <a:buFont typeface="Courier New" panose="02070309020205020404" pitchFamily="49" charset="0"/>
              <a:buChar char="o"/>
            </a:pPr>
            <a:r>
              <a:rPr lang="en-US" sz="1600" dirty="0">
                <a:solidFill>
                  <a:schemeClr val="tx1"/>
                </a:solidFill>
              </a:rPr>
              <a:t>Run by Department of Youth and Community Development (DYCD) for runaway and homeless youth (RHY</a:t>
            </a:r>
            <a:r>
              <a:rPr lang="en-US" sz="1900" dirty="0">
                <a:solidFill>
                  <a:schemeClr val="tx1"/>
                </a:solidFill>
              </a:rPr>
              <a:t>)</a:t>
            </a:r>
          </a:p>
        </p:txBody>
      </p:sp>
      <p:sp>
        <p:nvSpPr>
          <p:cNvPr id="9" name="Content Placeholder 4"/>
          <p:cNvSpPr txBox="1">
            <a:spLocks/>
          </p:cNvSpPr>
          <p:nvPr/>
        </p:nvSpPr>
        <p:spPr>
          <a:xfrm>
            <a:off x="3604583" y="2291877"/>
            <a:ext cx="2915484" cy="4635713"/>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000" b="1" dirty="0"/>
              <a:t>DV Family Shelters</a:t>
            </a:r>
          </a:p>
          <a:p>
            <a:pPr marL="343217" indent="-342900">
              <a:buFont typeface="Courier New" panose="02070309020205020404" pitchFamily="49" charset="0"/>
              <a:buChar char="o"/>
            </a:pPr>
            <a:r>
              <a:rPr lang="en-US" sz="1600" dirty="0">
                <a:solidFill>
                  <a:schemeClr val="tx1"/>
                </a:solidFill>
              </a:rPr>
              <a:t>Run by Human Resources Administration (HRA) for survivors of domestic violence. </a:t>
            </a:r>
          </a:p>
          <a:p>
            <a:pPr marL="274320" lvl="1" indent="0">
              <a:buNone/>
            </a:pPr>
            <a:r>
              <a:rPr lang="en-US" sz="1400" dirty="0">
                <a:solidFill>
                  <a:schemeClr val="tx1"/>
                </a:solidFill>
              </a:rPr>
              <a:t>Access through PATH or 1-800-621-HOPE (4673)   </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3987" y="5093012"/>
            <a:ext cx="2926970" cy="1446218"/>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9174" y="5219261"/>
            <a:ext cx="2599227" cy="1284280"/>
          </a:xfrm>
          <a:prstGeom prst="rect">
            <a:avLst/>
          </a:prstGeom>
        </p:spPr>
      </p:pic>
      <p:sp>
        <p:nvSpPr>
          <p:cNvPr id="11" name="Content Placeholder 4"/>
          <p:cNvSpPr txBox="1">
            <a:spLocks/>
          </p:cNvSpPr>
          <p:nvPr/>
        </p:nvSpPr>
        <p:spPr>
          <a:xfrm>
            <a:off x="9435718" y="2308621"/>
            <a:ext cx="2650265" cy="3020146"/>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000" b="1" dirty="0"/>
              <a:t>HPD Shelters</a:t>
            </a:r>
          </a:p>
          <a:p>
            <a:pPr marL="286067" indent="-285750">
              <a:buFont typeface="Courier New" panose="02070309020205020404" pitchFamily="49" charset="0"/>
              <a:buChar char="o"/>
            </a:pPr>
            <a:r>
              <a:rPr lang="en-US" sz="1600" dirty="0">
                <a:solidFill>
                  <a:schemeClr val="tx1"/>
                </a:solidFill>
              </a:rPr>
              <a:t>Run by the</a:t>
            </a:r>
            <a:r>
              <a:rPr lang="en-US" sz="1600" dirty="0"/>
              <a:t> Department of Housing Preservation and Development (HPD) </a:t>
            </a:r>
            <a:r>
              <a:rPr lang="en-US" sz="1600" dirty="0">
                <a:solidFill>
                  <a:schemeClr val="tx1"/>
                </a:solidFill>
              </a:rPr>
              <a:t>for families who have been displaced because of fire, flood, or vacat</a:t>
            </a:r>
            <a:r>
              <a:rPr lang="en-US" sz="1600" dirty="0"/>
              <a:t>e order</a:t>
            </a:r>
            <a:r>
              <a:rPr lang="en-US" sz="1600" dirty="0">
                <a:solidFill>
                  <a:schemeClr val="tx1"/>
                </a:solidFill>
              </a:rPr>
              <a:t>.</a:t>
            </a:r>
            <a:endParaRPr lang="en-US" sz="1900" dirty="0">
              <a:solidFill>
                <a:schemeClr val="tx1"/>
              </a:solidFill>
            </a:endParaRPr>
          </a:p>
        </p:txBody>
      </p:sp>
    </p:spTree>
    <p:extLst>
      <p:ext uri="{BB962C8B-B14F-4D97-AF65-F5344CB8AC3E}">
        <p14:creationId xmlns:p14="http://schemas.microsoft.com/office/powerpoint/2010/main" val="6699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fade">
                                      <p:cBhvr>
                                        <p:cTn id="50" dur="5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fade">
                                      <p:cBhvr>
                                        <p:cTn id="55" dur="500"/>
                                        <p:tgtEl>
                                          <p:spTgt spid="8">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xEl>
                                              <p:pRg st="1" end="1"/>
                                            </p:txEl>
                                          </p:spTgt>
                                        </p:tgtEl>
                                        <p:attrNameLst>
                                          <p:attrName>style.visibility</p:attrName>
                                        </p:attrNameLst>
                                      </p:cBhvr>
                                      <p:to>
                                        <p:strVal val="visible"/>
                                      </p:to>
                                    </p:set>
                                    <p:animEffect transition="in" filter="fade">
                                      <p:cBhvr>
                                        <p:cTn id="6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Caroline</a:t>
            </a:r>
          </a:p>
        </p:txBody>
      </p:sp>
      <p:sp>
        <p:nvSpPr>
          <p:cNvPr id="5" name="Content Placeholder 4"/>
          <p:cNvSpPr>
            <a:spLocks noGrp="1"/>
          </p:cNvSpPr>
          <p:nvPr>
            <p:ph sz="quarter" idx="1"/>
          </p:nvPr>
        </p:nvSpPr>
        <p:spPr>
          <a:xfrm>
            <a:off x="810000" y="2178989"/>
            <a:ext cx="7499378" cy="3636511"/>
          </a:xfrm>
        </p:spPr>
        <p:txBody>
          <a:bodyPr>
            <a:normAutofit/>
          </a:bodyPr>
          <a:lstStyle/>
          <a:p>
            <a:r>
              <a:rPr lang="en-US" sz="2400" dirty="0"/>
              <a:t>2nd Grader in Sunset Park.</a:t>
            </a:r>
          </a:p>
          <a:p>
            <a:r>
              <a:rPr lang="en-US" sz="2400" dirty="0"/>
              <a:t>Family was kicked out of their Sunset Park apartment.</a:t>
            </a:r>
          </a:p>
          <a:p>
            <a:r>
              <a:rPr lang="en-US" sz="2400" dirty="0"/>
              <a:t>They are now sleeping on couches and air mattresses in Jackson Heights with Caroline’s aunt. </a:t>
            </a:r>
          </a:p>
          <a:p>
            <a:r>
              <a:rPr lang="en-US" sz="2400" dirty="0"/>
              <a:t>Caroline is upset that she may have to switch schools and leave her friends and teachers.</a:t>
            </a:r>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14</a:t>
            </a:fld>
            <a:endParaRPr lang="en-US"/>
          </a:p>
        </p:txBody>
      </p:sp>
    </p:spTree>
    <p:extLst>
      <p:ext uri="{BB962C8B-B14F-4D97-AF65-F5344CB8AC3E}">
        <p14:creationId xmlns:p14="http://schemas.microsoft.com/office/powerpoint/2010/main" val="207086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 </a:t>
            </a:r>
            <a:br>
              <a:rPr lang="en-US" altLang="en-US" dirty="0"/>
            </a:br>
            <a:r>
              <a:rPr lang="en-US" altLang="en-US" dirty="0"/>
              <a:t>School Selection: Up to three options</a:t>
            </a:r>
          </a:p>
        </p:txBody>
      </p:sp>
      <p:sp>
        <p:nvSpPr>
          <p:cNvPr id="6" name="Footer Placeholder 5"/>
          <p:cNvSpPr>
            <a:spLocks noGrp="1"/>
          </p:cNvSpPr>
          <p:nvPr>
            <p:ph type="ftr" sz="quarter" idx="11"/>
          </p:nvPr>
        </p:nvSpPr>
        <p:spPr/>
        <p:txBody>
          <a:bodyPr/>
          <a:lstStyle/>
          <a:p>
            <a:r>
              <a:rPr lang="en-US"/>
              <a:t>NYS-TEACHS - (800) 388-2014</a:t>
            </a:r>
            <a:endParaRPr lang="en-US" dirty="0"/>
          </a:p>
        </p:txBody>
      </p:sp>
      <p:sp>
        <p:nvSpPr>
          <p:cNvPr id="7" name="Slide Number Placeholder 6"/>
          <p:cNvSpPr>
            <a:spLocks noGrp="1"/>
          </p:cNvSpPr>
          <p:nvPr>
            <p:ph type="sldNum" sz="quarter" idx="12"/>
          </p:nvPr>
        </p:nvSpPr>
        <p:spPr/>
        <p:txBody>
          <a:bodyPr/>
          <a:lstStyle/>
          <a:p>
            <a:fld id="{530C0466-FEBC-4AAD-99B6-984C52D5C12F}" type="slidenum">
              <a:rPr lang="en-US" smtClean="0"/>
              <a:pPr/>
              <a:t>15</a:t>
            </a:fld>
            <a:endParaRPr lang="en-US"/>
          </a:p>
        </p:txBody>
      </p:sp>
      <p:sp>
        <p:nvSpPr>
          <p:cNvPr id="9" name="TextBox 8"/>
          <p:cNvSpPr txBox="1">
            <a:spLocks noChangeArrowheads="1"/>
          </p:cNvSpPr>
          <p:nvPr/>
        </p:nvSpPr>
        <p:spPr bwMode="auto">
          <a:xfrm>
            <a:off x="687311" y="3947288"/>
            <a:ext cx="3262741"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2"/>
                </a:solidFill>
                <a:latin typeface="Arial"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en-US" altLang="en-US" sz="2400" dirty="0">
                <a:solidFill>
                  <a:schemeClr val="tx1"/>
                </a:solidFill>
                <a:latin typeface="+mn-lt"/>
              </a:rPr>
              <a:t>School attended when last permanently housed (“</a:t>
            </a:r>
            <a:r>
              <a:rPr lang="en-US" altLang="en-US" sz="2400" b="1" dirty="0">
                <a:solidFill>
                  <a:schemeClr val="tx1"/>
                </a:solidFill>
                <a:latin typeface="+mn-lt"/>
              </a:rPr>
              <a:t>School of Origin</a:t>
            </a:r>
            <a:r>
              <a:rPr lang="en-US" altLang="en-US" sz="2400" dirty="0">
                <a:solidFill>
                  <a:schemeClr val="tx1"/>
                </a:solidFill>
                <a:latin typeface="+mn-lt"/>
              </a:rPr>
              <a:t>”)</a:t>
            </a:r>
          </a:p>
        </p:txBody>
      </p:sp>
      <p:sp>
        <p:nvSpPr>
          <p:cNvPr id="11" name="TextBox 10"/>
          <p:cNvSpPr txBox="1">
            <a:spLocks noChangeArrowheads="1"/>
          </p:cNvSpPr>
          <p:nvPr/>
        </p:nvSpPr>
        <p:spPr bwMode="auto">
          <a:xfrm>
            <a:off x="4108607" y="3966497"/>
            <a:ext cx="338577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2"/>
                </a:solidFill>
                <a:latin typeface="Arial"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en-US" altLang="en-US" sz="2400" dirty="0">
                <a:solidFill>
                  <a:schemeClr val="tx1"/>
                </a:solidFill>
                <a:latin typeface="+mn-lt"/>
              </a:rPr>
              <a:t>School most recently attended (Also a “</a:t>
            </a:r>
            <a:r>
              <a:rPr lang="en-US" altLang="en-US" sz="2400" b="1" dirty="0">
                <a:solidFill>
                  <a:schemeClr val="tx1"/>
                </a:solidFill>
                <a:latin typeface="+mn-lt"/>
              </a:rPr>
              <a:t>School of Origin</a:t>
            </a:r>
            <a:r>
              <a:rPr lang="en-US" altLang="en-US" sz="2400" dirty="0">
                <a:solidFill>
                  <a:schemeClr val="tx1"/>
                </a:solidFill>
                <a:latin typeface="+mn-lt"/>
              </a:rPr>
              <a:t>”)</a:t>
            </a:r>
          </a:p>
        </p:txBody>
      </p:sp>
      <p:sp>
        <p:nvSpPr>
          <p:cNvPr id="12" name="TextBox 11"/>
          <p:cNvSpPr txBox="1">
            <a:spLocks noChangeArrowheads="1"/>
          </p:cNvSpPr>
          <p:nvPr/>
        </p:nvSpPr>
        <p:spPr bwMode="auto">
          <a:xfrm>
            <a:off x="7381645" y="3927023"/>
            <a:ext cx="420387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2"/>
                </a:solidFill>
                <a:latin typeface="Arial"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en-US" altLang="en-US" sz="2400" dirty="0">
                <a:solidFill>
                  <a:schemeClr val="tx1"/>
                </a:solidFill>
                <a:latin typeface="+mn-lt"/>
              </a:rPr>
              <a:t>School serving area</a:t>
            </a:r>
            <a:br>
              <a:rPr lang="en-US" altLang="en-US" sz="2400" dirty="0">
                <a:solidFill>
                  <a:schemeClr val="tx1"/>
                </a:solidFill>
                <a:latin typeface="+mn-lt"/>
              </a:rPr>
            </a:br>
            <a:r>
              <a:rPr lang="en-US" altLang="en-US" sz="2400" dirty="0">
                <a:solidFill>
                  <a:schemeClr val="tx1"/>
                </a:solidFill>
                <a:latin typeface="+mn-lt"/>
              </a:rPr>
              <a:t>where student is temporarily living</a:t>
            </a:r>
            <a:br>
              <a:rPr lang="en-US" altLang="en-US" sz="2400" dirty="0">
                <a:solidFill>
                  <a:schemeClr val="tx1"/>
                </a:solidFill>
                <a:latin typeface="+mn-lt"/>
              </a:rPr>
            </a:br>
            <a:r>
              <a:rPr lang="en-US" altLang="en-US" sz="2400" dirty="0">
                <a:solidFill>
                  <a:schemeClr val="tx1"/>
                </a:solidFill>
                <a:latin typeface="+mn-lt"/>
              </a:rPr>
              <a:t>(</a:t>
            </a:r>
            <a:r>
              <a:rPr lang="en-US" altLang="en-US" sz="2400" b="1" dirty="0">
                <a:solidFill>
                  <a:schemeClr val="tx1"/>
                </a:solidFill>
                <a:latin typeface="+mn-lt"/>
              </a:rPr>
              <a:t>School of Current Location</a:t>
            </a:r>
            <a:r>
              <a:rPr lang="en-US" altLang="en-US" sz="2400" dirty="0">
                <a:solidFill>
                  <a:schemeClr val="tx1"/>
                </a:solidFill>
                <a:latin typeface="+mn-lt"/>
              </a:rPr>
              <a:t>)</a:t>
            </a:r>
          </a:p>
        </p:txBody>
      </p:sp>
      <p:pic>
        <p:nvPicPr>
          <p:cNvPr id="1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6020" y="2293195"/>
            <a:ext cx="1965325"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6583" y="2293195"/>
            <a:ext cx="1784351" cy="123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70768" y="2254680"/>
            <a:ext cx="1825625" cy="123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0251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Selection Conversations</a:t>
            </a:r>
          </a:p>
        </p:txBody>
      </p:sp>
      <p:sp>
        <p:nvSpPr>
          <p:cNvPr id="3" name="Content Placeholder 2"/>
          <p:cNvSpPr>
            <a:spLocks noGrp="1"/>
          </p:cNvSpPr>
          <p:nvPr>
            <p:ph idx="1"/>
          </p:nvPr>
        </p:nvSpPr>
        <p:spPr/>
        <p:txBody>
          <a:bodyPr>
            <a:normAutofit/>
          </a:bodyPr>
          <a:lstStyle/>
          <a:p>
            <a:r>
              <a:rPr lang="en-US" b="1" dirty="0"/>
              <a:t>Have a conversation with the parent(s) or unaccompanied youth about:</a:t>
            </a:r>
          </a:p>
          <a:p>
            <a:pPr lvl="1"/>
            <a:r>
              <a:rPr lang="en-US" dirty="0"/>
              <a:t>The </a:t>
            </a:r>
            <a:r>
              <a:rPr lang="en-US" b="1" dirty="0"/>
              <a:t>definition of a student and/or unaccompanied youth experiencing homelessness</a:t>
            </a:r>
            <a:r>
              <a:rPr lang="en-US" dirty="0"/>
              <a:t> under the McKinney-Vento Act and Chancellor’s Regulation A-780 (be sure to use sensitive language when discussing a family or youth’s homeless status);</a:t>
            </a:r>
          </a:p>
          <a:p>
            <a:pPr lvl="1"/>
            <a:r>
              <a:rPr lang="en-US" dirty="0"/>
              <a:t>The </a:t>
            </a:r>
            <a:r>
              <a:rPr lang="en-US" b="1" dirty="0"/>
              <a:t>right to enroll in school immediately </a:t>
            </a:r>
            <a:r>
              <a:rPr lang="en-US" dirty="0"/>
              <a:t>and/or </a:t>
            </a:r>
            <a:r>
              <a:rPr lang="en-US" b="1" dirty="0"/>
              <a:t>stay connected with their school of origin</a:t>
            </a:r>
            <a:r>
              <a:rPr lang="en-US" dirty="0"/>
              <a:t> when in the best interest of the student (make sure to also talk about the importance of school stability!);</a:t>
            </a:r>
          </a:p>
          <a:p>
            <a:pPr lvl="1"/>
            <a:r>
              <a:rPr lang="en-US" dirty="0"/>
              <a:t>The right to </a:t>
            </a:r>
            <a:r>
              <a:rPr lang="en-US" b="1" dirty="0"/>
              <a:t>transportation</a:t>
            </a:r>
            <a:r>
              <a:rPr lang="en-US" dirty="0"/>
              <a:t>, including the type(s) of transportation the family/youth is eligible for, commute time, and transportation request process;</a:t>
            </a:r>
          </a:p>
          <a:p>
            <a:pPr lvl="1"/>
            <a:r>
              <a:rPr lang="en-US" dirty="0"/>
              <a:t>The </a:t>
            </a:r>
            <a:r>
              <a:rPr lang="en-US" b="1" dirty="0"/>
              <a:t>dispute resolution </a:t>
            </a:r>
            <a:r>
              <a:rPr lang="en-US" dirty="0"/>
              <a:t>process;</a:t>
            </a:r>
          </a:p>
          <a:p>
            <a:pPr lvl="1"/>
            <a:r>
              <a:rPr lang="en-US" b="1" dirty="0"/>
              <a:t>Services or supports</a:t>
            </a:r>
            <a:r>
              <a:rPr lang="en-US" dirty="0"/>
              <a:t> the child/youth may be in need of, including in-school supports, extracurricular supports, housing or health referrals, etc.,</a:t>
            </a:r>
          </a:p>
          <a:p>
            <a:pPr lvl="1"/>
            <a:r>
              <a:rPr lang="en-US" b="1" dirty="0"/>
              <a:t>How to contact the Students in Temporary Housing (STH) program</a:t>
            </a:r>
            <a:r>
              <a:rPr lang="en-US" dirty="0"/>
              <a:t> </a:t>
            </a:r>
            <a:r>
              <a:rPr lang="en-US" b="1" dirty="0"/>
              <a:t>staff</a:t>
            </a:r>
            <a:r>
              <a:rPr lang="en-US" dirty="0"/>
              <a:t> if the parent or youth has any questions or would like more information about available supports.</a:t>
            </a:r>
          </a:p>
          <a:p>
            <a:r>
              <a:rPr lang="en-US" dirty="0"/>
              <a:t>See NYC DOE’s </a:t>
            </a:r>
            <a:r>
              <a:rPr lang="en-US" i="1" dirty="0">
                <a:hlinkClick r:id="rId3"/>
              </a:rPr>
              <a:t>Students in Temporary Housing Guide for Parents and Youth</a:t>
            </a:r>
            <a:endParaRPr lang="en-US" i="1" dirty="0"/>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5522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If a student is temporarily housed, which of the following records does a new school need before they can enroll the child in school?</a:t>
            </a:r>
          </a:p>
        </p:txBody>
      </p:sp>
      <p:sp>
        <p:nvSpPr>
          <p:cNvPr id="3" name="Text Placeholder 2"/>
          <p:cNvSpPr>
            <a:spLocks noGrp="1"/>
          </p:cNvSpPr>
          <p:nvPr>
            <p:ph type="body" idx="1"/>
          </p:nvPr>
        </p:nvSpPr>
        <p:spPr/>
        <p:txBody>
          <a:bodyPr/>
          <a:lstStyle/>
          <a:p>
            <a:r>
              <a:rPr lang="en-US" dirty="0"/>
              <a:t>Poll</a:t>
            </a:r>
          </a:p>
        </p:txBody>
      </p:sp>
      <p:sp>
        <p:nvSpPr>
          <p:cNvPr id="4" name="Text Placeholder 3"/>
          <p:cNvSpPr>
            <a:spLocks noGrp="1"/>
          </p:cNvSpPr>
          <p:nvPr>
            <p:ph type="body" sz="quarter" idx="16"/>
          </p:nvPr>
        </p:nvSpPr>
        <p:spPr/>
        <p:txBody>
          <a:bodyPr>
            <a:normAutofit fontScale="92500"/>
          </a:bodyPr>
          <a:lstStyle/>
          <a:p>
            <a:pPr marL="514350" indent="-514350">
              <a:buFont typeface="+mj-lt"/>
              <a:buAutoNum type="alphaUcPeriod"/>
            </a:pPr>
            <a:r>
              <a:rPr lang="en-US" altLang="en-US" sz="2600" dirty="0"/>
              <a:t>School records and medical/immunization records</a:t>
            </a:r>
          </a:p>
          <a:p>
            <a:pPr marL="514350" indent="-514350">
              <a:buFont typeface="+mj-lt"/>
              <a:buAutoNum type="alphaUcPeriod"/>
            </a:pPr>
            <a:r>
              <a:rPr lang="en-US" altLang="en-US" sz="2600" dirty="0"/>
              <a:t>Signed Affidavit from the person/relative hosting the family</a:t>
            </a:r>
          </a:p>
          <a:p>
            <a:pPr marL="514350" indent="-514350">
              <a:buFont typeface="+mj-lt"/>
              <a:buAutoNum type="alphaUcPeriod"/>
            </a:pPr>
            <a:r>
              <a:rPr lang="en-US" altLang="en-US" sz="2600" dirty="0"/>
              <a:t>Birth Certificate</a:t>
            </a:r>
          </a:p>
          <a:p>
            <a:pPr marL="514350" indent="-514350">
              <a:buFont typeface="+mj-lt"/>
              <a:buAutoNum type="alphaUcPeriod"/>
            </a:pPr>
            <a:r>
              <a:rPr lang="en-US" altLang="en-US" sz="2600" dirty="0"/>
              <a:t>All of the above</a:t>
            </a:r>
          </a:p>
          <a:p>
            <a:pPr marL="514350" indent="-514350">
              <a:buFont typeface="+mj-lt"/>
              <a:buAutoNum type="alphaUcPeriod"/>
            </a:pPr>
            <a:r>
              <a:rPr lang="en-US" altLang="en-US" sz="2600" dirty="0"/>
              <a:t>None of the above </a:t>
            </a:r>
            <a:endParaRPr lang="en-US" sz="2600" dirty="0"/>
          </a:p>
          <a:p>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061245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Immediate Enrollment</a:t>
            </a:r>
            <a:endParaRPr lang="en-US" dirty="0"/>
          </a:p>
        </p:txBody>
      </p:sp>
      <p:sp>
        <p:nvSpPr>
          <p:cNvPr id="3" name="Footer Placeholder 2"/>
          <p:cNvSpPr>
            <a:spLocks noGrp="1"/>
          </p:cNvSpPr>
          <p:nvPr>
            <p:ph type="ftr" sz="quarter" idx="11"/>
          </p:nvPr>
        </p:nvSpPr>
        <p:spPr/>
        <p:txBody>
          <a:bodyPr/>
          <a:lstStyle/>
          <a:p>
            <a:r>
              <a:rPr lang="en-US" dirty="0"/>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18</a:t>
            </a:fld>
            <a:endParaRPr lang="en-US"/>
          </a:p>
        </p:txBody>
      </p:sp>
      <p:pic>
        <p:nvPicPr>
          <p:cNvPr id="1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3568" r="3568"/>
          <a:stretch>
            <a:fillRect/>
          </a:stretch>
        </p:blipFill>
        <p:spPr>
          <a:xfrm>
            <a:off x="571151" y="1754303"/>
            <a:ext cx="3809396" cy="4287059"/>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p:spPr>
      </p:pic>
      <p:pic>
        <p:nvPicPr>
          <p:cNvPr id="15" name="Picture 7" descr="C:\Documents and Settings\rgermany\Local Settings\Temporary Internet Files\Content.IE5\VABTUH9Y\MC900303675[1].wmf"/>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1514" y="1880607"/>
            <a:ext cx="4139727" cy="3795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695950" y="2624260"/>
            <a:ext cx="5686048" cy="2308324"/>
          </a:xfrm>
          <a:prstGeom prst="rect">
            <a:avLst/>
          </a:prstGeom>
          <a:noFill/>
          <a:ln w="38100">
            <a:solidFill>
              <a:schemeClr val="accent6"/>
            </a:solidFill>
          </a:ln>
        </p:spPr>
        <p:txBody>
          <a:bodyPr wrap="square" rtlCol="0">
            <a:spAutoFit/>
          </a:bodyPr>
          <a:lstStyle/>
          <a:p>
            <a:r>
              <a:rPr lang="en-US" dirty="0"/>
              <a:t>School must </a:t>
            </a:r>
            <a:r>
              <a:rPr lang="en-US" b="1" dirty="0"/>
              <a:t>immediately enroll</a:t>
            </a:r>
            <a:r>
              <a:rPr lang="en-US" b="1" i="1" dirty="0"/>
              <a:t> </a:t>
            </a:r>
            <a:r>
              <a:rPr lang="en-US" dirty="0"/>
              <a:t>the student in temporary housing, even if they are unable to produce records normally required for enrollment.</a:t>
            </a:r>
          </a:p>
          <a:p>
            <a:endParaRPr lang="en-US" dirty="0"/>
          </a:p>
          <a:p>
            <a:r>
              <a:rPr lang="en-US" dirty="0"/>
              <a:t>Children must immediately be admitted to school while proof of birth, immunization, and other school records are being located and/or verified.</a:t>
            </a:r>
          </a:p>
        </p:txBody>
      </p:sp>
    </p:spTree>
    <p:extLst>
      <p:ext uri="{BB962C8B-B14F-4D97-AF65-F5344CB8AC3E}">
        <p14:creationId xmlns:p14="http://schemas.microsoft.com/office/powerpoint/2010/main" val="336063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37410" y="559922"/>
            <a:ext cx="10571998" cy="970450"/>
          </a:xfrm>
        </p:spPr>
        <p:txBody>
          <a:bodyPr/>
          <a:lstStyle/>
          <a:p>
            <a:r>
              <a:rPr lang="en-US" dirty="0"/>
              <a:t>What if there’s a disagreement about eligibility?</a:t>
            </a:r>
          </a:p>
        </p:txBody>
      </p:sp>
      <p:sp>
        <p:nvSpPr>
          <p:cNvPr id="61443" name="Rectangle 3"/>
          <p:cNvSpPr>
            <a:spLocks noGrp="1" noChangeArrowheads="1"/>
          </p:cNvSpPr>
          <p:nvPr>
            <p:ph type="body" idx="1"/>
          </p:nvPr>
        </p:nvSpPr>
        <p:spPr>
          <a:xfrm>
            <a:off x="818712" y="2222287"/>
            <a:ext cx="10554574" cy="4184200"/>
          </a:xfrm>
        </p:spPr>
        <p:txBody>
          <a:bodyPr>
            <a:normAutofit/>
          </a:bodyPr>
          <a:lstStyle/>
          <a:p>
            <a:pPr marL="0" indent="0">
              <a:buNone/>
            </a:pPr>
            <a:r>
              <a:rPr lang="en-US" altLang="en-US" sz="2400" b="1" dirty="0"/>
              <a:t>If a dispute arises, the DOE must: 	</a:t>
            </a:r>
            <a:r>
              <a:rPr lang="en-US" altLang="en-US" dirty="0"/>
              <a:t>		</a:t>
            </a:r>
          </a:p>
          <a:p>
            <a:pPr lvl="1"/>
            <a:r>
              <a:rPr lang="en-US" altLang="en-US" sz="1800" dirty="0"/>
              <a:t>Immediately admit student to the school/district where enrollment is sought and provide transportation</a:t>
            </a:r>
          </a:p>
          <a:p>
            <a:pPr lvl="1"/>
            <a:r>
              <a:rPr lang="en-US" altLang="en-US" sz="1800" dirty="0"/>
              <a:t>Make every effort to resolve dispute informally</a:t>
            </a:r>
          </a:p>
          <a:p>
            <a:pPr lvl="1"/>
            <a:r>
              <a:rPr lang="en-US" altLang="en-US" sz="1800" dirty="0"/>
              <a:t>Loop in the borough Content Expert, who will assist in following the dispute procedures in Chancellor’s Regulation A-780</a:t>
            </a:r>
          </a:p>
          <a:p>
            <a:pPr lvl="1"/>
            <a:r>
              <a:rPr lang="en-US" altLang="en-US" sz="1800" dirty="0"/>
              <a:t>The DOE must give the parent/guardian/youth a written explanation of the school’s decision and refer the student/family to the STH Content Expert for help with any appeal. </a:t>
            </a:r>
          </a:p>
          <a:p>
            <a:pPr lvl="1"/>
            <a:r>
              <a:rPr lang="en-US" altLang="en-US" sz="1800" dirty="0"/>
              <a:t>The parent/unaccompanied youth has 30 days from the date of the decision to file an appeal with the State Commissioner of Education.</a:t>
            </a:r>
          </a:p>
          <a:p>
            <a:endParaRPr lang="en-US" altLang="en-US" dirty="0"/>
          </a:p>
        </p:txBody>
      </p:sp>
      <p:sp>
        <p:nvSpPr>
          <p:cNvPr id="7" name="Footer Placeholder 6"/>
          <p:cNvSpPr>
            <a:spLocks noGrp="1"/>
          </p:cNvSpPr>
          <p:nvPr>
            <p:ph type="ftr" sz="quarter" idx="11"/>
          </p:nvPr>
        </p:nvSpPr>
        <p:spPr/>
        <p:txBody>
          <a:bodyPr/>
          <a:lstStyle/>
          <a:p>
            <a:r>
              <a:rPr lang="en-US"/>
              <a:t>NYS-TEACHS - (800) 388-2014</a:t>
            </a:r>
          </a:p>
        </p:txBody>
      </p:sp>
      <p:sp>
        <p:nvSpPr>
          <p:cNvPr id="9" name="Slide Number Placeholder 8"/>
          <p:cNvSpPr>
            <a:spLocks noGrp="1"/>
          </p:cNvSpPr>
          <p:nvPr>
            <p:ph type="sldNum" sz="quarter" idx="12"/>
          </p:nvPr>
        </p:nvSpPr>
        <p:spPr/>
        <p:txBody>
          <a:bodyPr/>
          <a:lstStyle/>
          <a:p>
            <a:fld id="{530C0466-FEBC-4AAD-99B6-984C52D5C12F}" type="slidenum">
              <a:rPr lang="en-US" smtClean="0"/>
              <a:pPr/>
              <a:t>19</a:t>
            </a:fld>
            <a:endParaRPr lang="en-US"/>
          </a:p>
        </p:txBody>
      </p:sp>
    </p:spTree>
    <p:extLst>
      <p:ext uri="{BB962C8B-B14F-4D97-AF65-F5344CB8AC3E}">
        <p14:creationId xmlns:p14="http://schemas.microsoft.com/office/powerpoint/2010/main" val="30470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animEffect transition="in" filter="fade">
                                      <p:cBhvr>
                                        <p:cTn id="7" dur="500"/>
                                        <p:tgtEl>
                                          <p:spTgt spid="614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3">
                                            <p:txEl>
                                              <p:pRg st="3" end="3"/>
                                            </p:txEl>
                                          </p:spTgt>
                                        </p:tgtEl>
                                        <p:attrNameLst>
                                          <p:attrName>style.visibility</p:attrName>
                                        </p:attrNameLst>
                                      </p:cBhvr>
                                      <p:to>
                                        <p:strVal val="visible"/>
                                      </p:to>
                                    </p:set>
                                    <p:animEffect transition="in" filter="fade">
                                      <p:cBhvr>
                                        <p:cTn id="12" dur="500"/>
                                        <p:tgtEl>
                                          <p:spTgt spid="614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43">
                                            <p:txEl>
                                              <p:pRg st="4" end="4"/>
                                            </p:txEl>
                                          </p:spTgt>
                                        </p:tgtEl>
                                        <p:attrNameLst>
                                          <p:attrName>style.visibility</p:attrName>
                                        </p:attrNameLst>
                                      </p:cBhvr>
                                      <p:to>
                                        <p:strVal val="visible"/>
                                      </p:to>
                                    </p:set>
                                    <p:animEffect transition="in" filter="fade">
                                      <p:cBhvr>
                                        <p:cTn id="17" dur="500"/>
                                        <p:tgtEl>
                                          <p:spTgt spid="614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43">
                                            <p:txEl>
                                              <p:pRg st="5" end="5"/>
                                            </p:txEl>
                                          </p:spTgt>
                                        </p:tgtEl>
                                        <p:attrNameLst>
                                          <p:attrName>style.visibility</p:attrName>
                                        </p:attrNameLst>
                                      </p:cBhvr>
                                      <p:to>
                                        <p:strVal val="visible"/>
                                      </p:to>
                                    </p:set>
                                    <p:animEffect transition="in" filter="fade">
                                      <p:cBhvr>
                                        <p:cTn id="22"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Presentation &amp; NYS-TEACHS</a:t>
            </a:r>
          </a:p>
        </p:txBody>
      </p:sp>
      <p:sp>
        <p:nvSpPr>
          <p:cNvPr id="5" name="Content Placeholder 4"/>
          <p:cNvSpPr>
            <a:spLocks noGrp="1"/>
          </p:cNvSpPr>
          <p:nvPr>
            <p:ph sz="quarter" idx="1"/>
          </p:nvPr>
        </p:nvSpPr>
        <p:spPr>
          <a:xfrm>
            <a:off x="818712" y="2387177"/>
            <a:ext cx="10554574" cy="3636511"/>
          </a:xfrm>
        </p:spPr>
        <p:txBody>
          <a:bodyPr>
            <a:normAutofit fontScale="92500" lnSpcReduction="10000"/>
          </a:bodyPr>
          <a:lstStyle/>
          <a:p>
            <a:r>
              <a:rPr lang="en-US" b="1" dirty="0"/>
              <a:t>About this presentation</a:t>
            </a:r>
            <a:r>
              <a:rPr lang="en-US" dirty="0"/>
              <a:t>: These slides were drafted by NYS-TEACHS. If you edit slides, please remove “NYS-TEACHS” from the footer of the slide and include a note about the author of any new content.</a:t>
            </a:r>
          </a:p>
          <a:p>
            <a:r>
              <a:rPr lang="en-US" b="1" dirty="0"/>
              <a:t>About NYS-TEACHS: </a:t>
            </a:r>
            <a:r>
              <a:rPr lang="en-US" dirty="0"/>
              <a:t>New York State Technical and Education Assistance Center for Homeless Students</a:t>
            </a:r>
          </a:p>
          <a:p>
            <a:pPr lvl="1"/>
            <a:r>
              <a:rPr lang="en-US" dirty="0"/>
              <a:t>NYS-TEACHS is funded by the New York State Education Department and housed at Advocates for Children of New York. The content of this presentation does not necessarily reflect the views or policies of the New York State Education Department. </a:t>
            </a:r>
          </a:p>
          <a:p>
            <a:pPr lvl="1"/>
            <a:r>
              <a:rPr lang="en-US" dirty="0"/>
              <a:t>NYS-TEACHS provides technical assistance on homeless education issues. Services include: </a:t>
            </a:r>
          </a:p>
          <a:p>
            <a:pPr lvl="2"/>
            <a:r>
              <a:rPr lang="en-US" dirty="0"/>
              <a:t>Hotline (800-388-2014)</a:t>
            </a:r>
          </a:p>
          <a:p>
            <a:pPr lvl="2"/>
            <a:r>
              <a:rPr lang="en-US" dirty="0"/>
              <a:t>Website (www.nysteachs.org)</a:t>
            </a:r>
          </a:p>
          <a:p>
            <a:pPr lvl="2"/>
            <a:r>
              <a:rPr lang="en-US" dirty="0"/>
              <a:t>Webinars, Annual Workshops, and On-Site Trainings</a:t>
            </a:r>
          </a:p>
          <a:p>
            <a:pPr lvl="2"/>
            <a:r>
              <a:rPr lang="en-US" dirty="0"/>
              <a:t>Outreach Materials</a:t>
            </a:r>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2</a:t>
            </a:fld>
            <a:endParaRPr lang="en-US"/>
          </a:p>
        </p:txBody>
      </p:sp>
    </p:spTree>
    <p:extLst>
      <p:ext uri="{BB962C8B-B14F-4D97-AF65-F5344CB8AC3E}">
        <p14:creationId xmlns:p14="http://schemas.microsoft.com/office/powerpoint/2010/main" val="2376450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843" y="534282"/>
            <a:ext cx="10571998" cy="970450"/>
          </a:xfrm>
        </p:spPr>
        <p:txBody>
          <a:bodyPr/>
          <a:lstStyle/>
          <a:p>
            <a:r>
              <a:rPr lang="en-US" dirty="0"/>
              <a:t>What about younger siblings? </a:t>
            </a:r>
            <a:br>
              <a:rPr lang="en-US" dirty="0"/>
            </a:br>
            <a:r>
              <a:rPr lang="en-US" sz="2800" i="1" dirty="0" err="1"/>
              <a:t>EarlyLearn</a:t>
            </a:r>
            <a:r>
              <a:rPr lang="en-US" sz="2800" i="1" dirty="0"/>
              <a:t>, Head Start, and Pre-K Services</a:t>
            </a:r>
          </a:p>
        </p:txBody>
      </p:sp>
      <p:sp>
        <p:nvSpPr>
          <p:cNvPr id="2" name="Content Placeholder 1"/>
          <p:cNvSpPr>
            <a:spLocks noGrp="1"/>
          </p:cNvSpPr>
          <p:nvPr>
            <p:ph idx="1"/>
          </p:nvPr>
        </p:nvSpPr>
        <p:spPr>
          <a:xfrm>
            <a:off x="451514" y="1995039"/>
            <a:ext cx="11051594" cy="4411448"/>
          </a:xfrm>
        </p:spPr>
        <p:txBody>
          <a:bodyPr>
            <a:normAutofit/>
          </a:bodyPr>
          <a:lstStyle/>
          <a:p>
            <a:pPr marL="0" indent="0">
              <a:buNone/>
            </a:pPr>
            <a:r>
              <a:rPr lang="en-US" b="1" dirty="0"/>
              <a:t>If a student in your school is experiencing homelessness, find out if they have younger siblings. </a:t>
            </a:r>
          </a:p>
          <a:p>
            <a:pPr marL="0" indent="0">
              <a:buNone/>
            </a:pPr>
            <a:r>
              <a:rPr lang="en-US" dirty="0"/>
              <a:t>To find the closest early childhood education programs in any NYC neighborhood:</a:t>
            </a:r>
          </a:p>
          <a:p>
            <a:r>
              <a:rPr lang="en-US" b="1" dirty="0"/>
              <a:t>Call 311 </a:t>
            </a:r>
            <a:r>
              <a:rPr lang="en-US" dirty="0"/>
              <a:t>or the Child Care Resource and Referral Consortium</a:t>
            </a:r>
            <a:br>
              <a:rPr lang="en-US" dirty="0"/>
            </a:br>
            <a:r>
              <a:rPr lang="en-US" dirty="0"/>
              <a:t>at (888) 469-5999</a:t>
            </a:r>
          </a:p>
          <a:p>
            <a:pPr lvl="0"/>
            <a:r>
              <a:rPr lang="en-US" b="1" dirty="0"/>
              <a:t>Or Visit</a:t>
            </a:r>
            <a:r>
              <a:rPr lang="en-US" dirty="0"/>
              <a:t>: </a:t>
            </a:r>
          </a:p>
          <a:p>
            <a:pPr lvl="1"/>
            <a:r>
              <a:rPr lang="en-US" dirty="0">
                <a:hlinkClick r:id="rId3"/>
              </a:rPr>
              <a:t>http://www.nyc.gov/html/acs/html/child_care/earlylearn.shtml</a:t>
            </a:r>
            <a:r>
              <a:rPr lang="en-US" dirty="0"/>
              <a:t> for information about </a:t>
            </a:r>
            <a:r>
              <a:rPr lang="en-US" b="1" dirty="0" err="1">
                <a:solidFill>
                  <a:schemeClr val="accent6"/>
                </a:solidFill>
              </a:rPr>
              <a:t>EarlyLearn</a:t>
            </a:r>
            <a:r>
              <a:rPr lang="en-US" b="1" dirty="0">
                <a:solidFill>
                  <a:schemeClr val="accent6"/>
                </a:solidFill>
              </a:rPr>
              <a:t> NYC programs.</a:t>
            </a:r>
          </a:p>
          <a:p>
            <a:pPr lvl="1"/>
            <a:r>
              <a:rPr lang="en-US" dirty="0">
                <a:hlinkClick r:id="rId4"/>
              </a:rPr>
              <a:t>http://eclkc.ohs.acf.hhs.gov/hslc/HeadStartOffices#map-home</a:t>
            </a:r>
            <a:r>
              <a:rPr lang="en-US" dirty="0"/>
              <a:t> for information about </a:t>
            </a:r>
            <a:r>
              <a:rPr lang="en-US" b="1" dirty="0">
                <a:solidFill>
                  <a:schemeClr val="accent2"/>
                </a:solidFill>
              </a:rPr>
              <a:t>Head Start </a:t>
            </a:r>
            <a:r>
              <a:rPr lang="en-US" dirty="0"/>
              <a:t>programs. </a:t>
            </a:r>
          </a:p>
          <a:p>
            <a:pPr lvl="1"/>
            <a:r>
              <a:rPr lang="en-US" dirty="0">
                <a:hlinkClick r:id="rId5"/>
              </a:rPr>
              <a:t>http://schools.nyc.gov/prek</a:t>
            </a:r>
            <a:r>
              <a:rPr lang="en-US" dirty="0"/>
              <a:t> for information about </a:t>
            </a:r>
            <a:r>
              <a:rPr lang="en-US" b="1" dirty="0">
                <a:solidFill>
                  <a:schemeClr val="accent3"/>
                </a:solidFill>
              </a:rPr>
              <a:t>pre-k in public schools and community-based organizations</a:t>
            </a:r>
            <a:r>
              <a:rPr lang="en-US" dirty="0"/>
              <a:t>.</a:t>
            </a:r>
          </a:p>
        </p:txBody>
      </p:sp>
      <p:sp>
        <p:nvSpPr>
          <p:cNvPr id="5" name="Footer Placeholder 4"/>
          <p:cNvSpPr>
            <a:spLocks noGrp="1"/>
          </p:cNvSpPr>
          <p:nvPr>
            <p:ph type="ftr" sz="quarter" idx="11"/>
          </p:nvPr>
        </p:nvSpPr>
        <p:spPr/>
        <p:txBody>
          <a:bodyPr/>
          <a:lstStyle/>
          <a:p>
            <a:r>
              <a:rPr lang="en-US" dirty="0"/>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20</a:t>
            </a:fld>
            <a:endParaRPr lang="en-US"/>
          </a:p>
        </p:txBody>
      </p:sp>
    </p:spTree>
    <p:extLst>
      <p:ext uri="{BB962C8B-B14F-4D97-AF65-F5344CB8AC3E}">
        <p14:creationId xmlns:p14="http://schemas.microsoft.com/office/powerpoint/2010/main" val="41373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4760" y="2344685"/>
            <a:ext cx="4192924" cy="4305486"/>
          </a:xfrm>
          <a:prstGeom prst="rect">
            <a:avLst/>
          </a:prstGeom>
        </p:spPr>
      </p:pic>
      <p:sp>
        <p:nvSpPr>
          <p:cNvPr id="9218" name="Title 1"/>
          <p:cNvSpPr>
            <a:spLocks noGrp="1"/>
          </p:cNvSpPr>
          <p:nvPr>
            <p:ph type="title"/>
          </p:nvPr>
        </p:nvSpPr>
        <p:spPr>
          <a:noFill/>
          <a:ln w="57150">
            <a:solidFill>
              <a:schemeClr val="accent6"/>
            </a:solidFill>
          </a:ln>
        </p:spPr>
        <p:txBody>
          <a:bodyPr>
            <a:normAutofit/>
          </a:bodyPr>
          <a:lstStyle/>
          <a:p>
            <a:r>
              <a:rPr lang="en-US"/>
              <a:t>Update housing status </a:t>
            </a:r>
            <a:r>
              <a:rPr lang="en-US" b="1" i="1"/>
              <a:t>and</a:t>
            </a:r>
            <a:r>
              <a:rPr lang="en-US"/>
              <a:t> </a:t>
            </a:r>
            <a:r>
              <a:rPr lang="en-US" b="1" i="1"/>
              <a:t>student</a:t>
            </a:r>
            <a:r>
              <a:rPr lang="en-US"/>
              <a:t> </a:t>
            </a:r>
            <a:r>
              <a:rPr lang="en-US" b="1" i="1"/>
              <a:t>address </a:t>
            </a:r>
            <a:r>
              <a:rPr lang="en-US"/>
              <a:t>in ATS according to information from the Housing Questionnaire. </a:t>
            </a:r>
            <a:endParaRPr lang="en-US" dirty="0"/>
          </a:p>
        </p:txBody>
      </p:sp>
      <p:sp>
        <p:nvSpPr>
          <p:cNvPr id="5" name="Oval 4"/>
          <p:cNvSpPr/>
          <p:nvPr/>
        </p:nvSpPr>
        <p:spPr>
          <a:xfrm>
            <a:off x="1042807" y="4497428"/>
            <a:ext cx="644403" cy="142345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Picture Placeholder 19"/>
          <p:cNvGraphicFramePr>
            <a:graphicFrameLocks noGrp="1"/>
          </p:cNvGraphicFramePr>
          <p:nvPr>
            <p:ph type="pic" sz="quarter" idx="13"/>
            <p:extLst>
              <p:ext uri="{D42A27DB-BD31-4B8C-83A1-F6EECF244321}">
                <p14:modId xmlns:p14="http://schemas.microsoft.com/office/powerpoint/2010/main" val="3349277348"/>
              </p:ext>
            </p:extLst>
          </p:nvPr>
        </p:nvGraphicFramePr>
        <p:xfrm>
          <a:off x="5889336" y="668550"/>
          <a:ext cx="5251156" cy="5506039"/>
        </p:xfrm>
        <a:graphic>
          <a:graphicData uri="http://schemas.openxmlformats.org/drawingml/2006/table">
            <a:tbl>
              <a:tblPr firstRow="1" bandRow="1">
                <a:tableStyleId>{2D5ABB26-0587-4C30-8999-92F81FD0307C}</a:tableStyleId>
              </a:tblPr>
              <a:tblGrid>
                <a:gridCol w="3822959">
                  <a:extLst>
                    <a:ext uri="{9D8B030D-6E8A-4147-A177-3AD203B41FA5}">
                      <a16:colId xmlns:a16="http://schemas.microsoft.com/office/drawing/2014/main" xmlns="" val="20000"/>
                    </a:ext>
                  </a:extLst>
                </a:gridCol>
                <a:gridCol w="1428197">
                  <a:extLst>
                    <a:ext uri="{9D8B030D-6E8A-4147-A177-3AD203B41FA5}">
                      <a16:colId xmlns:a16="http://schemas.microsoft.com/office/drawing/2014/main" xmlns="" val="20001"/>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Housing Questionnaire Choice</a:t>
                      </a:r>
                      <a:endParaRPr lang="en-US" b="1" dirty="0">
                        <a:solidFill>
                          <a:schemeClr val="tx1"/>
                        </a:solidFill>
                      </a:endParaRPr>
                    </a:p>
                  </a:txBody>
                  <a:tcPr marL="121920" marR="12192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ATS Code</a:t>
                      </a:r>
                      <a:endParaRPr lang="en-US" b="1" dirty="0">
                        <a:solidFill>
                          <a:schemeClr val="tx1"/>
                        </a:solidFill>
                      </a:endParaRPr>
                    </a:p>
                  </a:txBody>
                  <a:tcPr marL="121920" marR="12192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89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Doubled-up (D)</a:t>
                      </a:r>
                      <a:r>
                        <a:rPr lang="en-US" sz="1600" dirty="0"/>
                        <a:t/>
                      </a:r>
                      <a:br>
                        <a:rPr lang="en-US" sz="1600" dirty="0"/>
                      </a:br>
                      <a:r>
                        <a:rPr lang="en-US" sz="1600" dirty="0"/>
                        <a:t>with another family or other person because of loss of housing or as a result of economic hardship</a:t>
                      </a:r>
                      <a:endParaRPr lang="en-US" sz="240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a:t>
                      </a:r>
                      <a:endParaRPr lang="en-US" b="1" dirty="0">
                        <a:solidFill>
                          <a:schemeClr val="tx1"/>
                        </a:solidFill>
                      </a:endParaRPr>
                    </a:p>
                  </a:txBody>
                  <a:tcPr marL="121920" marR="1219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06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Shelter (S)</a:t>
                      </a:r>
                      <a:r>
                        <a:rPr lang="en-US" sz="1600" dirty="0"/>
                        <a:t/>
                      </a:r>
                      <a:br>
                        <a:rPr lang="en-US" sz="1600" dirty="0"/>
                      </a:br>
                      <a:r>
                        <a:rPr lang="en-US" sz="1600" dirty="0"/>
                        <a:t>Emergency or transitional shelter</a:t>
                      </a:r>
                      <a:endParaRPr lang="en-US" sz="160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a:t>
                      </a:r>
                      <a:endParaRPr lang="en-US" b="1" dirty="0">
                        <a:solidFill>
                          <a:schemeClr val="tx1"/>
                        </a:solidFill>
                      </a:endParaRPr>
                    </a:p>
                  </a:txBody>
                  <a:tcPr marL="121920" marR="1219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89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Hotel/motel (H)</a:t>
                      </a:r>
                      <a:r>
                        <a:rPr lang="en-US" sz="1600" dirty="0"/>
                        <a:t/>
                      </a:r>
                      <a:br>
                        <a:rPr lang="en-US" sz="1600" dirty="0"/>
                      </a:br>
                      <a:r>
                        <a:rPr lang="en-US" sz="1600" dirty="0"/>
                        <a:t>NOT an emergency or transitional shelter and involves payment</a:t>
                      </a:r>
                      <a:endParaRPr lang="en-US" sz="160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H</a:t>
                      </a:r>
                      <a:endParaRPr lang="en-US" b="1" dirty="0">
                        <a:solidFill>
                          <a:schemeClr val="tx1"/>
                        </a:solidFill>
                      </a:endParaRPr>
                    </a:p>
                  </a:txBody>
                  <a:tcPr marL="121920" marR="1219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272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Other temporary living situation (T)</a:t>
                      </a:r>
                      <a:r>
                        <a:rPr lang="en-US" sz="1600" dirty="0"/>
                        <a:t/>
                      </a:r>
                      <a:br>
                        <a:rPr lang="en-US" sz="1600" dirty="0"/>
                      </a:br>
                      <a:r>
                        <a:rPr lang="en-US" sz="1600" dirty="0"/>
                        <a:t>Trailer park, campground, car, park, public place, abandoned building, street, or any other inadequate living space</a:t>
                      </a:r>
                      <a:endParaRPr lang="en-US" sz="160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 T</a:t>
                      </a:r>
                      <a:endParaRPr lang="en-US" b="1" dirty="0">
                        <a:solidFill>
                          <a:schemeClr val="tx1"/>
                        </a:solidFill>
                      </a:endParaRPr>
                    </a:p>
                  </a:txBody>
                  <a:tcPr marL="121920" marR="1219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989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Permanent housing (P)</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Student who is living in a fixed, regular, and adequate housing situation</a:t>
                      </a:r>
                      <a:endParaRPr lang="en-US" sz="1600" dirty="0">
                        <a:solidFill>
                          <a:schemeClr val="tx1"/>
                        </a:solidFill>
                      </a:endParaRPr>
                    </a:p>
                  </a:txBody>
                  <a:tcPr marL="121920" marR="1219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a:t>
                      </a:r>
                      <a:endParaRPr lang="en-US" b="1" dirty="0">
                        <a:solidFill>
                          <a:schemeClr val="tx1"/>
                        </a:solidFill>
                      </a:endParaRPr>
                    </a:p>
                  </a:txBody>
                  <a:tcPr marL="121920" marR="1219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pic>
        <p:nvPicPr>
          <p:cNvPr id="17" name="Picture 16"/>
          <p:cNvPicPr>
            <a:picLocks noChangeAspect="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23140" y="5651137"/>
            <a:ext cx="995704" cy="999034"/>
          </a:xfrm>
          <a:prstGeom prst="rect">
            <a:avLst/>
          </a:prstGeom>
        </p:spPr>
      </p:pic>
    </p:spTree>
    <p:extLst>
      <p:ext uri="{BB962C8B-B14F-4D97-AF65-F5344CB8AC3E}">
        <p14:creationId xmlns:p14="http://schemas.microsoft.com/office/powerpoint/2010/main" val="38597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70768" y="-63589"/>
            <a:ext cx="11818032" cy="970450"/>
          </a:xfrm>
        </p:spPr>
        <p:txBody>
          <a:bodyPr/>
          <a:lstStyle/>
          <a:p>
            <a:r>
              <a:rPr lang="en-US" altLang="en-US" dirty="0"/>
              <a:t>ATS: Student Biographical Update (BIOU) Screen</a:t>
            </a:r>
          </a:p>
        </p:txBody>
      </p:sp>
      <p:pic>
        <p:nvPicPr>
          <p:cNvPr id="39939" name="Picture 15"/>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762072" y="1103622"/>
            <a:ext cx="7217008" cy="5412756"/>
          </a:xfrm>
        </p:spPr>
      </p:pic>
      <p:sp>
        <p:nvSpPr>
          <p:cNvPr id="2" name="Footer Placeholder 1"/>
          <p:cNvSpPr>
            <a:spLocks noGrp="1"/>
          </p:cNvSpPr>
          <p:nvPr>
            <p:ph type="ftr" sz="quarter" idx="11"/>
          </p:nvPr>
        </p:nvSpPr>
        <p:spPr/>
        <p:txBody>
          <a:bodyPr/>
          <a:lstStyle/>
          <a:p>
            <a:r>
              <a:rPr lang="en-US"/>
              <a:t>NYS-TEACHS - (800) 388-2014</a:t>
            </a:r>
          </a:p>
        </p:txBody>
      </p:sp>
      <p:sp>
        <p:nvSpPr>
          <p:cNvPr id="9" name="Slide Number Placeholder 8"/>
          <p:cNvSpPr>
            <a:spLocks noGrp="1"/>
          </p:cNvSpPr>
          <p:nvPr>
            <p:ph type="sldNum" sz="quarter" idx="12"/>
          </p:nvPr>
        </p:nvSpPr>
        <p:spPr/>
        <p:txBody>
          <a:bodyPr/>
          <a:lstStyle/>
          <a:p>
            <a:fld id="{FBBEA7B8-7C04-4AEA-B38F-AD87754A5857}" type="slidenum">
              <a:rPr lang="en-US" smtClean="0"/>
              <a:pPr/>
              <a:t>22</a:t>
            </a:fld>
            <a:endParaRPr lang="en-US"/>
          </a:p>
        </p:txBody>
      </p:sp>
      <p:sp>
        <p:nvSpPr>
          <p:cNvPr id="39940" name="Rectangle 5"/>
          <p:cNvSpPr>
            <a:spLocks noChangeArrowheads="1"/>
          </p:cNvSpPr>
          <p:nvPr/>
        </p:nvSpPr>
        <p:spPr bwMode="auto">
          <a:xfrm>
            <a:off x="2641600" y="3581400"/>
            <a:ext cx="1422400" cy="228600"/>
          </a:xfrm>
          <a:prstGeom prst="rect">
            <a:avLst/>
          </a:prstGeom>
          <a:noFill/>
          <a:ln w="571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39941" name="Rectangle 7"/>
          <p:cNvSpPr>
            <a:spLocks noChangeArrowheads="1"/>
          </p:cNvSpPr>
          <p:nvPr/>
        </p:nvSpPr>
        <p:spPr bwMode="auto">
          <a:xfrm>
            <a:off x="9245600" y="1703388"/>
            <a:ext cx="2743200" cy="3293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latin typeface="Gill Sans MT" panose="020B0502020104020203" pitchFamily="34" charset="0"/>
              </a:rPr>
              <a:t>1) Place cursor next to HOUSING ST(</a:t>
            </a:r>
            <a:r>
              <a:rPr lang="en-US" altLang="en-US" i="1" dirty="0" err="1">
                <a:latin typeface="Gill Sans MT" panose="020B0502020104020203" pitchFamily="34" charset="0"/>
              </a:rPr>
              <a:t>atus</a:t>
            </a:r>
            <a:r>
              <a:rPr lang="en-US" altLang="en-US" dirty="0">
                <a:latin typeface="Gill Sans MT" panose="020B0502020104020203" pitchFamily="34" charset="0"/>
              </a:rPr>
              <a:t>) and select </a:t>
            </a:r>
            <a:r>
              <a:rPr lang="en-US" altLang="en-US" b="1" dirty="0">
                <a:latin typeface="Gill Sans MT" panose="020B0502020104020203" pitchFamily="34" charset="0"/>
              </a:rPr>
              <a:t>F4</a:t>
            </a:r>
            <a:r>
              <a:rPr lang="en-US" altLang="en-US" dirty="0">
                <a:latin typeface="Gill Sans MT" panose="020B0502020104020203" pitchFamily="34" charset="0"/>
              </a:rPr>
              <a:t>.</a:t>
            </a:r>
          </a:p>
          <a:p>
            <a:pPr eaLnBrk="1" hangingPunct="1"/>
            <a:endParaRPr lang="en-US" altLang="en-US" sz="500" dirty="0">
              <a:latin typeface="Gill Sans MT" panose="020B0502020104020203" pitchFamily="34" charset="0"/>
            </a:endParaRPr>
          </a:p>
          <a:p>
            <a:pPr eaLnBrk="1" hangingPunct="1"/>
            <a:endParaRPr lang="en-US" altLang="en-US" sz="500" dirty="0">
              <a:latin typeface="Gill Sans MT" panose="020B0502020104020203" pitchFamily="34" charset="0"/>
            </a:endParaRPr>
          </a:p>
          <a:p>
            <a:pPr eaLnBrk="1" hangingPunct="1"/>
            <a:r>
              <a:rPr lang="en-US" altLang="en-US" dirty="0">
                <a:latin typeface="Gill Sans MT" panose="020B0502020104020203" pitchFamily="34" charset="0"/>
              </a:rPr>
              <a:t>2) Enter Unaccompanied Youth status (Y or N), only if the student is in temporary housing. </a:t>
            </a:r>
          </a:p>
          <a:p>
            <a:pPr eaLnBrk="1" hangingPunct="1"/>
            <a:endParaRPr lang="en-US" altLang="en-US" dirty="0">
              <a:solidFill>
                <a:schemeClr val="tx2"/>
              </a:solidFill>
              <a:latin typeface="Gill Sans MT" panose="020B0502020104020203" pitchFamily="34" charset="0"/>
            </a:endParaRPr>
          </a:p>
          <a:p>
            <a:pPr eaLnBrk="1" hangingPunct="1"/>
            <a:r>
              <a:rPr lang="en-US" altLang="en-US" dirty="0">
                <a:latin typeface="Gill Sans MT" panose="020B0502020104020203" pitchFamily="34" charset="0"/>
              </a:rPr>
              <a:t>3) Make sure to also update the student’s address</a:t>
            </a:r>
          </a:p>
        </p:txBody>
      </p:sp>
      <p:cxnSp>
        <p:nvCxnSpPr>
          <p:cNvPr id="10" name="Straight Arrow Connector 9"/>
          <p:cNvCxnSpPr>
            <a:stCxn id="39940" idx="3"/>
          </p:cNvCxnSpPr>
          <p:nvPr/>
        </p:nvCxnSpPr>
        <p:spPr bwMode="auto">
          <a:xfrm flipV="1">
            <a:off x="4064000" y="1919288"/>
            <a:ext cx="5283200" cy="1776413"/>
          </a:xfrm>
          <a:prstGeom prst="straightConnector1">
            <a:avLst/>
          </a:prstGeom>
          <a:ln w="76200">
            <a:solidFill>
              <a:srgbClr val="251AB2"/>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bwMode="auto">
          <a:xfrm flipV="1">
            <a:off x="6096000" y="3314700"/>
            <a:ext cx="3251200" cy="342900"/>
          </a:xfrm>
          <a:prstGeom prst="straightConnector1">
            <a:avLst/>
          </a:prstGeom>
          <a:ln w="76200">
            <a:solidFill>
              <a:srgbClr val="251AB2"/>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39944" name="Rectangle 5"/>
          <p:cNvSpPr>
            <a:spLocks noChangeArrowheads="1"/>
          </p:cNvSpPr>
          <p:nvPr/>
        </p:nvSpPr>
        <p:spPr bwMode="auto">
          <a:xfrm>
            <a:off x="4521128" y="3581400"/>
            <a:ext cx="1422400" cy="228600"/>
          </a:xfrm>
          <a:prstGeom prst="rect">
            <a:avLst/>
          </a:prstGeom>
          <a:noFill/>
          <a:ln w="571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Tree>
    <p:extLst>
      <p:ext uri="{BB962C8B-B14F-4D97-AF65-F5344CB8AC3E}">
        <p14:creationId xmlns:p14="http://schemas.microsoft.com/office/powerpoint/2010/main" val="3137926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noFill/>
          <a:ln w="57150">
            <a:solidFill>
              <a:schemeClr val="accent6"/>
            </a:solidFill>
          </a:ln>
        </p:spPr>
        <p:txBody>
          <a:bodyPr/>
          <a:lstStyle/>
          <a:p>
            <a:r>
              <a:rPr lang="en-US" dirty="0"/>
              <a:t>Run reports in ATS</a:t>
            </a:r>
          </a:p>
        </p:txBody>
      </p:sp>
      <p:sp>
        <p:nvSpPr>
          <p:cNvPr id="3" name="Text Placeholder 2"/>
          <p:cNvSpPr>
            <a:spLocks noGrp="1"/>
          </p:cNvSpPr>
          <p:nvPr>
            <p:ph type="body" sz="half" idx="2"/>
          </p:nvPr>
        </p:nvSpPr>
        <p:spPr/>
        <p:txBody>
          <a:bodyPr>
            <a:normAutofit/>
          </a:bodyPr>
          <a:lstStyle/>
          <a:p>
            <a:pPr marL="342900" indent="-342900">
              <a:buAutoNum type="arabicPeriod"/>
            </a:pPr>
            <a:r>
              <a:rPr lang="en-US" altLang="en-US" sz="1800" dirty="0"/>
              <a:t>Follow up with students who do not return the Housing Questionnaire. (N = FORM NOT RETURNED; M = MISSING)</a:t>
            </a:r>
          </a:p>
          <a:p>
            <a:pPr marL="342900" indent="-342900">
              <a:buAutoNum type="arabicPeriod"/>
            </a:pPr>
            <a:r>
              <a:rPr lang="en-US" altLang="en-US" sz="1800" dirty="0"/>
              <a:t>More information about data entry + reports to run in the NYS-TEACHS’ ATS Guidebook: </a:t>
            </a:r>
            <a:r>
              <a:rPr lang="en-US" altLang="en-US" sz="1800" dirty="0">
                <a:hlinkClick r:id="rId3"/>
              </a:rPr>
              <a:t>http://www.nysteachs.org/media/Data_Entry_Handbook_030217.pdf</a:t>
            </a:r>
            <a:r>
              <a:rPr lang="en-US" altLang="en-US" sz="1800" dirty="0"/>
              <a:t> </a:t>
            </a:r>
            <a:endParaRPr lang="en-US" dirty="0"/>
          </a:p>
        </p:txBody>
      </p:sp>
      <p:sp>
        <p:nvSpPr>
          <p:cNvPr id="5" name="Footer Placeholder 4"/>
          <p:cNvSpPr>
            <a:spLocks noGrp="1"/>
          </p:cNvSpPr>
          <p:nvPr>
            <p:ph type="ftr" sz="quarter" idx="11"/>
          </p:nvPr>
        </p:nvSpPr>
        <p:spPr/>
        <p:txBody>
          <a:bodyPr/>
          <a:lstStyle/>
          <a:p>
            <a:r>
              <a:rPr lang="en-US"/>
              <a:t>NYS-TEACHS - (800) 388-2014</a:t>
            </a:r>
          </a:p>
        </p:txBody>
      </p:sp>
      <p:sp>
        <p:nvSpPr>
          <p:cNvPr id="21507" name="Slide Number Placeholder 3"/>
          <p:cNvSpPr>
            <a:spLocks noGrp="1"/>
          </p:cNvSpPr>
          <p:nvPr>
            <p:ph type="sldNum" sz="quarter" idx="12"/>
          </p:nvPr>
        </p:nvSpPr>
        <p:spPr/>
        <p:txBody>
          <a:bodyPr/>
          <a:lstStyle/>
          <a:p>
            <a:fld id="{9BEE5F11-02F0-4846-ACC8-965CCCD2DF16}" type="slidenum">
              <a:rPr lang="en-US" smtClean="0"/>
              <a:pPr/>
              <a:t>23</a:t>
            </a:fld>
            <a:endParaRPr lang="en-US"/>
          </a:p>
        </p:txBody>
      </p:sp>
      <p:sp>
        <p:nvSpPr>
          <p:cNvPr id="40965" name="Rectangle 5"/>
          <p:cNvSpPr>
            <a:spLocks noChangeArrowheads="1"/>
          </p:cNvSpPr>
          <p:nvPr/>
        </p:nvSpPr>
        <p:spPr bwMode="auto">
          <a:xfrm>
            <a:off x="8331200" y="1371601"/>
            <a:ext cx="3352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600">
              <a:solidFill>
                <a:schemeClr val="tx2"/>
              </a:solidFill>
            </a:endParaRPr>
          </a:p>
          <a:p>
            <a:pPr eaLnBrk="1" hangingPunct="1"/>
            <a:endParaRPr lang="en-US" altLang="en-US" sz="1600">
              <a:solidFill>
                <a:schemeClr val="tx2"/>
              </a:solidFill>
            </a:endParaRPr>
          </a:p>
          <a:p>
            <a:pPr eaLnBrk="1" hangingPunct="1"/>
            <a:r>
              <a:rPr lang="en-US" altLang="en-US" sz="1600">
                <a:solidFill>
                  <a:schemeClr val="tx2"/>
                </a:solidFill>
              </a:rPr>
              <a:t> </a:t>
            </a:r>
            <a:endParaRPr lang="en-US" altLang="en-US" sz="1600" b="1">
              <a:solidFill>
                <a:schemeClr val="tx2"/>
              </a:solidFill>
              <a:latin typeface="Calibri" pitchFamily="34" charset="0"/>
            </a:endParaRPr>
          </a:p>
        </p:txBody>
      </p:sp>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93636" y="1136021"/>
            <a:ext cx="6361515" cy="4665026"/>
          </a:xfrm>
          <a:prstGeom prst="rect">
            <a:avLst/>
          </a:prstGeom>
          <a:noFill/>
          <a:ln>
            <a:noFill/>
          </a:ln>
        </p:spPr>
      </p:pic>
      <p:sp>
        <p:nvSpPr>
          <p:cNvPr id="6" name="Right Arrow 5"/>
          <p:cNvSpPr/>
          <p:nvPr/>
        </p:nvSpPr>
        <p:spPr>
          <a:xfrm>
            <a:off x="5488173" y="2929813"/>
            <a:ext cx="707354" cy="335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115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8958" y="447188"/>
            <a:ext cx="10571998" cy="970450"/>
          </a:xfrm>
        </p:spPr>
        <p:txBody>
          <a:bodyPr/>
          <a:lstStyle/>
          <a:p>
            <a:r>
              <a:rPr lang="en-US" dirty="0"/>
              <a:t>Special note about DV Shelter Addresses</a:t>
            </a:r>
          </a:p>
        </p:txBody>
      </p:sp>
      <p:sp>
        <p:nvSpPr>
          <p:cNvPr id="41987" name="Content Placeholder 2"/>
          <p:cNvSpPr>
            <a:spLocks noGrp="1"/>
          </p:cNvSpPr>
          <p:nvPr>
            <p:ph idx="1"/>
          </p:nvPr>
        </p:nvSpPr>
        <p:spPr/>
        <p:txBody>
          <a:bodyPr anchor="t">
            <a:normAutofit/>
          </a:bodyPr>
          <a:lstStyle/>
          <a:p>
            <a:pPr marL="0" indent="0">
              <a:buNone/>
            </a:pPr>
            <a:r>
              <a:rPr lang="en-US" altLang="en-US" sz="2000" b="1" dirty="0"/>
              <a:t>DO NOT USE THE STREET ADDRESS! </a:t>
            </a:r>
            <a:r>
              <a:rPr lang="en-US" altLang="en-US" sz="2000" dirty="0"/>
              <a:t>Instead, please use…</a:t>
            </a:r>
          </a:p>
          <a:p>
            <a:endParaRPr lang="en-US" altLang="en-US" sz="900" dirty="0"/>
          </a:p>
          <a:p>
            <a:r>
              <a:rPr lang="en-US" altLang="en-US" dirty="0"/>
              <a:t>House #:  Enter number of P.O. Box for the DV Shelter</a:t>
            </a:r>
          </a:p>
          <a:p>
            <a:r>
              <a:rPr lang="en-US" altLang="en-US" dirty="0"/>
              <a:t>Street:   “No Name”</a:t>
            </a:r>
          </a:p>
          <a:p>
            <a:r>
              <a:rPr lang="en-US" altLang="en-US" dirty="0"/>
              <a:t>Zip:  Zip of shelter</a:t>
            </a:r>
          </a:p>
          <a:p>
            <a:pPr marL="0" indent="0">
              <a:buNone/>
            </a:pPr>
            <a:endParaRPr lang="en-US" altLang="en-US" sz="900" dirty="0"/>
          </a:p>
          <a:p>
            <a:pPr marL="0" indent="0">
              <a:buNone/>
            </a:pPr>
            <a:r>
              <a:rPr lang="en-US" altLang="en-US" dirty="0"/>
              <a:t>If the student has an IEP…</a:t>
            </a:r>
          </a:p>
          <a:p>
            <a:pPr lvl="1"/>
            <a:r>
              <a:rPr lang="en-US" altLang="en-US" dirty="0"/>
              <a:t>Update SESIS to ensure that the IEP team communicates</a:t>
            </a:r>
            <a:br>
              <a:rPr lang="en-US" altLang="en-US" dirty="0"/>
            </a:br>
            <a:r>
              <a:rPr lang="en-US" altLang="en-US" dirty="0"/>
              <a:t>with the appropriate parent(s) or guardian(s).</a:t>
            </a:r>
          </a:p>
        </p:txBody>
      </p:sp>
      <p:sp>
        <p:nvSpPr>
          <p:cNvPr id="6" name="Footer Placeholder 5"/>
          <p:cNvSpPr>
            <a:spLocks noGrp="1"/>
          </p:cNvSpPr>
          <p:nvPr>
            <p:ph type="ftr" sz="quarter" idx="11"/>
          </p:nvPr>
        </p:nvSpPr>
        <p:spPr/>
        <p:txBody>
          <a:bodyPr/>
          <a:lstStyle/>
          <a:p>
            <a:r>
              <a:rPr lang="en-US"/>
              <a:t>NYS-TEACHS - (800) 388-2014</a:t>
            </a:r>
          </a:p>
        </p:txBody>
      </p:sp>
      <p:sp>
        <p:nvSpPr>
          <p:cNvPr id="22532" name="Slide Number Placeholder 3"/>
          <p:cNvSpPr>
            <a:spLocks noGrp="1"/>
          </p:cNvSpPr>
          <p:nvPr>
            <p:ph type="sldNum" sz="quarter" idx="12"/>
          </p:nvPr>
        </p:nvSpPr>
        <p:spPr/>
        <p:txBody>
          <a:bodyPr/>
          <a:lstStyle/>
          <a:p>
            <a:fld id="{6052CEB6-A324-4B82-81B1-8CBA281B2729}" type="slidenum">
              <a:rPr lang="en-US" smtClean="0"/>
              <a:pPr/>
              <a:t>24</a:t>
            </a:fld>
            <a:endParaRPr lang="en-US"/>
          </a:p>
        </p:txBody>
      </p:sp>
      <p:pic>
        <p:nvPicPr>
          <p:cNvPr id="41989" name="Picture 2" descr="C:\Documents and Settings\ekramer\Local Settings\Temporary Internet Files\Content.IE5\DL2K9MUY\MC900150549[1].wmf"/>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04800" y="2544508"/>
            <a:ext cx="3935686" cy="2866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4226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Caroline is a second grader doubling up in Queens and attending school in Brooklyn. What type(s) of transportation is/are available to her?</a:t>
            </a:r>
          </a:p>
        </p:txBody>
      </p:sp>
      <p:sp>
        <p:nvSpPr>
          <p:cNvPr id="7" name="Text Placeholder 6"/>
          <p:cNvSpPr>
            <a:spLocks noGrp="1"/>
          </p:cNvSpPr>
          <p:nvPr>
            <p:ph type="body" sz="quarter" idx="16"/>
          </p:nvPr>
        </p:nvSpPr>
        <p:spPr>
          <a:xfrm>
            <a:off x="7574642" y="1377594"/>
            <a:ext cx="3810001" cy="4538294"/>
          </a:xfrm>
        </p:spPr>
        <p:txBody>
          <a:bodyPr/>
          <a:lstStyle/>
          <a:p>
            <a:pPr marL="457200" indent="-457200">
              <a:buFont typeface="+mj-lt"/>
              <a:buAutoNum type="alphaLcPeriod"/>
            </a:pPr>
            <a:r>
              <a:rPr lang="en-US" dirty="0"/>
              <a:t>MetroCard for Caroline only</a:t>
            </a:r>
          </a:p>
          <a:p>
            <a:pPr marL="457200" indent="-457200">
              <a:buFont typeface="+mj-lt"/>
              <a:buAutoNum type="alphaLcPeriod"/>
            </a:pPr>
            <a:r>
              <a:rPr lang="en-US" dirty="0"/>
              <a:t>MetroCard for Caroline and her parent/guardian</a:t>
            </a:r>
          </a:p>
          <a:p>
            <a:pPr marL="457200" indent="-457200">
              <a:buFont typeface="+mj-lt"/>
              <a:buAutoNum type="alphaLcPeriod"/>
            </a:pPr>
            <a:r>
              <a:rPr lang="en-US" dirty="0"/>
              <a:t>Busing (if an appropriate route exists)</a:t>
            </a:r>
          </a:p>
          <a:p>
            <a:pPr marL="457200" indent="-457200">
              <a:buFont typeface="+mj-lt"/>
              <a:buAutoNum type="alphaLcPeriod"/>
            </a:pPr>
            <a:r>
              <a:rPr lang="en-US" dirty="0"/>
              <a:t>A and C</a:t>
            </a:r>
          </a:p>
          <a:p>
            <a:pPr marL="457200" indent="-457200">
              <a:buFont typeface="+mj-lt"/>
              <a:buAutoNum type="alphaLcPeriod"/>
            </a:pPr>
            <a:r>
              <a:rPr lang="en-US" dirty="0"/>
              <a:t>B and C</a:t>
            </a:r>
          </a:p>
          <a:p>
            <a:endParaRPr lang="en-US" dirty="0"/>
          </a:p>
        </p:txBody>
      </p:sp>
      <p:sp>
        <p:nvSpPr>
          <p:cNvPr id="3" name="Footer Placeholder 2"/>
          <p:cNvSpPr>
            <a:spLocks noGrp="1"/>
          </p:cNvSpPr>
          <p:nvPr>
            <p:ph type="ftr" sz="quarter" idx="11"/>
          </p:nvPr>
        </p:nvSpPr>
        <p:spPr/>
        <p:txBody>
          <a:bodyPr/>
          <a:lstStyle/>
          <a:p>
            <a:r>
              <a:rPr lang="en-US" dirty="0"/>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25</a:t>
            </a:fld>
            <a:endParaRPr lang="en-US"/>
          </a:p>
        </p:txBody>
      </p:sp>
      <p:sp>
        <p:nvSpPr>
          <p:cNvPr id="8" name="Text Placeholder 7"/>
          <p:cNvSpPr>
            <a:spLocks noGrp="1"/>
          </p:cNvSpPr>
          <p:nvPr>
            <p:ph type="body" idx="1"/>
          </p:nvPr>
        </p:nvSpPr>
        <p:spPr/>
        <p:txBody>
          <a:bodyPr/>
          <a:lstStyle/>
          <a:p>
            <a:r>
              <a:rPr lang="en-US" dirty="0"/>
              <a:t>Poll: Transportation for Caroline</a:t>
            </a:r>
          </a:p>
        </p:txBody>
      </p:sp>
    </p:spTree>
    <p:extLst>
      <p:ext uri="{BB962C8B-B14F-4D97-AF65-F5344CB8AC3E}">
        <p14:creationId xmlns:p14="http://schemas.microsoft.com/office/powerpoint/2010/main" val="4286581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10" y="-37240"/>
            <a:ext cx="10571998" cy="970450"/>
          </a:xfrm>
        </p:spPr>
        <p:txBody>
          <a:bodyPr/>
          <a:lstStyle/>
          <a:p>
            <a:r>
              <a:rPr lang="en-US" dirty="0"/>
              <a:t>Transportation to School: Overview</a:t>
            </a:r>
          </a:p>
        </p:txBody>
      </p:sp>
      <p:sp>
        <p:nvSpPr>
          <p:cNvPr id="4" name="Slide Number Placeholder 3"/>
          <p:cNvSpPr>
            <a:spLocks noGrp="1"/>
          </p:cNvSpPr>
          <p:nvPr>
            <p:ph type="sldNum" sz="quarter" idx="12"/>
          </p:nvPr>
        </p:nvSpPr>
        <p:spPr/>
        <p:txBody>
          <a:bodyPr/>
          <a:lstStyle/>
          <a:p>
            <a:fld id="{530C0466-FEBC-4AAD-99B6-984C52D5C12F}" type="slidenum">
              <a:rPr lang="en-US" smtClean="0"/>
              <a:pPr/>
              <a:t>26</a:t>
            </a:fld>
            <a:endParaRPr lang="en-US"/>
          </a:p>
        </p:txBody>
      </p:sp>
      <p:sp>
        <p:nvSpPr>
          <p:cNvPr id="15" name="TextBox 14"/>
          <p:cNvSpPr txBox="1">
            <a:spLocks noChangeArrowheads="1"/>
          </p:cNvSpPr>
          <p:nvPr/>
        </p:nvSpPr>
        <p:spPr bwMode="auto">
          <a:xfrm>
            <a:off x="3591206" y="1629846"/>
            <a:ext cx="5061284" cy="1692771"/>
          </a:xfrm>
          <a:prstGeom prst="rect">
            <a:avLst/>
          </a:prstGeom>
          <a:noFill/>
          <a:ln w="76200">
            <a:solidFill>
              <a:schemeClr val="accent6"/>
            </a:solidFill>
            <a:miter lim="800000"/>
            <a:headEnd/>
            <a:tailEnd/>
          </a:ln>
        </p:spPr>
        <p:txBody>
          <a:bodyPr wrap="square">
            <a:spAutoFit/>
          </a:bodyPr>
          <a:lstStyle/>
          <a:p>
            <a:pPr algn="ctr"/>
            <a:r>
              <a:rPr lang="en-US" sz="2400" b="1" dirty="0"/>
              <a:t>BUSING</a:t>
            </a:r>
          </a:p>
          <a:p>
            <a:pPr marL="227013" indent="-227013" algn="ctr">
              <a:buFont typeface="Arial" panose="020B0604020202020204" pitchFamily="34" charset="0"/>
              <a:buChar char="•"/>
            </a:pPr>
            <a:r>
              <a:rPr lang="en-US" sz="2000" b="1" dirty="0"/>
              <a:t>ALL K-6 students in shelters</a:t>
            </a:r>
            <a:r>
              <a:rPr lang="en-US" sz="2000" dirty="0"/>
              <a:t>;</a:t>
            </a:r>
          </a:p>
          <a:p>
            <a:pPr marL="227013" indent="-227013" algn="ctr">
              <a:buFont typeface="Arial" panose="020B0604020202020204" pitchFamily="34" charset="0"/>
              <a:buChar char="•"/>
            </a:pPr>
            <a:r>
              <a:rPr lang="en-US" sz="2000" dirty="0"/>
              <a:t>Any grade if on IEP;</a:t>
            </a:r>
          </a:p>
          <a:p>
            <a:pPr marL="227013" indent="-227013" algn="ctr">
              <a:buFont typeface="Arial" panose="020B0604020202020204" pitchFamily="34" charset="0"/>
              <a:buChar char="•"/>
            </a:pPr>
            <a:r>
              <a:rPr lang="en-US" sz="2000" dirty="0"/>
              <a:t>For doubled-up and other </a:t>
            </a:r>
          </a:p>
          <a:p>
            <a:pPr algn="ctr"/>
            <a:r>
              <a:rPr lang="en-US" sz="2000" dirty="0"/>
              <a:t>   K-6 students if a route exists </a:t>
            </a:r>
          </a:p>
        </p:txBody>
      </p:sp>
      <p:sp>
        <p:nvSpPr>
          <p:cNvPr id="17" name="TextBox 16"/>
          <p:cNvSpPr txBox="1">
            <a:spLocks noChangeArrowheads="1"/>
          </p:cNvSpPr>
          <p:nvPr/>
        </p:nvSpPr>
        <p:spPr bwMode="auto">
          <a:xfrm>
            <a:off x="3392767" y="4530893"/>
            <a:ext cx="5458162" cy="1384995"/>
          </a:xfrm>
          <a:prstGeom prst="rect">
            <a:avLst/>
          </a:prstGeom>
          <a:solidFill>
            <a:schemeClr val="bg2"/>
          </a:solidFill>
          <a:ln w="76200">
            <a:solidFill>
              <a:schemeClr val="accent2"/>
            </a:solidFill>
            <a:miter lim="800000"/>
            <a:headEnd/>
            <a:tailEnd/>
          </a:ln>
        </p:spPr>
        <p:txBody>
          <a:bodyPr wrap="square">
            <a:spAutoFit/>
          </a:bodyPr>
          <a:lstStyle/>
          <a:p>
            <a:pPr algn="ctr"/>
            <a:r>
              <a:rPr lang="en-US" sz="2400" b="1" dirty="0"/>
              <a:t>METROCARD</a:t>
            </a:r>
          </a:p>
          <a:p>
            <a:pPr marL="287338" indent="-287338">
              <a:buFont typeface="Arial" pitchFamily="34" charset="0"/>
              <a:buChar char="•"/>
              <a:defRPr/>
            </a:pPr>
            <a:r>
              <a:rPr lang="en-US" sz="2000" b="1" dirty="0"/>
              <a:t>FREE full-fare MetroCard </a:t>
            </a:r>
            <a:r>
              <a:rPr lang="en-US" sz="2000" dirty="0"/>
              <a:t>for any student in temp housing not getting busing</a:t>
            </a:r>
            <a:endParaRPr lang="en-US" sz="2000" b="1" dirty="0"/>
          </a:p>
          <a:p>
            <a:pPr indent="231775">
              <a:buFont typeface="Arial" pitchFamily="34" charset="0"/>
              <a:buChar char="•"/>
              <a:defRPr/>
            </a:pPr>
            <a:r>
              <a:rPr lang="en-US" sz="2000" dirty="0"/>
              <a:t>Parent to accompany student (Pre-K-6)</a:t>
            </a:r>
          </a:p>
        </p:txBody>
      </p:sp>
      <p:sp>
        <p:nvSpPr>
          <p:cNvPr id="19" name="TextBox 18"/>
          <p:cNvSpPr txBox="1"/>
          <p:nvPr/>
        </p:nvSpPr>
        <p:spPr>
          <a:xfrm>
            <a:off x="5371880" y="3603589"/>
            <a:ext cx="1371600" cy="646331"/>
          </a:xfrm>
          <a:prstGeom prst="rect">
            <a:avLst/>
          </a:prstGeom>
          <a:noFill/>
        </p:spPr>
        <p:txBody>
          <a:bodyPr wrap="square" rtlCol="0">
            <a:spAutoFit/>
          </a:bodyPr>
          <a:lstStyle/>
          <a:p>
            <a:pPr algn="ctr"/>
            <a:r>
              <a:rPr lang="en-US" sz="3600" dirty="0">
                <a:solidFill>
                  <a:schemeClr val="bg1">
                    <a:lumMod val="50000"/>
                  </a:schemeClr>
                </a:solidFill>
              </a:rPr>
              <a:t>or</a:t>
            </a:r>
          </a:p>
        </p:txBody>
      </p:sp>
      <p:pic>
        <p:nvPicPr>
          <p:cNvPr id="12" name="Picture 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74897" y="4977454"/>
            <a:ext cx="1219200" cy="899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165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interim…</a:t>
            </a:r>
          </a:p>
        </p:txBody>
      </p:sp>
      <p:sp>
        <p:nvSpPr>
          <p:cNvPr id="3" name="Content Placeholder 2"/>
          <p:cNvSpPr>
            <a:spLocks noGrp="1"/>
          </p:cNvSpPr>
          <p:nvPr>
            <p:ph idx="1"/>
          </p:nvPr>
        </p:nvSpPr>
        <p:spPr/>
        <p:txBody>
          <a:bodyPr>
            <a:normAutofit/>
          </a:bodyPr>
          <a:lstStyle/>
          <a:p>
            <a:r>
              <a:rPr lang="en-US" sz="3200" dirty="0" err="1"/>
              <a:t>MetroCards</a:t>
            </a:r>
            <a:r>
              <a:rPr lang="en-US" sz="3200" dirty="0"/>
              <a:t> should be issued while awaiting bus route implementation or response about bus route availability.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01201" y="3883068"/>
            <a:ext cx="2167995" cy="1599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US"/>
              <a:t>NYS-TEACHS - (800) 388-2014</a:t>
            </a:r>
            <a:endParaRPr lang="en-US" dirty="0"/>
          </a:p>
        </p:txBody>
      </p:sp>
    </p:spTree>
    <p:extLst>
      <p:ext uri="{BB962C8B-B14F-4D97-AF65-F5344CB8AC3E}">
        <p14:creationId xmlns:p14="http://schemas.microsoft.com/office/powerpoint/2010/main" val="19065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858016"/>
            <a:ext cx="10571998" cy="970450"/>
          </a:xfrm>
        </p:spPr>
        <p:txBody>
          <a:bodyPr/>
          <a:lstStyle/>
          <a:p>
            <a:r>
              <a:rPr lang="en-US" dirty="0"/>
              <a:t>Busing for students in grades K-6 in Department of Homeless Services (DHS) Shelters</a:t>
            </a:r>
          </a:p>
        </p:txBody>
      </p:sp>
      <p:sp>
        <p:nvSpPr>
          <p:cNvPr id="3" name="Content Placeholder 2"/>
          <p:cNvSpPr>
            <a:spLocks noGrp="1"/>
          </p:cNvSpPr>
          <p:nvPr>
            <p:ph sz="half" idx="1"/>
          </p:nvPr>
        </p:nvSpPr>
        <p:spPr>
          <a:xfrm>
            <a:off x="818712" y="2222287"/>
            <a:ext cx="5990302" cy="3638763"/>
          </a:xfrm>
        </p:spPr>
        <p:txBody>
          <a:bodyPr/>
          <a:lstStyle/>
          <a:p>
            <a:pPr marL="0" indent="0">
              <a:buNone/>
            </a:pPr>
            <a:r>
              <a:rPr lang="en-US" b="1" dirty="0"/>
              <a:t>Busing set up automatically for students in grades </a:t>
            </a:r>
            <a:br>
              <a:rPr lang="en-US" b="1" dirty="0"/>
            </a:br>
            <a:r>
              <a:rPr lang="en-US" b="1" dirty="0"/>
              <a:t>K-6 who reside in DHS shelters.</a:t>
            </a:r>
          </a:p>
          <a:p>
            <a:pPr marL="0" indent="0">
              <a:buNone/>
            </a:pPr>
            <a:r>
              <a:rPr lang="en-US" dirty="0"/>
              <a:t>To find bus routes, parents can:</a:t>
            </a:r>
          </a:p>
          <a:p>
            <a:pPr>
              <a:buAutoNum type="arabicPeriod"/>
            </a:pPr>
            <a:r>
              <a:rPr lang="en-US" dirty="0"/>
              <a:t>Call OPT’s Customer Service line at (718) 392-8855</a:t>
            </a:r>
          </a:p>
          <a:p>
            <a:pPr>
              <a:buAutoNum type="arabicPeriod"/>
            </a:pPr>
            <a:r>
              <a:rPr lang="en-US" dirty="0"/>
              <a:t>Check online at </a:t>
            </a:r>
            <a:r>
              <a:rPr lang="en-US" dirty="0">
                <a:hlinkClick r:id="rId3"/>
              </a:rPr>
              <a:t>http://www.optnyc.org</a:t>
            </a:r>
            <a:r>
              <a:rPr lang="en-US" dirty="0"/>
              <a:t> (Need child’s OSIS number and date of birth)</a:t>
            </a:r>
          </a:p>
          <a:p>
            <a:pPr>
              <a:buAutoNum type="arabicPeriod"/>
            </a:pPr>
            <a:r>
              <a:rPr lang="en-US" dirty="0"/>
              <a:t>Talk to the STH Family Assistant at shelter site or borough-based STH Content Experts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97651" y="1976954"/>
            <a:ext cx="3580680" cy="4576490"/>
          </a:xfrm>
          <a:prstGeom prst="rect">
            <a:avLst/>
          </a:prstGeom>
        </p:spPr>
      </p:pic>
    </p:spTree>
    <p:extLst>
      <p:ext uri="{BB962C8B-B14F-4D97-AF65-F5344CB8AC3E}">
        <p14:creationId xmlns:p14="http://schemas.microsoft.com/office/powerpoint/2010/main" val="255021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631015"/>
            <a:ext cx="10571998" cy="970450"/>
          </a:xfrm>
        </p:spPr>
        <p:txBody>
          <a:bodyPr/>
          <a:lstStyle/>
          <a:p>
            <a:r>
              <a:rPr lang="en-US" dirty="0"/>
              <a:t>Busing for students in grades K-6 in Domestic Violence Shelters</a:t>
            </a:r>
          </a:p>
        </p:txBody>
      </p:sp>
      <p:sp>
        <p:nvSpPr>
          <p:cNvPr id="3" name="Content Placeholder 2"/>
          <p:cNvSpPr>
            <a:spLocks noGrp="1"/>
          </p:cNvSpPr>
          <p:nvPr>
            <p:ph sz="half" idx="1"/>
          </p:nvPr>
        </p:nvSpPr>
        <p:spPr>
          <a:xfrm>
            <a:off x="810000" y="2402599"/>
            <a:ext cx="5185873" cy="3638763"/>
          </a:xfrm>
        </p:spPr>
        <p:txBody>
          <a:bodyPr>
            <a:noAutofit/>
          </a:bodyPr>
          <a:lstStyle/>
          <a:p>
            <a:pPr marL="0" indent="0">
              <a:buNone/>
            </a:pPr>
            <a:r>
              <a:rPr lang="en-US" sz="1400" b="1" dirty="0"/>
              <a:t>Caseworkers at Human Resources Administration (HRA) Domestic Violence Shelters (DV Shelters) can request busing via email using the </a:t>
            </a:r>
            <a:r>
              <a:rPr lang="en-US" sz="1400" b="1" dirty="0">
                <a:solidFill>
                  <a:schemeClr val="accent3"/>
                </a:solidFill>
              </a:rPr>
              <a:t>Temporary Housing Transportation Request</a:t>
            </a:r>
            <a:r>
              <a:rPr lang="en-US" sz="1400" b="1" dirty="0"/>
              <a:t> form.</a:t>
            </a:r>
            <a:endParaRPr lang="en-US" sz="1100" b="1" dirty="0"/>
          </a:p>
          <a:p>
            <a:pPr>
              <a:buFont typeface="Wingdings 2" charset="2"/>
              <a:buAutoNum type="arabicPeriod"/>
            </a:pPr>
            <a:r>
              <a:rPr lang="en-US" sz="1100" dirty="0"/>
              <a:t>School-Based Liaison will make sure that student address is updated in ATS (REMEMBER TO USE THE PO BOX)</a:t>
            </a:r>
          </a:p>
          <a:p>
            <a:pPr>
              <a:buFont typeface="Wingdings 2" charset="2"/>
              <a:buAutoNum type="arabicPeriod"/>
            </a:pPr>
            <a:r>
              <a:rPr lang="en-US" sz="1100" dirty="0"/>
              <a:t>Parent updates Housing Questionnaire and shares with school, or school shares updated HQ with parent/ shelter caseworker</a:t>
            </a:r>
          </a:p>
          <a:p>
            <a:pPr>
              <a:buAutoNum type="arabicPeriod"/>
            </a:pPr>
            <a:r>
              <a:rPr lang="en-US" sz="1100" dirty="0">
                <a:hlinkClick r:id="rId3"/>
              </a:rPr>
              <a:t>Temporary Housing Transportation Request form </a:t>
            </a:r>
            <a:r>
              <a:rPr lang="en-US" sz="1100" dirty="0"/>
              <a:t>completed</a:t>
            </a:r>
          </a:p>
          <a:p>
            <a:pPr>
              <a:buAutoNum type="arabicPeriod"/>
            </a:pPr>
            <a:r>
              <a:rPr lang="en-US" sz="1100" dirty="0"/>
              <a:t>Shelter Caseworker will email the completed form to all required parties: </a:t>
            </a:r>
          </a:p>
          <a:p>
            <a:pPr lvl="1">
              <a:buAutoNum type="arabicPeriod"/>
            </a:pPr>
            <a:r>
              <a:rPr lang="en-US" sz="1100" dirty="0">
                <a:hlinkClick r:id="rId4"/>
              </a:rPr>
              <a:t>OPTShelterTransportationRequests@schools.nyc.gov</a:t>
            </a:r>
            <a:endParaRPr lang="en-US" sz="1100" dirty="0"/>
          </a:p>
          <a:p>
            <a:pPr lvl="1">
              <a:buAutoNum type="arabicPeriod"/>
            </a:pPr>
            <a:r>
              <a:rPr lang="en-US" sz="1100" dirty="0"/>
              <a:t>CC: </a:t>
            </a:r>
            <a:r>
              <a:rPr lang="en-US" sz="1100" dirty="0">
                <a:hlinkClick r:id="rId5"/>
              </a:rPr>
              <a:t>STH Content Expert for temporary housing location</a:t>
            </a:r>
            <a:endParaRPr lang="en-US" sz="1100" dirty="0"/>
          </a:p>
          <a:p>
            <a:pPr marL="0" indent="0">
              <a:buNone/>
            </a:pPr>
            <a:r>
              <a:rPr lang="en-US" sz="1100" b="1" dirty="0"/>
              <a:t>Note: </a:t>
            </a:r>
            <a:r>
              <a:rPr lang="en-US" sz="1100" dirty="0"/>
              <a:t>All students in DV shelters meeting grade and distance requirements should receive busing.</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7" name="Content Placeholder 6"/>
          <p:cNvPicPr>
            <a:picLocks noGrp="1" noChangeAspect="1"/>
          </p:cNvPicPr>
          <p:nvPr>
            <p:ph sz="half" idx="2"/>
          </p:nvPr>
        </p:nvPicPr>
        <p:blipFill rotWithShape="1">
          <a:blip r:embed="rId6" cstate="email">
            <a:extLst>
              <a:ext uri="{28A0092B-C50C-407E-A947-70E740481C1C}">
                <a14:useLocalDpi xmlns:a14="http://schemas.microsoft.com/office/drawing/2010/main"/>
              </a:ext>
            </a:extLst>
          </a:blip>
          <a:srcRect/>
          <a:stretch/>
        </p:blipFill>
        <p:spPr>
          <a:xfrm>
            <a:off x="6634610" y="1989940"/>
            <a:ext cx="4574798" cy="4103455"/>
          </a:xfrm>
          <a:prstGeom prst="rect">
            <a:avLst/>
          </a:prstGeom>
        </p:spPr>
      </p:pic>
    </p:spTree>
    <p:extLst>
      <p:ext uri="{BB962C8B-B14F-4D97-AF65-F5344CB8AC3E}">
        <p14:creationId xmlns:p14="http://schemas.microsoft.com/office/powerpoint/2010/main" val="256537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 City Students Experiencing Homelessness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Key Takeaways presented by the </a:t>
            </a:r>
            <a:r>
              <a:rPr lang="en-US" b="1" dirty="0"/>
              <a:t>Institute for Children, Poverty, and Homelessness</a:t>
            </a:r>
            <a:r>
              <a:rPr lang="en-US" dirty="0"/>
              <a:t>’ in their </a:t>
            </a:r>
            <a:r>
              <a:rPr lang="en-US" b="1" i="1" dirty="0">
                <a:hlinkClick r:id="rId3"/>
              </a:rPr>
              <a:t>Atlas of Student Homelessness 2017</a:t>
            </a:r>
            <a:r>
              <a:rPr lang="en-US" dirty="0"/>
              <a:t> include:</a:t>
            </a:r>
            <a:endParaRPr lang="en-US" b="1" i="1" dirty="0"/>
          </a:p>
          <a:p>
            <a:r>
              <a:rPr lang="en-US" dirty="0"/>
              <a:t>More than 140,000 New York City public school students have been homeless at some point between SY 2010–11 and SY 2015–16.</a:t>
            </a:r>
          </a:p>
          <a:p>
            <a:r>
              <a:rPr lang="en-US" b="1" dirty="0">
                <a:solidFill>
                  <a:schemeClr val="accent2"/>
                </a:solidFill>
              </a:rPr>
              <a:t>Close to 100,000 homeless students attended New York City public schools in SY 2015–16</a:t>
            </a:r>
            <a:r>
              <a:rPr lang="en-US" dirty="0"/>
              <a:t>. This was a 49% increase in six years. Over the same period, the overall enrollment among housed students declined.</a:t>
            </a:r>
          </a:p>
          <a:p>
            <a:r>
              <a:rPr lang="en-US" dirty="0"/>
              <a:t>Amidst citywide policy and curricula changes over time, achievement gaps by housing status persisted. </a:t>
            </a:r>
            <a:r>
              <a:rPr lang="en-US" b="1" dirty="0">
                <a:solidFill>
                  <a:schemeClr val="accent6"/>
                </a:solidFill>
              </a:rPr>
              <a:t>Homeless students scored proficient in ELA at roughly half the rate of housed students overall</a:t>
            </a:r>
            <a:r>
              <a:rPr lang="en-US" dirty="0"/>
              <a:t> (21% to 40% in SY 2015–16).</a:t>
            </a:r>
          </a:p>
          <a:p>
            <a:r>
              <a:rPr lang="en-US" b="1" dirty="0">
                <a:solidFill>
                  <a:schemeClr val="accent3"/>
                </a:solidFill>
              </a:rPr>
              <a:t>Homeless students dropped out of high school at two times the rate of low-income housed students</a:t>
            </a:r>
            <a:r>
              <a:rPr lang="en-US" dirty="0"/>
              <a:t> and over three times the rate of non-low-income housed students (17% to 8% and 6%).</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485083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n-US" sz="1400" b="1" dirty="0"/>
              <a:t>Students who are temporarily doubled-up, in another temporary housing situation not in shelter, or who have moved into permanent housing from a homeless situation can request busing via email using the </a:t>
            </a:r>
            <a:r>
              <a:rPr lang="en-US" sz="1400" b="1" dirty="0">
                <a:solidFill>
                  <a:schemeClr val="accent6"/>
                </a:solidFill>
              </a:rPr>
              <a:t>Emergency Evaluation Request </a:t>
            </a:r>
            <a:r>
              <a:rPr lang="en-US" sz="1400" b="1" dirty="0"/>
              <a:t>form. Note that students will only receive busing if an appropriate bus route exists.</a:t>
            </a:r>
          </a:p>
          <a:p>
            <a:pPr>
              <a:buFont typeface="Wingdings 2" charset="2"/>
              <a:buAutoNum type="arabicPeriod"/>
            </a:pPr>
            <a:r>
              <a:rPr lang="en-US" sz="1200" dirty="0"/>
              <a:t>School-Based Liaison will make sure that student address is updated in ATS </a:t>
            </a:r>
          </a:p>
          <a:p>
            <a:pPr>
              <a:buFont typeface="Wingdings 2" charset="2"/>
              <a:buAutoNum type="arabicPeriod"/>
            </a:pPr>
            <a:r>
              <a:rPr lang="en-US" sz="1200" dirty="0"/>
              <a:t>Parent updates Housing Questionnaire.</a:t>
            </a:r>
          </a:p>
          <a:p>
            <a:pPr>
              <a:buFont typeface="Wingdings 2" charset="2"/>
              <a:buAutoNum type="arabicPeriod"/>
            </a:pPr>
            <a:r>
              <a:rPr lang="en-US" sz="1200" dirty="0">
                <a:solidFill>
                  <a:schemeClr val="accent6"/>
                </a:solidFill>
                <a:hlinkClick r:id="rId3"/>
              </a:rPr>
              <a:t>Emergency Evaluation Request </a:t>
            </a:r>
            <a:r>
              <a:rPr lang="en-US" sz="1200" dirty="0">
                <a:hlinkClick r:id="rId3"/>
              </a:rPr>
              <a:t>form </a:t>
            </a:r>
            <a:r>
              <a:rPr lang="en-US" sz="1200" dirty="0"/>
              <a:t>completed</a:t>
            </a:r>
          </a:p>
          <a:p>
            <a:pPr>
              <a:buAutoNum type="arabicPeriod"/>
            </a:pPr>
            <a:r>
              <a:rPr lang="en-US" sz="1200" dirty="0"/>
              <a:t>Email the completed form to all required parties:</a:t>
            </a:r>
          </a:p>
          <a:p>
            <a:pPr lvl="1">
              <a:buAutoNum type="arabicPeriod"/>
            </a:pPr>
            <a:r>
              <a:rPr lang="en-US" sz="1200" u="sng" dirty="0">
                <a:hlinkClick r:id="rId4"/>
              </a:rPr>
              <a:t>OPTEmergencyTransportationRequests@schools.nyc.gov</a:t>
            </a:r>
            <a:r>
              <a:rPr lang="en-US" sz="1200" dirty="0"/>
              <a:t> </a:t>
            </a:r>
          </a:p>
          <a:p>
            <a:pPr lvl="1">
              <a:buAutoNum type="arabicPeriod"/>
            </a:pPr>
            <a:r>
              <a:rPr lang="en-US" sz="1200" dirty="0"/>
              <a:t>CC: </a:t>
            </a:r>
            <a:r>
              <a:rPr lang="en-US" sz="1200" dirty="0">
                <a:hlinkClick r:id="rId5"/>
              </a:rPr>
              <a:t>STH Content Expert for temporary housing location</a:t>
            </a:r>
            <a:endParaRPr lang="en-US" sz="1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a:t>NYS-TEACHS - (800) 388-2014</a:t>
            </a:r>
            <a:endParaRPr lang="en-US" dirty="0"/>
          </a:p>
        </p:txBody>
      </p:sp>
      <p:sp>
        <p:nvSpPr>
          <p:cNvPr id="7" name="Title 6"/>
          <p:cNvSpPr>
            <a:spLocks noGrp="1"/>
          </p:cNvSpPr>
          <p:nvPr>
            <p:ph type="title"/>
          </p:nvPr>
        </p:nvSpPr>
        <p:spPr/>
        <p:txBody>
          <a:bodyPr/>
          <a:lstStyle/>
          <a:p>
            <a:r>
              <a:rPr lang="en-US" sz="3200" dirty="0"/>
              <a:t>Busing for students in grades K-6 who are doubled-up or who have moved into permanent housing</a:t>
            </a:r>
          </a:p>
        </p:txBody>
      </p:sp>
      <p:sp>
        <p:nvSpPr>
          <p:cNvPr id="8" name="Title 1"/>
          <p:cNvSpPr txBox="1">
            <a:spLocks/>
          </p:cNvSpPr>
          <p:nvPr/>
        </p:nvSpPr>
        <p:spPr>
          <a:xfrm>
            <a:off x="810000" y="141763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68541" y="2092046"/>
            <a:ext cx="5322169" cy="4245358"/>
          </a:xfrm>
          <a:prstGeom prst="rect">
            <a:avLst/>
          </a:prstGeom>
        </p:spPr>
      </p:pic>
    </p:spTree>
    <p:extLst>
      <p:ext uri="{BB962C8B-B14F-4D97-AF65-F5344CB8AC3E}">
        <p14:creationId xmlns:p14="http://schemas.microsoft.com/office/powerpoint/2010/main" val="1643489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494081"/>
            <a:ext cx="10571998" cy="970450"/>
          </a:xfrm>
        </p:spPr>
        <p:txBody>
          <a:bodyPr/>
          <a:lstStyle/>
          <a:p>
            <a:r>
              <a:rPr lang="en-US" dirty="0"/>
              <a:t>If student has transportation listed as a related service on IEP</a:t>
            </a:r>
          </a:p>
        </p:txBody>
      </p:sp>
      <p:sp>
        <p:nvSpPr>
          <p:cNvPr id="5" name="Content Placeholder 4"/>
          <p:cNvSpPr>
            <a:spLocks noGrp="1"/>
          </p:cNvSpPr>
          <p:nvPr>
            <p:ph sz="quarter" idx="1"/>
          </p:nvPr>
        </p:nvSpPr>
        <p:spPr/>
        <p:txBody>
          <a:bodyPr anchor="t">
            <a:noAutofit/>
          </a:bodyPr>
          <a:lstStyle/>
          <a:p>
            <a:pPr marL="0" indent="0">
              <a:buNone/>
            </a:pPr>
            <a:r>
              <a:rPr lang="en-US" sz="2000" b="1" dirty="0"/>
              <a:t>Student eligible for busing regardless of temporary housing status, distance, and student’s grade level</a:t>
            </a:r>
          </a:p>
          <a:p>
            <a:pPr marL="0" indent="0">
              <a:buNone/>
            </a:pPr>
            <a:r>
              <a:rPr lang="en-US" sz="2000" dirty="0"/>
              <a:t>No Variance/Evaluation Request necessary, but ensure that these steps are taken:</a:t>
            </a:r>
          </a:p>
          <a:p>
            <a:pPr>
              <a:buFont typeface="+mj-lt"/>
              <a:buAutoNum type="arabicPeriod"/>
            </a:pPr>
            <a:r>
              <a:rPr lang="en-US" sz="2000" dirty="0"/>
              <a:t>School must update address on the BIO screen in ATS</a:t>
            </a:r>
          </a:p>
          <a:p>
            <a:pPr>
              <a:buFont typeface="+mj-lt"/>
              <a:buAutoNum type="arabicPeriod"/>
            </a:pPr>
            <a:r>
              <a:rPr lang="en-US" sz="2000" dirty="0"/>
              <a:t>Transportation Coordinator in the Borough Field Support Center (BFSC) must update the STRE screen in ATS. </a:t>
            </a:r>
            <a:r>
              <a:rPr lang="en-US" sz="2000" b="1" dirty="0"/>
              <a:t>Note</a:t>
            </a:r>
            <a:r>
              <a:rPr lang="en-US" sz="2000" dirty="0"/>
              <a:t> that District 75 schools have direct access to STRE screen.</a:t>
            </a:r>
          </a:p>
          <a:p>
            <a:pPr>
              <a:buFont typeface="+mj-lt"/>
              <a:buAutoNum type="arabicPeriod"/>
            </a:pPr>
            <a:r>
              <a:rPr lang="en-US" sz="2000" dirty="0"/>
              <a:t>OPT re-routes student and contacts parent with updated busing information.</a:t>
            </a:r>
          </a:p>
        </p:txBody>
      </p:sp>
      <p:sp>
        <p:nvSpPr>
          <p:cNvPr id="3" name="Footer Placeholder 2"/>
          <p:cNvSpPr>
            <a:spLocks noGrp="1"/>
          </p:cNvSpPr>
          <p:nvPr>
            <p:ph type="ftr" sz="quarter" idx="11"/>
          </p:nvPr>
        </p:nvSpPr>
        <p:spPr/>
        <p:txBody>
          <a:bodyPr/>
          <a:lstStyle/>
          <a:p>
            <a:r>
              <a:rPr lang="en-US"/>
              <a:t>NYS-TEACHS - (800) 388-2014</a:t>
            </a:r>
            <a:endParaRPr lang="en-US" dirty="0"/>
          </a:p>
        </p:txBody>
      </p:sp>
      <p:sp>
        <p:nvSpPr>
          <p:cNvPr id="4" name="Slide Number Placeholder 3"/>
          <p:cNvSpPr>
            <a:spLocks noGrp="1"/>
          </p:cNvSpPr>
          <p:nvPr>
            <p:ph type="sldNum" sz="quarter" idx="12"/>
          </p:nvPr>
        </p:nvSpPr>
        <p:spPr/>
        <p:txBody>
          <a:bodyPr/>
          <a:lstStyle/>
          <a:p>
            <a:fld id="{530C0466-FEBC-4AAD-99B6-984C52D5C12F}" type="slidenum">
              <a:rPr lang="en-US" smtClean="0"/>
              <a:pPr/>
              <a:t>31</a:t>
            </a:fld>
            <a:endParaRPr lang="en-US"/>
          </a:p>
        </p:txBody>
      </p:sp>
    </p:spTree>
    <p:extLst>
      <p:ext uri="{BB962C8B-B14F-4D97-AF65-F5344CB8AC3E}">
        <p14:creationId xmlns:p14="http://schemas.microsoft.com/office/powerpoint/2010/main" val="231457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MetroCards</a:t>
            </a:r>
            <a:endParaRPr lang="en-US" dirty="0"/>
          </a:p>
        </p:txBody>
      </p:sp>
      <p:sp>
        <p:nvSpPr>
          <p:cNvPr id="3" name="Content Placeholder 2"/>
          <p:cNvSpPr>
            <a:spLocks noGrp="1"/>
          </p:cNvSpPr>
          <p:nvPr>
            <p:ph idx="1"/>
          </p:nvPr>
        </p:nvSpPr>
        <p:spPr/>
        <p:txBody>
          <a:bodyPr>
            <a:noAutofit/>
          </a:bodyPr>
          <a:lstStyle/>
          <a:p>
            <a:r>
              <a:rPr lang="en-US" sz="2400" dirty="0"/>
              <a:t>School provides full-fare Student MetroCard for students not eligible for busing. If Student MetroCard is not available from the school, students can get daily Student </a:t>
            </a:r>
            <a:r>
              <a:rPr lang="en-US" sz="2400" dirty="0" err="1"/>
              <a:t>MetroCards</a:t>
            </a:r>
            <a:r>
              <a:rPr lang="en-US" sz="2400" dirty="0"/>
              <a:t> from STH Family Assistant or Content Expert.</a:t>
            </a:r>
            <a:endParaRPr lang="en-US" sz="2000" dirty="0"/>
          </a:p>
          <a:p>
            <a:r>
              <a:rPr lang="en-US" sz="2400" dirty="0"/>
              <a:t>For students in grades PK-6 who do not have a bus route, parents/guardians can get FREE weekly </a:t>
            </a:r>
            <a:r>
              <a:rPr lang="en-US" sz="2400" dirty="0" err="1"/>
              <a:t>MetroCards</a:t>
            </a:r>
            <a:r>
              <a:rPr lang="en-US" sz="2400" dirty="0"/>
              <a:t> to bring their child(</a:t>
            </a:r>
            <a:r>
              <a:rPr lang="en-US" sz="2400" dirty="0" err="1"/>
              <a:t>ren</a:t>
            </a:r>
            <a:r>
              <a:rPr lang="en-US" sz="2400" dirty="0"/>
              <a:t>) to school. Available from the STH Content </a:t>
            </a:r>
            <a:br>
              <a:rPr lang="en-US" sz="2400" dirty="0"/>
            </a:br>
            <a:r>
              <a:rPr lang="en-US" sz="2400" dirty="0"/>
              <a:t>Experts/Family Assistants.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90892" y="4917725"/>
            <a:ext cx="2018516" cy="148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US"/>
              <a:t>NYS-TEACHS - (800) 388-2014</a:t>
            </a:r>
            <a:endParaRPr lang="en-US" dirty="0"/>
          </a:p>
        </p:txBody>
      </p:sp>
    </p:spTree>
    <p:extLst>
      <p:ext uri="{BB962C8B-B14F-4D97-AF65-F5344CB8AC3E}">
        <p14:creationId xmlns:p14="http://schemas.microsoft.com/office/powerpoint/2010/main" val="52461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lstStyle/>
          <a:p>
            <a:r>
              <a:rPr lang="en-US"/>
              <a:t>Busing Requests: Who can help?</a:t>
            </a:r>
            <a:endParaRPr lang="en-US" dirty="0"/>
          </a:p>
        </p:txBody>
      </p:sp>
      <p:sp>
        <p:nvSpPr>
          <p:cNvPr id="13" name="Content Placeholder 12"/>
          <p:cNvSpPr>
            <a:spLocks noGrp="1"/>
          </p:cNvSpPr>
          <p:nvPr>
            <p:ph idx="1"/>
          </p:nvPr>
        </p:nvSpPr>
        <p:spPr>
          <a:xfrm>
            <a:off x="818712" y="2324101"/>
            <a:ext cx="10554574" cy="3820448"/>
          </a:xfrm>
        </p:spPr>
        <p:txBody>
          <a:bodyPr>
            <a:normAutofit fontScale="77500" lnSpcReduction="20000"/>
          </a:bodyPr>
          <a:lstStyle/>
          <a:p>
            <a:pPr marL="0" indent="0">
              <a:buNone/>
              <a:defRPr/>
            </a:pPr>
            <a:r>
              <a:rPr lang="en-US" sz="2800" b="1" dirty="0"/>
              <a:t>OPT Customer Service (718) 392-8855</a:t>
            </a:r>
          </a:p>
          <a:p>
            <a:pPr marL="0" lvl="2" indent="0">
              <a:buNone/>
              <a:defRPr/>
            </a:pPr>
            <a:r>
              <a:rPr lang="en-US" sz="2400" dirty="0"/>
              <a:t>Make sure to specify whether it’s a:</a:t>
            </a:r>
          </a:p>
          <a:p>
            <a:pPr marL="463550" lvl="2">
              <a:buFont typeface="Arial" pitchFamily="34" charset="0"/>
              <a:buChar char="•"/>
              <a:defRPr/>
            </a:pPr>
            <a:r>
              <a:rPr lang="en-US" sz="2400" dirty="0"/>
              <a:t>Special Ed Bus Request OR </a:t>
            </a:r>
          </a:p>
          <a:p>
            <a:pPr marL="463550" lvl="2">
              <a:buFont typeface="Arial" pitchFamily="34" charset="0"/>
              <a:buChar char="•"/>
              <a:defRPr/>
            </a:pPr>
            <a:r>
              <a:rPr lang="en-US" sz="2400" dirty="0"/>
              <a:t>DHS Bus Request</a:t>
            </a:r>
          </a:p>
          <a:p>
            <a:pPr marL="463550" lvl="2">
              <a:buFont typeface="Arial" pitchFamily="34" charset="0"/>
              <a:buChar char="•"/>
              <a:defRPr/>
            </a:pPr>
            <a:r>
              <a:rPr lang="en-US" sz="2400" dirty="0"/>
              <a:t>HRA/Other Bus Request OR</a:t>
            </a:r>
          </a:p>
          <a:p>
            <a:pPr marL="463550" lvl="2">
              <a:buFont typeface="Arial" pitchFamily="34" charset="0"/>
              <a:buChar char="•"/>
              <a:defRPr/>
            </a:pPr>
            <a:r>
              <a:rPr lang="en-US" sz="2400" dirty="0"/>
              <a:t>Emergency Evaluation Request (for STH not in shelter)</a:t>
            </a:r>
          </a:p>
          <a:p>
            <a:pPr indent="-228600">
              <a:buFont typeface="Arial" pitchFamily="34" charset="0"/>
              <a:buChar char="•"/>
              <a:defRPr/>
            </a:pPr>
            <a:endParaRPr lang="en-US" sz="2400" dirty="0"/>
          </a:p>
          <a:p>
            <a:pPr indent="-228600">
              <a:buFont typeface="Arial" pitchFamily="34" charset="0"/>
              <a:buChar char="•"/>
              <a:defRPr/>
            </a:pPr>
            <a:r>
              <a:rPr lang="en-US" sz="2800" dirty="0"/>
              <a:t>Still having trouble, call:</a:t>
            </a:r>
          </a:p>
          <a:p>
            <a:pPr marL="463550" lvl="2">
              <a:buFont typeface="Arial" pitchFamily="34" charset="0"/>
              <a:buChar char="•"/>
              <a:defRPr/>
            </a:pPr>
            <a:r>
              <a:rPr lang="en-US" sz="2400" b="1" dirty="0"/>
              <a:t>STH Content Experts</a:t>
            </a:r>
          </a:p>
          <a:p>
            <a:pPr marL="463550" lvl="2">
              <a:buFont typeface="Arial" pitchFamily="34" charset="0"/>
              <a:buChar char="•"/>
              <a:defRPr/>
            </a:pPr>
            <a:r>
              <a:rPr lang="en-US" sz="2400" b="1" dirty="0"/>
              <a:t>NYS-TEACHS (800) 388-2014</a:t>
            </a:r>
          </a:p>
          <a:p>
            <a:endParaRPr lang="en-US" dirty="0"/>
          </a:p>
        </p:txBody>
      </p:sp>
      <p:sp>
        <p:nvSpPr>
          <p:cNvPr id="3" name="Footer Placeholder 2"/>
          <p:cNvSpPr>
            <a:spLocks noGrp="1"/>
          </p:cNvSpPr>
          <p:nvPr>
            <p:ph type="ftr" sz="quarter" idx="11"/>
          </p:nvPr>
        </p:nvSpPr>
        <p:spPr/>
        <p:txBody>
          <a:bodyPr/>
          <a:lstStyle/>
          <a:p>
            <a:r>
              <a:rPr lang="en-US"/>
              <a:t>NYS-TEACHS - (800) 388-2014</a:t>
            </a:r>
          </a:p>
        </p:txBody>
      </p:sp>
      <p:sp>
        <p:nvSpPr>
          <p:cNvPr id="2" name="Slide Number Placeholder 1"/>
          <p:cNvSpPr>
            <a:spLocks noGrp="1"/>
          </p:cNvSpPr>
          <p:nvPr>
            <p:ph type="sldNum" sz="quarter" idx="12"/>
          </p:nvPr>
        </p:nvSpPr>
        <p:spPr/>
        <p:txBody>
          <a:bodyPr/>
          <a:lstStyle/>
          <a:p>
            <a:fld id="{530C0466-FEBC-4AAD-99B6-984C52D5C12F}" type="slidenum">
              <a:rPr lang="en-US" smtClean="0"/>
              <a:pPr/>
              <a:t>33</a:t>
            </a:fld>
            <a:endParaRPr lang="en-US"/>
          </a:p>
        </p:txBody>
      </p:sp>
      <p:pic>
        <p:nvPicPr>
          <p:cNvPr id="6" name="Picture 5"/>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405269" y="2820996"/>
            <a:ext cx="3335215" cy="3094892"/>
          </a:xfrm>
          <a:prstGeom prst="rect">
            <a:avLst/>
          </a:prstGeom>
        </p:spPr>
      </p:pic>
    </p:spTree>
    <p:extLst>
      <p:ext uri="{BB962C8B-B14F-4D97-AF65-F5344CB8AC3E}">
        <p14:creationId xmlns:p14="http://schemas.microsoft.com/office/powerpoint/2010/main" val="1268622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Students Experiencing Homelessness are Categorically Eligible for </a:t>
            </a:r>
            <a:r>
              <a:rPr lang="en-US" sz="3200" dirty="0">
                <a:solidFill>
                  <a:schemeClr val="bg2"/>
                </a:solidFill>
              </a:rPr>
              <a:t>Title I Services</a:t>
            </a:r>
          </a:p>
        </p:txBody>
      </p:sp>
      <p:sp>
        <p:nvSpPr>
          <p:cNvPr id="11" name="Content Placeholder 1"/>
          <p:cNvSpPr>
            <a:spLocks noGrp="1"/>
          </p:cNvSpPr>
          <p:nvPr>
            <p:ph idx="1"/>
          </p:nvPr>
        </p:nvSpPr>
        <p:spPr>
          <a:xfrm>
            <a:off x="810000" y="1245395"/>
            <a:ext cx="9573796" cy="4223057"/>
          </a:xfrm>
        </p:spPr>
        <p:txBody>
          <a:bodyPr>
            <a:normAutofit/>
          </a:bodyPr>
          <a:lstStyle/>
          <a:p>
            <a:r>
              <a:rPr lang="en-US" dirty="0"/>
              <a:t>Academic programs and educational support services</a:t>
            </a:r>
          </a:p>
          <a:p>
            <a:r>
              <a:rPr lang="en-US" dirty="0"/>
              <a:t>Basic/emergency supplies</a:t>
            </a:r>
          </a:p>
          <a:p>
            <a:r>
              <a:rPr lang="en-US" dirty="0"/>
              <a:t>Extended library hours/after school programs</a:t>
            </a:r>
          </a:p>
          <a:p>
            <a:r>
              <a:rPr lang="en-US" dirty="0"/>
              <a:t>Counseling services</a:t>
            </a:r>
          </a:p>
          <a:p>
            <a:r>
              <a:rPr lang="en-US" dirty="0"/>
              <a:t>Parental involvement</a:t>
            </a:r>
          </a:p>
          <a:p>
            <a:r>
              <a:rPr lang="en-US" dirty="0"/>
              <a:t>Intervention programs </a:t>
            </a:r>
          </a:p>
          <a:p>
            <a:r>
              <a:rPr lang="en-US" dirty="0"/>
              <a:t>Outreach efforts to identify the STH population and help them</a:t>
            </a:r>
          </a:p>
          <a:p>
            <a:r>
              <a:rPr lang="en-US" dirty="0"/>
              <a:t>The work of the liaison</a:t>
            </a:r>
          </a:p>
          <a:p>
            <a:r>
              <a:rPr lang="en-US" dirty="0"/>
              <a:t>Research based programs that benefit highly mobile students</a:t>
            </a:r>
          </a:p>
          <a:p>
            <a:r>
              <a:rPr lang="en-US" dirty="0"/>
              <a:t>Data collection to assess the needs/progress of STH </a:t>
            </a:r>
          </a:p>
        </p:txBody>
      </p:sp>
      <p:sp>
        <p:nvSpPr>
          <p:cNvPr id="12" name="Footer Placeholder 2"/>
          <p:cNvSpPr>
            <a:spLocks noGrp="1"/>
          </p:cNvSpPr>
          <p:nvPr>
            <p:ph type="ftr" sz="quarter" idx="11"/>
          </p:nvPr>
        </p:nvSpPr>
        <p:spPr>
          <a:xfrm>
            <a:off x="125837" y="6378591"/>
            <a:ext cx="8644320" cy="365125"/>
          </a:xfrm>
        </p:spPr>
        <p:txBody>
          <a:bodyPr/>
          <a:lstStyle/>
          <a:p>
            <a:r>
              <a:rPr lang="en-US" dirty="0"/>
              <a:t>NYS-TEACHS - (800) 388-2014</a:t>
            </a:r>
          </a:p>
        </p:txBody>
      </p:sp>
      <p:sp>
        <p:nvSpPr>
          <p:cNvPr id="13" name="Slide Number Placeholder 3"/>
          <p:cNvSpPr>
            <a:spLocks noGrp="1"/>
          </p:cNvSpPr>
          <p:nvPr>
            <p:ph type="sldNum" sz="quarter" idx="12"/>
          </p:nvPr>
        </p:nvSpPr>
        <p:spPr/>
        <p:txBody>
          <a:bodyPr/>
          <a:lstStyle/>
          <a:p>
            <a:fld id="{530C0466-FEBC-4AAD-99B6-984C52D5C12F}" type="slidenum">
              <a:rPr lang="en-US" smtClean="0"/>
              <a:pPr/>
              <a:t>34</a:t>
            </a:fld>
            <a:endParaRPr lang="en-US"/>
          </a:p>
        </p:txBody>
      </p:sp>
      <p:sp>
        <p:nvSpPr>
          <p:cNvPr id="14" name="TextBox 13"/>
          <p:cNvSpPr txBox="1"/>
          <p:nvPr/>
        </p:nvSpPr>
        <p:spPr>
          <a:xfrm>
            <a:off x="289448" y="5468452"/>
            <a:ext cx="10138910" cy="1015663"/>
          </a:xfrm>
          <a:prstGeom prst="rect">
            <a:avLst/>
          </a:prstGeom>
          <a:noFill/>
          <a:ln w="38100">
            <a:solidFill>
              <a:schemeClr val="accent6"/>
            </a:solidFill>
          </a:ln>
        </p:spPr>
        <p:txBody>
          <a:bodyPr wrap="square" rtlCol="0">
            <a:spAutoFit/>
          </a:bodyPr>
          <a:lstStyle/>
          <a:p>
            <a:r>
              <a:rPr lang="en-US" sz="2000" dirty="0"/>
              <a:t>Work with school leadership to develop a list of possible supplies and services and a process for accessing funds. Ensure that all students in temporary housing are connected with appropriate services.</a:t>
            </a:r>
          </a:p>
        </p:txBody>
      </p:sp>
    </p:spTree>
    <p:extLst>
      <p:ext uri="{BB962C8B-B14F-4D97-AF65-F5344CB8AC3E}">
        <p14:creationId xmlns:p14="http://schemas.microsoft.com/office/powerpoint/2010/main" val="2282353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0"/>
            <a:ext cx="10571998" cy="970450"/>
          </a:xfrm>
        </p:spPr>
        <p:txBody>
          <a:bodyPr/>
          <a:lstStyle/>
          <a:p>
            <a:r>
              <a:rPr lang="en-US" dirty="0"/>
              <a:t>Title I for Students in Temporary Housing</a:t>
            </a:r>
          </a:p>
        </p:txBody>
      </p:sp>
      <p:sp>
        <p:nvSpPr>
          <p:cNvPr id="5" name="Content Placeholder 4"/>
          <p:cNvSpPr>
            <a:spLocks noGrp="1"/>
          </p:cNvSpPr>
          <p:nvPr>
            <p:ph idx="1"/>
          </p:nvPr>
        </p:nvSpPr>
        <p:spPr>
          <a:xfrm>
            <a:off x="810000" y="1592326"/>
            <a:ext cx="10554574" cy="4449036"/>
          </a:xfrm>
        </p:spPr>
        <p:txBody>
          <a:bodyPr anchor="t">
            <a:normAutofit/>
          </a:bodyPr>
          <a:lstStyle/>
          <a:p>
            <a:r>
              <a:rPr lang="en-US" sz="2000" dirty="0"/>
              <a:t>A school’s </a:t>
            </a:r>
            <a:r>
              <a:rPr lang="en-US" sz="2000" b="1" i="1" dirty="0"/>
              <a:t>Title I set-aside </a:t>
            </a:r>
            <a:r>
              <a:rPr lang="en-US" sz="2000" dirty="0"/>
              <a:t>is used to assist students in temporary housing in </a:t>
            </a:r>
            <a:r>
              <a:rPr lang="en-US" sz="2000" b="1" dirty="0">
                <a:solidFill>
                  <a:schemeClr val="accent3"/>
                </a:solidFill>
              </a:rPr>
              <a:t>meeting academic standards</a:t>
            </a:r>
            <a:r>
              <a:rPr lang="en-US" sz="2000" dirty="0"/>
              <a:t> as well as assisting with </a:t>
            </a:r>
            <a:r>
              <a:rPr lang="en-US" sz="2000" b="1" dirty="0">
                <a:solidFill>
                  <a:schemeClr val="accent5"/>
                </a:solidFill>
              </a:rPr>
              <a:t>urgent needs, such as emergency supplies</a:t>
            </a:r>
            <a:r>
              <a:rPr lang="en-US" sz="2000" dirty="0"/>
              <a:t>.</a:t>
            </a:r>
          </a:p>
          <a:p>
            <a:r>
              <a:rPr lang="en-US" sz="2000" b="1" dirty="0">
                <a:solidFill>
                  <a:schemeClr val="accent1"/>
                </a:solidFill>
              </a:rPr>
              <a:t>All students in temporary housing are eligible</a:t>
            </a:r>
            <a:r>
              <a:rPr lang="en-US" sz="2000" dirty="0"/>
              <a:t>, regardless of whether or not they attend a Title I school.</a:t>
            </a:r>
          </a:p>
          <a:p>
            <a:r>
              <a:rPr lang="en-US" sz="2000" dirty="0"/>
              <a:t>See: </a:t>
            </a:r>
          </a:p>
          <a:p>
            <a:pPr lvl="1"/>
            <a:r>
              <a:rPr lang="en-US" sz="1800" dirty="0"/>
              <a:t>NYC DOE, </a:t>
            </a:r>
            <a:r>
              <a:rPr lang="en-US" sz="1800" i="1" dirty="0">
                <a:hlinkClick r:id="rId3"/>
              </a:rPr>
              <a:t>NCLB Mandatory Title I, Part A Set-Aside for Students in Temporary Housing – Frequently Asked Questions</a:t>
            </a:r>
            <a:r>
              <a:rPr lang="en-US" sz="1800" i="1" dirty="0"/>
              <a:t> </a:t>
            </a:r>
          </a:p>
          <a:p>
            <a:pPr lvl="1"/>
            <a:r>
              <a:rPr lang="en-US" sz="1800" dirty="0"/>
              <a:t>NCHE Brief, </a:t>
            </a:r>
            <a:r>
              <a:rPr lang="en-US" sz="1800" i="1" dirty="0"/>
              <a:t>Serving Students Experiencing Homelessness under Title I, Part A</a:t>
            </a:r>
            <a:r>
              <a:rPr lang="en-US" sz="1800" dirty="0"/>
              <a:t> </a:t>
            </a:r>
            <a:r>
              <a:rPr lang="en-US" sz="1800" dirty="0">
                <a:hlinkClick r:id="rId4"/>
              </a:rPr>
              <a:t>http://center.serve.org/nche/downloads/briefs/titlei.pdf</a:t>
            </a:r>
            <a:r>
              <a:rPr lang="en-US" sz="1800" dirty="0"/>
              <a:t> </a:t>
            </a:r>
          </a:p>
        </p:txBody>
      </p:sp>
      <p:sp>
        <p:nvSpPr>
          <p:cNvPr id="3" name="Footer Placeholder 2"/>
          <p:cNvSpPr>
            <a:spLocks noGrp="1"/>
          </p:cNvSpPr>
          <p:nvPr>
            <p:ph type="ftr" sz="quarter" idx="11"/>
          </p:nvPr>
        </p:nvSpPr>
        <p:spPr/>
        <p:txBody>
          <a:bodyPr/>
          <a:lstStyle/>
          <a:p>
            <a:r>
              <a:rPr lang="en-US" dirty="0"/>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35</a:t>
            </a:fld>
            <a:endParaRPr lang="en-US"/>
          </a:p>
        </p:txBody>
      </p:sp>
    </p:spTree>
    <p:extLst>
      <p:ext uri="{BB962C8B-B14F-4D97-AF65-F5344CB8AC3E}">
        <p14:creationId xmlns:p14="http://schemas.microsoft.com/office/powerpoint/2010/main" val="2582985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p:txBody>
          <a:bodyPr/>
          <a:lstStyle/>
          <a:p>
            <a:r>
              <a:rPr lang="en-US" altLang="en-US"/>
              <a:t>Title I Set-Aside</a:t>
            </a:r>
          </a:p>
        </p:txBody>
      </p:sp>
      <p:sp>
        <p:nvSpPr>
          <p:cNvPr id="6" name="Slide Number Placeholder 5"/>
          <p:cNvSpPr>
            <a:spLocks noGrp="1"/>
          </p:cNvSpPr>
          <p:nvPr>
            <p:ph type="sldNum" sz="quarter" idx="12"/>
          </p:nvPr>
        </p:nvSpPr>
        <p:spPr/>
        <p:txBody>
          <a:bodyPr/>
          <a:lstStyle/>
          <a:p>
            <a:fld id="{530C0466-FEBC-4AAD-99B6-984C52D5C12F}" type="slidenum">
              <a:rPr lang="en-US" smtClean="0"/>
              <a:pPr/>
              <a:t>36</a:t>
            </a:fld>
            <a:endParaRPr lang="en-US"/>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369351"/>
            <a:ext cx="21034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95341154"/>
              </p:ext>
            </p:extLst>
          </p:nvPr>
        </p:nvGraphicFramePr>
        <p:xfrm>
          <a:off x="2218560" y="1424354"/>
          <a:ext cx="9068972" cy="449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588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I services and programs for Caroline</a:t>
            </a:r>
            <a:endParaRPr lang="en-US" dirty="0"/>
          </a:p>
        </p:txBody>
      </p:sp>
      <p:sp>
        <p:nvSpPr>
          <p:cNvPr id="5" name="Content Placeholder 4"/>
          <p:cNvSpPr>
            <a:spLocks noGrp="1"/>
          </p:cNvSpPr>
          <p:nvPr>
            <p:ph sz="quarter" idx="1"/>
          </p:nvPr>
        </p:nvSpPr>
        <p:spPr>
          <a:xfrm>
            <a:off x="648182" y="2279377"/>
            <a:ext cx="10733816" cy="3636511"/>
          </a:xfrm>
        </p:spPr>
        <p:txBody>
          <a:bodyPr>
            <a:normAutofit/>
          </a:bodyPr>
          <a:lstStyle/>
          <a:p>
            <a:pPr marL="0" indent="0">
              <a:buNone/>
            </a:pPr>
            <a:r>
              <a:rPr lang="en-US" sz="2000" b="1" dirty="0"/>
              <a:t>Let’s pause and revisit Caroline’s story again.</a:t>
            </a:r>
            <a:endParaRPr lang="en-US" sz="2000" dirty="0"/>
          </a:p>
          <a:p>
            <a:r>
              <a:rPr lang="en-US" sz="2000" dirty="0"/>
              <a:t>Does her school require uniforms? </a:t>
            </a:r>
          </a:p>
          <a:p>
            <a:r>
              <a:rPr lang="en-US" sz="2000" dirty="0"/>
              <a:t>Was she able to take school supplies with her to Jackson Heights or does she need new ones? </a:t>
            </a:r>
          </a:p>
          <a:p>
            <a:r>
              <a:rPr lang="en-US" sz="2000" dirty="0"/>
              <a:t>What are her interests? Is there an after-school club that would meet those interests? </a:t>
            </a:r>
          </a:p>
          <a:p>
            <a:r>
              <a:rPr lang="en-US" sz="2000" dirty="0"/>
              <a:t>Would Caroline benefit from individual or group counseling as a result of stress from housing instability?</a:t>
            </a:r>
          </a:p>
        </p:txBody>
      </p:sp>
      <p:sp>
        <p:nvSpPr>
          <p:cNvPr id="3" name="Footer Placeholder 2"/>
          <p:cNvSpPr>
            <a:spLocks noGrp="1"/>
          </p:cNvSpPr>
          <p:nvPr>
            <p:ph type="ftr" sz="quarter" idx="11"/>
          </p:nvPr>
        </p:nvSpPr>
        <p:spPr>
          <a:xfrm>
            <a:off x="477755" y="6298322"/>
            <a:ext cx="8644320" cy="365125"/>
          </a:xfrm>
        </p:spPr>
        <p:txBody>
          <a:bodyPr/>
          <a:lstStyle/>
          <a:p>
            <a:r>
              <a:rPr lang="en-US" dirty="0"/>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37</a:t>
            </a:fld>
            <a:endParaRPr lang="en-US"/>
          </a:p>
        </p:txBody>
      </p:sp>
    </p:spTree>
    <p:extLst>
      <p:ext uri="{BB962C8B-B14F-4D97-AF65-F5344CB8AC3E}">
        <p14:creationId xmlns:p14="http://schemas.microsoft.com/office/powerpoint/2010/main" val="1278475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14728" y="167951"/>
            <a:ext cx="4852988" cy="3200282"/>
          </a:xfrm>
          <a:noFill/>
          <a:ln w="38100">
            <a:solidFill>
              <a:schemeClr val="accent6"/>
            </a:solidFill>
          </a:ln>
        </p:spPr>
        <p:txBody>
          <a:bodyPr>
            <a:normAutofit/>
          </a:bodyPr>
          <a:lstStyle/>
          <a:p>
            <a:r>
              <a:rPr lang="en-US" dirty="0"/>
              <a:t>School-Based Liaisons must inform homeless unaccompanied youth of their status as </a:t>
            </a:r>
            <a:r>
              <a:rPr lang="en-US" b="1" dirty="0"/>
              <a:t>independent students </a:t>
            </a:r>
            <a:r>
              <a:rPr lang="en-US" dirty="0"/>
              <a:t>for college financial aid on the FAFSA, and must give them verification of their independent student status. </a:t>
            </a:r>
          </a:p>
        </p:txBody>
      </p:sp>
      <p:sp>
        <p:nvSpPr>
          <p:cNvPr id="5" name="Content Placeholder 4"/>
          <p:cNvSpPr>
            <a:spLocks noGrp="1"/>
          </p:cNvSpPr>
          <p:nvPr>
            <p:ph type="body" sz="half" idx="2"/>
          </p:nvPr>
        </p:nvSpPr>
        <p:spPr>
          <a:xfrm>
            <a:off x="6113210" y="391886"/>
            <a:ext cx="5718006" cy="6031493"/>
          </a:xfrm>
        </p:spPr>
        <p:txBody>
          <a:bodyPr>
            <a:normAutofit/>
          </a:bodyPr>
          <a:lstStyle/>
          <a:p>
            <a:pPr marL="342900" indent="-342900">
              <a:buFont typeface="Arial" panose="020B0604020202020204" pitchFamily="34" charset="0"/>
              <a:buChar char="•"/>
            </a:pPr>
            <a:r>
              <a:rPr lang="en-US" sz="2000" dirty="0"/>
              <a:t>Schools must assist </a:t>
            </a:r>
            <a:r>
              <a:rPr lang="en-US" sz="2000" b="1" i="1" dirty="0"/>
              <a:t>all</a:t>
            </a:r>
            <a:r>
              <a:rPr lang="en-US" sz="2000" dirty="0"/>
              <a:t> students in temporary housing </a:t>
            </a:r>
            <a:r>
              <a:rPr lang="en-US" sz="2000" b="1" dirty="0">
                <a:solidFill>
                  <a:schemeClr val="accent6"/>
                </a:solidFill>
              </a:rPr>
              <a:t>with college access resources</a:t>
            </a:r>
            <a:r>
              <a:rPr lang="en-US" sz="2000" dirty="0"/>
              <a:t>.</a:t>
            </a:r>
          </a:p>
          <a:p>
            <a:pPr marL="342900" indent="-342900">
              <a:buFont typeface="Arial" panose="020B0604020202020204" pitchFamily="34" charset="0"/>
              <a:buChar char="•"/>
            </a:pPr>
            <a:r>
              <a:rPr lang="en-US" sz="2000" b="1" i="1" dirty="0">
                <a:solidFill>
                  <a:schemeClr val="accent3"/>
                </a:solidFill>
              </a:rPr>
              <a:t>Unaccompanied homeless youth </a:t>
            </a:r>
            <a:r>
              <a:rPr lang="en-US" sz="2000" b="1" dirty="0">
                <a:solidFill>
                  <a:schemeClr val="accent3"/>
                </a:solidFill>
              </a:rPr>
              <a:t>have the right to apply as independent students for college financial aid</a:t>
            </a:r>
            <a:r>
              <a:rPr lang="en-US" sz="2000" dirty="0"/>
              <a:t>. SBLs have obligations to assist these youth with documentation of their status: </a:t>
            </a:r>
          </a:p>
          <a:p>
            <a:pPr marL="800100" lvl="1" indent="-342900">
              <a:buFont typeface="Arial" panose="020B0604020202020204" pitchFamily="34" charset="0"/>
              <a:buChar char="•"/>
            </a:pPr>
            <a:r>
              <a:rPr lang="en-US" sz="2000" dirty="0"/>
              <a:t>FAFSA’s </a:t>
            </a:r>
            <a:r>
              <a:rPr lang="en-US" sz="2000" b="1" i="1" dirty="0"/>
              <a:t>Application and Verification Guide</a:t>
            </a:r>
            <a:r>
              <a:rPr lang="en-US" sz="2000" i="1" dirty="0"/>
              <a:t> </a:t>
            </a:r>
            <a:r>
              <a:rPr lang="en-US" sz="2000" dirty="0"/>
              <a:t>describes guidelines in detail: </a:t>
            </a:r>
            <a:r>
              <a:rPr lang="en-US" sz="2000" dirty="0">
                <a:hlinkClick r:id="rId3"/>
              </a:rPr>
              <a:t>https://ifap.ed.gov/ifap/byAwardYear.jsp?type=fsahandbook</a:t>
            </a:r>
            <a:r>
              <a:rPr lang="en-US" sz="2000" dirty="0"/>
              <a:t>. </a:t>
            </a:r>
          </a:p>
          <a:p>
            <a:pPr marL="800100" lvl="1" indent="-342900">
              <a:buFont typeface="Arial" panose="020B0604020202020204" pitchFamily="34" charset="0"/>
              <a:buChar char="•"/>
            </a:pPr>
            <a:r>
              <a:rPr lang="en-US" altLang="en-US" sz="2000" dirty="0"/>
              <a:t>NAEHCY tip sheet - </a:t>
            </a:r>
            <a:r>
              <a:rPr lang="en-US" altLang="en-US" sz="2000" b="1" i="1" dirty="0"/>
              <a:t>Who can Make a Determination of Unaccompanied Homeless Youth Status </a:t>
            </a:r>
            <a:r>
              <a:rPr lang="en-US" sz="2000" dirty="0">
                <a:hlinkClick r:id="rId4"/>
              </a:rPr>
              <a:t>http://www.naehcy.org/sites/default/files/dl/legis/fafsa-who-deter_Sept2016.pdf</a:t>
            </a:r>
            <a:r>
              <a:rPr lang="en-US" altLang="en-US" sz="2000" i="1" dirty="0"/>
              <a:t>?</a:t>
            </a:r>
            <a:endParaRPr lang="en-US" sz="2000" dirty="0"/>
          </a:p>
        </p:txBody>
      </p:sp>
      <p:sp>
        <p:nvSpPr>
          <p:cNvPr id="6" name="Footer Placeholder 3"/>
          <p:cNvSpPr>
            <a:spLocks noGrp="1"/>
          </p:cNvSpPr>
          <p:nvPr>
            <p:ph type="ftr" sz="quarter" idx="11"/>
          </p:nvPr>
        </p:nvSpPr>
        <p:spPr/>
        <p:txBody>
          <a:bodyPr/>
          <a:lstStyle/>
          <a:p>
            <a:r>
              <a:rPr lang="en-US" dirty="0"/>
              <a:t>NYS-TEACHS - (800) 388-2014</a:t>
            </a:r>
          </a:p>
        </p:txBody>
      </p:sp>
      <p:sp>
        <p:nvSpPr>
          <p:cNvPr id="7" name="Slide Number Placeholder 6"/>
          <p:cNvSpPr>
            <a:spLocks noGrp="1"/>
          </p:cNvSpPr>
          <p:nvPr>
            <p:ph type="sldNum" sz="quarter" idx="12"/>
          </p:nvPr>
        </p:nvSpPr>
        <p:spPr>
          <a:xfrm>
            <a:off x="10769061" y="5915888"/>
            <a:ext cx="1062155" cy="490599"/>
          </a:xfrm>
        </p:spPr>
        <p:txBody>
          <a:bodyPr/>
          <a:lstStyle/>
          <a:p>
            <a:fld id="{530C0466-FEBC-4AAD-99B6-984C52D5C12F}" type="slidenum">
              <a:rPr lang="en-US" smtClean="0"/>
              <a:pPr/>
              <a:t>38</a:t>
            </a:fld>
            <a:endParaRPr lang="en-US" dirty="0"/>
          </a:p>
        </p:txBody>
      </p:sp>
    </p:spTree>
    <p:extLst>
      <p:ext uri="{BB962C8B-B14F-4D97-AF65-F5344CB8AC3E}">
        <p14:creationId xmlns:p14="http://schemas.microsoft.com/office/powerpoint/2010/main" val="40622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p:txBody>
          <a:bodyPr>
            <a:normAutofit lnSpcReduction="10000"/>
          </a:bodyPr>
          <a:lstStyle/>
          <a:p>
            <a:r>
              <a:rPr lang="en-US" dirty="0"/>
              <a:t>Students who lack housing that is </a:t>
            </a:r>
            <a:r>
              <a:rPr lang="en-US" b="1" dirty="0">
                <a:solidFill>
                  <a:schemeClr val="accent3"/>
                </a:solidFill>
              </a:rPr>
              <a:t>fixed, regular, and adequate</a:t>
            </a:r>
            <a:r>
              <a:rPr lang="en-US" dirty="0"/>
              <a:t> are covered by the McKinney-Vento Act, which promotes school stability.</a:t>
            </a:r>
          </a:p>
          <a:p>
            <a:r>
              <a:rPr lang="en-US" dirty="0"/>
              <a:t>Students can </a:t>
            </a:r>
            <a:r>
              <a:rPr lang="en-US" b="1" dirty="0">
                <a:solidFill>
                  <a:schemeClr val="accent6"/>
                </a:solidFill>
              </a:rPr>
              <a:t>continue attending their school of origin </a:t>
            </a:r>
            <a:r>
              <a:rPr lang="en-US" b="1" i="1" dirty="0">
                <a:solidFill>
                  <a:schemeClr val="accent6"/>
                </a:solidFill>
              </a:rPr>
              <a:t>or</a:t>
            </a:r>
            <a:r>
              <a:rPr lang="en-US" b="1" dirty="0">
                <a:solidFill>
                  <a:schemeClr val="accent6"/>
                </a:solidFill>
              </a:rPr>
              <a:t> enroll immediately in a new local school</a:t>
            </a:r>
            <a:r>
              <a:rPr lang="en-US" dirty="0"/>
              <a:t>, even if they don’t have the records normally required for enrollment.</a:t>
            </a:r>
          </a:p>
          <a:p>
            <a:r>
              <a:rPr lang="en-US" dirty="0"/>
              <a:t>Schools must enter information from a student’s </a:t>
            </a:r>
            <a:r>
              <a:rPr lang="en-US" b="1" dirty="0">
                <a:solidFill>
                  <a:schemeClr val="accent5"/>
                </a:solidFill>
              </a:rPr>
              <a:t>Housing Questionnaire and a student’s current address in ATS</a:t>
            </a:r>
            <a:r>
              <a:rPr lang="en-US" dirty="0"/>
              <a:t>.</a:t>
            </a:r>
          </a:p>
          <a:p>
            <a:r>
              <a:rPr lang="en-US" b="1" dirty="0">
                <a:solidFill>
                  <a:schemeClr val="accent2"/>
                </a:solidFill>
              </a:rPr>
              <a:t>Busing is available to all students in shelters (K-6) </a:t>
            </a:r>
            <a:r>
              <a:rPr lang="en-US" dirty="0"/>
              <a:t>and for students in other temporary situations if a route exists (students K-6); otherwise, the student receives MetroCards. Parents of children without busing are also entitled to MetroCards to bring their child(</a:t>
            </a:r>
            <a:r>
              <a:rPr lang="en-US" dirty="0" err="1"/>
              <a:t>ren</a:t>
            </a:r>
            <a:r>
              <a:rPr lang="en-US" dirty="0"/>
              <a:t>) to school (if student is PreK-6).</a:t>
            </a:r>
          </a:p>
          <a:p>
            <a:r>
              <a:rPr lang="en-US" dirty="0"/>
              <a:t>Students in temporary housing are </a:t>
            </a:r>
            <a:r>
              <a:rPr lang="en-US" b="1" dirty="0">
                <a:solidFill>
                  <a:schemeClr val="tx2">
                    <a:lumMod val="75000"/>
                  </a:schemeClr>
                </a:solidFill>
              </a:rPr>
              <a:t>categorically eligible for free meals </a:t>
            </a:r>
            <a:r>
              <a:rPr lang="en-US" b="1" i="1" dirty="0">
                <a:solidFill>
                  <a:schemeClr val="tx2">
                    <a:lumMod val="75000"/>
                  </a:schemeClr>
                </a:solidFill>
              </a:rPr>
              <a:t>and</a:t>
            </a:r>
            <a:r>
              <a:rPr lang="en-US" b="1" dirty="0">
                <a:solidFill>
                  <a:schemeClr val="tx2">
                    <a:lumMod val="75000"/>
                  </a:schemeClr>
                </a:solidFill>
              </a:rPr>
              <a:t> Title I, Part A services</a:t>
            </a:r>
            <a:r>
              <a:rPr lang="en-US" dirty="0"/>
              <a:t>.</a:t>
            </a:r>
          </a:p>
        </p:txBody>
      </p:sp>
      <p:sp>
        <p:nvSpPr>
          <p:cNvPr id="4" name="Footer Placeholder 3"/>
          <p:cNvSpPr>
            <a:spLocks noGrp="1"/>
          </p:cNvSpPr>
          <p:nvPr>
            <p:ph type="ftr" sz="quarter" idx="11"/>
          </p:nvPr>
        </p:nvSpPr>
        <p:spPr/>
        <p:txBody>
          <a:bodyPr/>
          <a:lstStyle/>
          <a:p>
            <a:r>
              <a:rPr lang="en-US"/>
              <a:t>NYS-TEACHS - (800) 388-2014</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381597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84126" y="-60503"/>
            <a:ext cx="10571998" cy="970450"/>
          </a:xfrm>
        </p:spPr>
        <p:txBody>
          <a:bodyPr/>
          <a:lstStyle/>
          <a:p>
            <a:r>
              <a:rPr lang="en-US" dirty="0"/>
              <a:t>The McKinney-Vento Act Provides Stability</a:t>
            </a:r>
          </a:p>
        </p:txBody>
      </p:sp>
      <p:sp>
        <p:nvSpPr>
          <p:cNvPr id="12" name="Content Placeholder 4"/>
          <p:cNvSpPr>
            <a:spLocks noGrp="1"/>
          </p:cNvSpPr>
          <p:nvPr>
            <p:ph idx="1"/>
          </p:nvPr>
        </p:nvSpPr>
        <p:spPr>
          <a:xfrm>
            <a:off x="801550" y="1015058"/>
            <a:ext cx="10554574" cy="4449036"/>
          </a:xfrm>
        </p:spPr>
        <p:txBody>
          <a:bodyPr>
            <a:normAutofit/>
          </a:bodyPr>
          <a:lstStyle/>
          <a:p>
            <a:r>
              <a:rPr lang="en-US" sz="2400" dirty="0"/>
              <a:t>Federal law</a:t>
            </a:r>
          </a:p>
          <a:p>
            <a:r>
              <a:rPr lang="en-US" sz="2400" dirty="0"/>
              <a:t>Enacted in 1987</a:t>
            </a:r>
          </a:p>
          <a:p>
            <a:r>
              <a:rPr lang="en-US" sz="2400" b="1" i="1" dirty="0"/>
              <a:t>Reauthorized in 2015 </a:t>
            </a:r>
            <a:br>
              <a:rPr lang="en-US" sz="2400" b="1" i="1" dirty="0"/>
            </a:br>
            <a:r>
              <a:rPr lang="en-US" sz="2400" b="1" i="1" dirty="0"/>
              <a:t>as part of ESSA</a:t>
            </a:r>
          </a:p>
        </p:txBody>
      </p:sp>
      <p:sp>
        <p:nvSpPr>
          <p:cNvPr id="3" name="Footer Placeholder 2"/>
          <p:cNvSpPr>
            <a:spLocks noGrp="1"/>
          </p:cNvSpPr>
          <p:nvPr>
            <p:ph type="ftr" sz="quarter" idx="11"/>
          </p:nvPr>
        </p:nvSpPr>
        <p:spPr/>
        <p:txBody>
          <a:bodyPr/>
          <a:lstStyle/>
          <a:p>
            <a:r>
              <a:rPr lang="en-US" dirty="0"/>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4</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2559359663"/>
              </p:ext>
            </p:extLst>
          </p:nvPr>
        </p:nvGraphicFramePr>
        <p:xfrm>
          <a:off x="5251289" y="1035916"/>
          <a:ext cx="4419600" cy="486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478981" y="1200837"/>
            <a:ext cx="1579419" cy="646331"/>
          </a:xfrm>
          <a:prstGeom prst="rect">
            <a:avLst/>
          </a:prstGeom>
          <a:noFill/>
        </p:spPr>
        <p:txBody>
          <a:bodyPr wrap="square" rtlCol="0">
            <a:spAutoFit/>
          </a:bodyPr>
          <a:lstStyle/>
          <a:p>
            <a:r>
              <a:rPr lang="en-US" b="1" dirty="0">
                <a:solidFill>
                  <a:schemeClr val="accent4"/>
                </a:solidFill>
              </a:rPr>
              <a:t>Immediate</a:t>
            </a:r>
            <a:br>
              <a:rPr lang="en-US" b="1" dirty="0">
                <a:solidFill>
                  <a:schemeClr val="accent4"/>
                </a:solidFill>
              </a:rPr>
            </a:br>
            <a:r>
              <a:rPr lang="en-US" b="1" dirty="0">
                <a:solidFill>
                  <a:schemeClr val="accent4"/>
                </a:solidFill>
              </a:rPr>
              <a:t>Enrollment</a:t>
            </a:r>
          </a:p>
        </p:txBody>
      </p:sp>
      <p:sp>
        <p:nvSpPr>
          <p:cNvPr id="8" name="TextBox 7"/>
          <p:cNvSpPr txBox="1"/>
          <p:nvPr/>
        </p:nvSpPr>
        <p:spPr>
          <a:xfrm>
            <a:off x="4572000" y="4316106"/>
            <a:ext cx="1828800" cy="723275"/>
          </a:xfrm>
          <a:prstGeom prst="rect">
            <a:avLst/>
          </a:prstGeom>
          <a:noFill/>
        </p:spPr>
        <p:txBody>
          <a:bodyPr wrap="square" rtlCol="0">
            <a:spAutoFit/>
          </a:bodyPr>
          <a:lstStyle/>
          <a:p>
            <a:pPr>
              <a:spcAft>
                <a:spcPts val="600"/>
              </a:spcAft>
            </a:pPr>
            <a:r>
              <a:rPr lang="en-US" b="1" dirty="0">
                <a:solidFill>
                  <a:schemeClr val="accent3"/>
                </a:solidFill>
              </a:rPr>
              <a:t>Free Meals</a:t>
            </a:r>
          </a:p>
          <a:p>
            <a:r>
              <a:rPr lang="en-US" b="1" dirty="0">
                <a:solidFill>
                  <a:schemeClr val="accent3"/>
                </a:solidFill>
              </a:rPr>
              <a:t>Title I Services</a:t>
            </a:r>
          </a:p>
        </p:txBody>
      </p:sp>
      <p:sp>
        <p:nvSpPr>
          <p:cNvPr id="9" name="TextBox 8"/>
          <p:cNvSpPr txBox="1"/>
          <p:nvPr/>
        </p:nvSpPr>
        <p:spPr>
          <a:xfrm>
            <a:off x="7938084" y="5884723"/>
            <a:ext cx="2895600" cy="646331"/>
          </a:xfrm>
          <a:prstGeom prst="rect">
            <a:avLst/>
          </a:prstGeom>
          <a:noFill/>
        </p:spPr>
        <p:txBody>
          <a:bodyPr wrap="square" rtlCol="0">
            <a:spAutoFit/>
          </a:bodyPr>
          <a:lstStyle/>
          <a:p>
            <a:r>
              <a:rPr lang="en-US" b="1" dirty="0">
                <a:solidFill>
                  <a:schemeClr val="accent2"/>
                </a:solidFill>
              </a:rPr>
              <a:t>Transportation to</a:t>
            </a:r>
            <a:br>
              <a:rPr lang="en-US" b="1" dirty="0">
                <a:solidFill>
                  <a:schemeClr val="accent2"/>
                </a:solidFill>
              </a:rPr>
            </a:br>
            <a:r>
              <a:rPr lang="en-US" b="1" dirty="0">
                <a:solidFill>
                  <a:schemeClr val="accent2"/>
                </a:solidFill>
              </a:rPr>
              <a:t>School of Origin</a:t>
            </a:r>
          </a:p>
        </p:txBody>
      </p:sp>
      <p:sp>
        <p:nvSpPr>
          <p:cNvPr id="5" name="TextBox 4"/>
          <p:cNvSpPr txBox="1"/>
          <p:nvPr/>
        </p:nvSpPr>
        <p:spPr>
          <a:xfrm>
            <a:off x="866275" y="4958427"/>
            <a:ext cx="7924800" cy="1077218"/>
          </a:xfrm>
          <a:prstGeom prst="rect">
            <a:avLst/>
          </a:prstGeom>
          <a:noFill/>
        </p:spPr>
        <p:txBody>
          <a:bodyPr wrap="square" rtlCol="0">
            <a:spAutoFit/>
          </a:bodyPr>
          <a:lstStyle/>
          <a:p>
            <a:r>
              <a:rPr lang="en-US" sz="1600" dirty="0"/>
              <a:t>McKinney-Vento Act</a:t>
            </a:r>
          </a:p>
          <a:p>
            <a:r>
              <a:rPr lang="en-US" sz="1600" dirty="0"/>
              <a:t>NY State Education Law 3209</a:t>
            </a:r>
          </a:p>
          <a:p>
            <a:r>
              <a:rPr lang="en-US" sz="1600" dirty="0"/>
              <a:t>Commissioner’s Regulation 100.2(x)</a:t>
            </a:r>
          </a:p>
          <a:p>
            <a:r>
              <a:rPr lang="en-US" sz="1600" dirty="0"/>
              <a:t>NYC Chancellor’s Regulation A-780</a:t>
            </a:r>
          </a:p>
        </p:txBody>
      </p:sp>
    </p:spTree>
    <p:extLst>
      <p:ext uri="{BB962C8B-B14F-4D97-AF65-F5344CB8AC3E}">
        <p14:creationId xmlns:p14="http://schemas.microsoft.com/office/powerpoint/2010/main" val="1619456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14217" y="1098550"/>
            <a:ext cx="6988457" cy="5308600"/>
          </a:xfrm>
        </p:spPr>
        <p:txBody>
          <a:bodyPr/>
          <a:lstStyle/>
          <a:p>
            <a:pPr marL="457200" indent="-457200">
              <a:spcBef>
                <a:spcPct val="0"/>
              </a:spcBef>
              <a:spcAft>
                <a:spcPts val="1200"/>
              </a:spcAft>
            </a:pPr>
            <a:r>
              <a:rPr lang="en-US" altLang="en-US" sz="2400" dirty="0"/>
              <a:t>Free </a:t>
            </a:r>
            <a:r>
              <a:rPr lang="en-US" altLang="en-US" sz="2400" b="1" u="sng" dirty="0"/>
              <a:t>brochures</a:t>
            </a:r>
            <a:r>
              <a:rPr lang="en-US" altLang="en-US" sz="2400" dirty="0"/>
              <a:t> are available in English</a:t>
            </a:r>
            <a:br>
              <a:rPr lang="en-US" altLang="en-US" sz="2400" dirty="0"/>
            </a:br>
            <a:r>
              <a:rPr lang="en-US" altLang="en-US" sz="2400" dirty="0"/>
              <a:t>and in Spanish</a:t>
            </a:r>
          </a:p>
          <a:p>
            <a:pPr marL="457200" indent="-457200">
              <a:spcBef>
                <a:spcPct val="0"/>
              </a:spcBef>
              <a:spcAft>
                <a:spcPts val="1200"/>
              </a:spcAft>
            </a:pPr>
            <a:r>
              <a:rPr lang="en-US" altLang="en-US" sz="2400" dirty="0"/>
              <a:t>Free </a:t>
            </a:r>
            <a:r>
              <a:rPr lang="en-US" altLang="en-US" sz="2400" b="1" u="sng" dirty="0"/>
              <a:t>posters</a:t>
            </a:r>
            <a:r>
              <a:rPr lang="en-US" altLang="en-US" sz="2400" dirty="0"/>
              <a:t> in 10 languages</a:t>
            </a:r>
          </a:p>
          <a:p>
            <a:pPr marL="457200" indent="-457200">
              <a:spcBef>
                <a:spcPct val="0"/>
              </a:spcBef>
              <a:spcAft>
                <a:spcPts val="1200"/>
              </a:spcAft>
            </a:pPr>
            <a:r>
              <a:rPr lang="en-US" altLang="en-US" sz="2400" dirty="0"/>
              <a:t>Toll-free </a:t>
            </a:r>
            <a:r>
              <a:rPr lang="en-US" altLang="en-US" sz="2400" b="1" u="sng" dirty="0"/>
              <a:t>hotline</a:t>
            </a:r>
            <a:r>
              <a:rPr lang="en-US" altLang="en-US" sz="2400" dirty="0"/>
              <a:t> </a:t>
            </a:r>
            <a:r>
              <a:rPr lang="en-US" altLang="en-US" sz="2400" b="1" dirty="0"/>
              <a:t>800-388-2014</a:t>
            </a:r>
          </a:p>
          <a:p>
            <a:pPr marL="457200" indent="-457200">
              <a:spcBef>
                <a:spcPct val="0"/>
              </a:spcBef>
              <a:spcAft>
                <a:spcPts val="1200"/>
              </a:spcAft>
            </a:pPr>
            <a:r>
              <a:rPr lang="en-US" altLang="en-US" sz="2400" b="1" u="sng" dirty="0"/>
              <a:t>Website</a:t>
            </a:r>
            <a:r>
              <a:rPr lang="en-US" altLang="en-US" sz="2400" dirty="0"/>
              <a:t>, </a:t>
            </a:r>
            <a:r>
              <a:rPr lang="en-US" altLang="en-US" sz="2400" dirty="0">
                <a:hlinkClick r:id="rId3"/>
              </a:rPr>
              <a:t>www.nysteachs.org</a:t>
            </a:r>
            <a:endParaRPr lang="en-US" altLang="en-US" sz="2400" dirty="0"/>
          </a:p>
        </p:txBody>
      </p:sp>
      <p:sp>
        <p:nvSpPr>
          <p:cNvPr id="2" name="Title 1"/>
          <p:cNvSpPr>
            <a:spLocks noGrp="1"/>
          </p:cNvSpPr>
          <p:nvPr>
            <p:ph type="title"/>
          </p:nvPr>
        </p:nvSpPr>
        <p:spPr/>
        <p:txBody>
          <a:bodyPr/>
          <a:lstStyle/>
          <a:p>
            <a:r>
              <a:rPr lang="en-US" b="1" dirty="0"/>
              <a:t>Resources</a:t>
            </a:r>
            <a:r>
              <a:rPr lang="en-US" dirty="0"/>
              <a:t> from NYS-TEACHS</a:t>
            </a:r>
          </a:p>
        </p:txBody>
      </p:sp>
      <p:sp>
        <p:nvSpPr>
          <p:cNvPr id="8" name="Footer Placeholder 2"/>
          <p:cNvSpPr>
            <a:spLocks noGrp="1"/>
          </p:cNvSpPr>
          <p:nvPr>
            <p:ph type="ftr" sz="quarter" idx="11"/>
          </p:nvPr>
        </p:nvSpPr>
        <p:spPr>
          <a:xfrm>
            <a:off x="4422648" y="6356350"/>
            <a:ext cx="3505200" cy="365760"/>
          </a:xfrm>
        </p:spPr>
        <p:txBody>
          <a:bodyPr/>
          <a:lstStyle/>
          <a:p>
            <a:r>
              <a:rPr lang="en-US"/>
              <a:t>NYS-TEACHS - (800) 388-2014</a:t>
            </a:r>
          </a:p>
        </p:txBody>
      </p:sp>
      <p:sp>
        <p:nvSpPr>
          <p:cNvPr id="9" name="Slide Number Placeholder 3"/>
          <p:cNvSpPr>
            <a:spLocks noGrp="1"/>
          </p:cNvSpPr>
          <p:nvPr>
            <p:ph type="sldNum" sz="quarter" idx="12"/>
          </p:nvPr>
        </p:nvSpPr>
        <p:spPr>
          <a:xfrm>
            <a:off x="9761601" y="6224270"/>
            <a:ext cx="1981200" cy="365760"/>
          </a:xfrm>
        </p:spPr>
        <p:txBody>
          <a:bodyPr/>
          <a:lstStyle/>
          <a:p>
            <a:fld id="{530C0466-FEBC-4AAD-99B6-984C52D5C12F}" type="slidenum">
              <a:rPr lang="en-US" smtClean="0"/>
              <a:pPr/>
              <a:t>40</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32801" y="1098550"/>
            <a:ext cx="3657600" cy="5410200"/>
          </a:xfrm>
          <a:prstGeom prst="rect">
            <a:avLst/>
          </a:prstGeom>
        </p:spPr>
      </p:pic>
    </p:spTree>
    <p:extLst>
      <p:ext uri="{BB962C8B-B14F-4D97-AF65-F5344CB8AC3E}">
        <p14:creationId xmlns:p14="http://schemas.microsoft.com/office/powerpoint/2010/main" val="2844283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Key References &amp; Resources</a:t>
            </a:r>
          </a:p>
        </p:txBody>
      </p:sp>
      <p:sp>
        <p:nvSpPr>
          <p:cNvPr id="5" name="Content Placeholder 4"/>
          <p:cNvSpPr>
            <a:spLocks noGrp="1"/>
          </p:cNvSpPr>
          <p:nvPr>
            <p:ph idx="1"/>
          </p:nvPr>
        </p:nvSpPr>
        <p:spPr>
          <a:xfrm>
            <a:off x="818712" y="1702727"/>
            <a:ext cx="10554574" cy="4449036"/>
          </a:xfrm>
        </p:spPr>
        <p:txBody>
          <a:bodyPr>
            <a:noAutofit/>
          </a:bodyPr>
          <a:lstStyle/>
          <a:p>
            <a:r>
              <a:rPr lang="en-US" b="1" dirty="0"/>
              <a:t>Laws &amp; Regulations</a:t>
            </a:r>
          </a:p>
          <a:p>
            <a:pPr lvl="1"/>
            <a:r>
              <a:rPr lang="en-US" dirty="0">
                <a:hlinkClick r:id="rId3"/>
              </a:rPr>
              <a:t>The McKinney-Vento Homeless Education Assistance Act</a:t>
            </a:r>
            <a:endParaRPr lang="en-US" dirty="0"/>
          </a:p>
          <a:p>
            <a:pPr lvl="1"/>
            <a:r>
              <a:rPr lang="en-US" dirty="0">
                <a:hlinkClick r:id="rId4"/>
              </a:rPr>
              <a:t>New York State Education Law §</a:t>
            </a:r>
            <a:r>
              <a:rPr lang="en-US" b="1" dirty="0">
                <a:hlinkClick r:id="rId4"/>
              </a:rPr>
              <a:t> </a:t>
            </a:r>
            <a:r>
              <a:rPr lang="en-US" dirty="0">
                <a:hlinkClick r:id="rId4"/>
              </a:rPr>
              <a:t>3209</a:t>
            </a:r>
            <a:endParaRPr lang="en-US" dirty="0"/>
          </a:p>
          <a:p>
            <a:pPr lvl="1"/>
            <a:r>
              <a:rPr lang="en-US" dirty="0">
                <a:hlinkClick r:id="rId5" action="ppaction://hlinkfile"/>
              </a:rPr>
              <a:t>Implementation of Changes to Education Law §3209 and Commissioner’s Regulation §100.2(x), Education of Children and Youth Experiencing Homelessness</a:t>
            </a:r>
            <a:endParaRPr lang="en-US" dirty="0"/>
          </a:p>
          <a:p>
            <a:pPr lvl="1"/>
            <a:r>
              <a:rPr lang="en-US" dirty="0">
                <a:hlinkClick r:id="rId6"/>
              </a:rPr>
              <a:t>New York City Chancellor’s Regulation A-780</a:t>
            </a:r>
            <a:endParaRPr lang="en-US" dirty="0"/>
          </a:p>
          <a:p>
            <a:endParaRPr lang="en-US" sz="800" b="1" dirty="0"/>
          </a:p>
          <a:p>
            <a:r>
              <a:rPr lang="en-US" b="1" dirty="0"/>
              <a:t>New York City Department of Education Resources</a:t>
            </a:r>
          </a:p>
          <a:p>
            <a:pPr lvl="1"/>
            <a:r>
              <a:rPr lang="en-US" dirty="0">
                <a:hlinkClick r:id="rId7"/>
              </a:rPr>
              <a:t>DOE’s Students in Temporary Housing website</a:t>
            </a:r>
            <a:endParaRPr lang="en-US" dirty="0"/>
          </a:p>
          <a:p>
            <a:pPr lvl="2"/>
            <a:r>
              <a:rPr lang="en-US" dirty="0"/>
              <a:t>List of borough-based Content Experts</a:t>
            </a:r>
          </a:p>
          <a:p>
            <a:pPr lvl="2"/>
            <a:r>
              <a:rPr lang="en-US" dirty="0"/>
              <a:t>Defined roles of STH Family Assistants, Content Experts, CFN STH Liaisons, STH School-Based Liaisons</a:t>
            </a:r>
          </a:p>
          <a:p>
            <a:pPr lvl="2"/>
            <a:r>
              <a:rPr lang="en-US" dirty="0"/>
              <a:t>Residency Questionnaires in ten languages</a:t>
            </a:r>
          </a:p>
          <a:p>
            <a:pPr lvl="2"/>
            <a:r>
              <a:rPr lang="en-US" dirty="0"/>
              <a:t>…and more resources</a:t>
            </a:r>
          </a:p>
          <a:p>
            <a:r>
              <a:rPr lang="en-US" b="1" dirty="0"/>
              <a:t>NYS-TEACHS</a:t>
            </a:r>
            <a:r>
              <a:rPr lang="en-US" sz="1600" dirty="0"/>
              <a:t> – </a:t>
            </a:r>
            <a:r>
              <a:rPr lang="en-US" sz="1600" dirty="0">
                <a:hlinkClick r:id="rId8"/>
              </a:rPr>
              <a:t>www.nysteachs.org</a:t>
            </a:r>
            <a:r>
              <a:rPr lang="en-US" sz="1400" dirty="0"/>
              <a:t> </a:t>
            </a:r>
            <a:endParaRPr lang="en-US" sz="1600" dirty="0"/>
          </a:p>
        </p:txBody>
      </p:sp>
      <p:sp>
        <p:nvSpPr>
          <p:cNvPr id="4" name="Slide Number Placeholder 3"/>
          <p:cNvSpPr>
            <a:spLocks noGrp="1"/>
          </p:cNvSpPr>
          <p:nvPr>
            <p:ph type="sldNum" sz="quarter" idx="12"/>
          </p:nvPr>
        </p:nvSpPr>
        <p:spPr/>
        <p:txBody>
          <a:bodyPr/>
          <a:lstStyle/>
          <a:p>
            <a:fld id="{530C0466-FEBC-4AAD-99B6-984C52D5C12F}" type="slidenum">
              <a:rPr lang="en-US" smtClean="0"/>
              <a:pPr/>
              <a:t>41</a:t>
            </a:fld>
            <a:endParaRPr lang="en-US" dirty="0"/>
          </a:p>
        </p:txBody>
      </p:sp>
    </p:spTree>
    <p:extLst>
      <p:ext uri="{BB962C8B-B14F-4D97-AF65-F5344CB8AC3E}">
        <p14:creationId xmlns:p14="http://schemas.microsoft.com/office/powerpoint/2010/main" val="540387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0C0466-FEBC-4AAD-99B6-984C52D5C12F}" type="slidenum">
              <a:rPr lang="en-US" smtClean="0"/>
              <a:pPr/>
              <a:t>42</a:t>
            </a:fld>
            <a:endParaRPr lang="en-US"/>
          </a:p>
        </p:txBody>
      </p:sp>
      <p:sp>
        <p:nvSpPr>
          <p:cNvPr id="7" name="Title 6"/>
          <p:cNvSpPr>
            <a:spLocks noGrp="1"/>
          </p:cNvSpPr>
          <p:nvPr>
            <p:ph type="title" idx="4294967295"/>
          </p:nvPr>
        </p:nvSpPr>
        <p:spPr>
          <a:xfrm>
            <a:off x="486384" y="60547"/>
            <a:ext cx="10571163" cy="971551"/>
          </a:xfrm>
          <a:ln>
            <a:noFill/>
          </a:ln>
          <a:effectLst/>
        </p:spPr>
        <p:txBody>
          <a:bodyPr anchor="ctr"/>
          <a:lstStyle/>
          <a:p>
            <a:r>
              <a:rPr lang="en-US" sz="3600" b="1" dirty="0">
                <a:solidFill>
                  <a:schemeClr val="tx1"/>
                </a:solidFill>
              </a:rPr>
              <a:t>Students in Temporary Housing Content Experts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47495025"/>
              </p:ext>
            </p:extLst>
          </p:nvPr>
        </p:nvGraphicFramePr>
        <p:xfrm>
          <a:off x="503847" y="1209227"/>
          <a:ext cx="10553700" cy="5387518"/>
        </p:xfrm>
        <a:graphic>
          <a:graphicData uri="http://schemas.openxmlformats.org/drawingml/2006/table">
            <a:tbl>
              <a:tblPr firstRow="1" bandRow="1">
                <a:tableStyleId>{7DF18680-E054-41AD-8BC1-D1AEF772440D}</a:tableStyleId>
              </a:tblPr>
              <a:tblGrid>
                <a:gridCol w="2561348">
                  <a:extLst>
                    <a:ext uri="{9D8B030D-6E8A-4147-A177-3AD203B41FA5}">
                      <a16:colId xmlns:a16="http://schemas.microsoft.com/office/drawing/2014/main" xmlns="" val="20000"/>
                    </a:ext>
                  </a:extLst>
                </a:gridCol>
                <a:gridCol w="1144457">
                  <a:extLst>
                    <a:ext uri="{9D8B030D-6E8A-4147-A177-3AD203B41FA5}">
                      <a16:colId xmlns:a16="http://schemas.microsoft.com/office/drawing/2014/main" xmlns="" val="20001"/>
                    </a:ext>
                  </a:extLst>
                </a:gridCol>
                <a:gridCol w="2126503">
                  <a:extLst>
                    <a:ext uri="{9D8B030D-6E8A-4147-A177-3AD203B41FA5}">
                      <a16:colId xmlns:a16="http://schemas.microsoft.com/office/drawing/2014/main" xmlns="" val="20002"/>
                    </a:ext>
                  </a:extLst>
                </a:gridCol>
                <a:gridCol w="1573797">
                  <a:extLst>
                    <a:ext uri="{9D8B030D-6E8A-4147-A177-3AD203B41FA5}">
                      <a16:colId xmlns:a16="http://schemas.microsoft.com/office/drawing/2014/main" xmlns="" val="20003"/>
                    </a:ext>
                  </a:extLst>
                </a:gridCol>
                <a:gridCol w="3147595">
                  <a:extLst>
                    <a:ext uri="{9D8B030D-6E8A-4147-A177-3AD203B41FA5}">
                      <a16:colId xmlns:a16="http://schemas.microsoft.com/office/drawing/2014/main" xmlns="" val="20004"/>
                    </a:ext>
                  </a:extLst>
                </a:gridCol>
              </a:tblGrid>
              <a:tr h="906469">
                <a:tc>
                  <a:txBody>
                    <a:bodyPr/>
                    <a:lstStyle/>
                    <a:p>
                      <a:pPr algn="ctr"/>
                      <a:r>
                        <a:rPr lang="en-US" sz="1400" kern="1200" baseline="0" dirty="0"/>
                        <a:t>Borough Center Location</a:t>
                      </a:r>
                      <a:endParaRPr lang="en-US" sz="1400" dirty="0"/>
                    </a:p>
                  </a:txBody>
                  <a:tcPr marL="81182" marR="81182" marT="45721" marB="45721" anchor="ctr"/>
                </a:tc>
                <a:tc>
                  <a:txBody>
                    <a:bodyPr/>
                    <a:lstStyle/>
                    <a:p>
                      <a:pPr algn="ctr"/>
                      <a:r>
                        <a:rPr lang="en-US" sz="1400" kern="1200" baseline="0" dirty="0"/>
                        <a:t>Districts</a:t>
                      </a:r>
                      <a:endParaRPr lang="en-US" sz="1400" b="1" kern="1200" baseline="0" dirty="0">
                        <a:solidFill>
                          <a:schemeClr val="lt1"/>
                        </a:solidFill>
                        <a:latin typeface="+mn-lt"/>
                        <a:ea typeface="+mn-ea"/>
                        <a:cs typeface="+mn-cs"/>
                      </a:endParaRPr>
                    </a:p>
                  </a:txBody>
                  <a:tcPr marL="81182" marR="81182" marT="45721" marB="45721" anchor="ctr"/>
                </a:tc>
                <a:tc>
                  <a:txBody>
                    <a:bodyPr/>
                    <a:lstStyle/>
                    <a:p>
                      <a:pPr algn="ctr"/>
                      <a:r>
                        <a:rPr lang="en-US" sz="1400" kern="1200" baseline="0" dirty="0"/>
                        <a:t>STH Content</a:t>
                      </a:r>
                    </a:p>
                    <a:p>
                      <a:pPr algn="ctr"/>
                      <a:r>
                        <a:rPr lang="en-US" sz="1400" kern="1200" baseline="0" dirty="0"/>
                        <a:t>Expert Name</a:t>
                      </a:r>
                      <a:endParaRPr lang="en-US" sz="1400" b="1" kern="1200" baseline="0" dirty="0">
                        <a:solidFill>
                          <a:schemeClr val="lt1"/>
                        </a:solidFill>
                        <a:latin typeface="+mn-lt"/>
                        <a:ea typeface="+mn-ea"/>
                        <a:cs typeface="+mn-cs"/>
                      </a:endParaRPr>
                    </a:p>
                  </a:txBody>
                  <a:tcPr marL="81182" marR="81182" marT="45721" marB="45721" anchor="ctr"/>
                </a:tc>
                <a:tc>
                  <a:txBody>
                    <a:bodyPr/>
                    <a:lstStyle/>
                    <a:p>
                      <a:pPr algn="ctr"/>
                      <a:r>
                        <a:rPr lang="en-US" sz="1400" kern="1200" baseline="0" dirty="0"/>
                        <a:t>Office</a:t>
                      </a:r>
                    </a:p>
                    <a:p>
                      <a:pPr algn="ctr"/>
                      <a:r>
                        <a:rPr lang="en-US" sz="1400" kern="1200" baseline="0" dirty="0"/>
                        <a:t>Number</a:t>
                      </a:r>
                      <a:endParaRPr lang="en-US" sz="1400" dirty="0"/>
                    </a:p>
                  </a:txBody>
                  <a:tcPr marL="81182" marR="81182" marT="45721" marB="4572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a:t>E-mail</a:t>
                      </a:r>
                      <a:endParaRPr lang="en-US" sz="1400" dirty="0"/>
                    </a:p>
                  </a:txBody>
                  <a:tcPr marL="81182" marR="81182" marT="45721" marB="45721" anchor="ctr"/>
                </a:tc>
                <a:extLst>
                  <a:ext uri="{0D108BD9-81ED-4DB2-BD59-A6C34878D82A}">
                    <a16:rowId xmlns:a16="http://schemas.microsoft.com/office/drawing/2014/main" xmlns="" val="10000"/>
                  </a:ext>
                </a:extLst>
              </a:tr>
              <a:tr h="701782">
                <a:tc>
                  <a:txBody>
                    <a:bodyPr/>
                    <a:lstStyle/>
                    <a:p>
                      <a:r>
                        <a:rPr lang="en-US" sz="1400" kern="1200" baseline="0" dirty="0">
                          <a:solidFill>
                            <a:schemeClr val="tx1"/>
                          </a:solidFill>
                        </a:rPr>
                        <a:t>Bronx</a:t>
                      </a:r>
                    </a:p>
                    <a:p>
                      <a:r>
                        <a:rPr lang="en-US" sz="1400" kern="1200" baseline="0" dirty="0">
                          <a:solidFill>
                            <a:schemeClr val="tx1"/>
                          </a:solidFill>
                        </a:rPr>
                        <a:t>1 Fordham </a:t>
                      </a:r>
                      <a:r>
                        <a:rPr lang="en-US" sz="1400" kern="1200" baseline="0" dirty="0" err="1">
                          <a:solidFill>
                            <a:schemeClr val="tx1"/>
                          </a:solidFill>
                        </a:rPr>
                        <a:t>Plz</a:t>
                      </a:r>
                      <a:r>
                        <a:rPr lang="en-US" sz="1400" kern="1200" baseline="0" dirty="0">
                          <a:solidFill>
                            <a:schemeClr val="tx1"/>
                          </a:solidFill>
                        </a:rPr>
                        <a:t>, </a:t>
                      </a:r>
                      <a:r>
                        <a:rPr lang="en-US" sz="1400" kern="1200" baseline="0" dirty="0" err="1">
                          <a:solidFill>
                            <a:schemeClr val="tx1"/>
                          </a:solidFill>
                        </a:rPr>
                        <a:t>Rm</a:t>
                      </a:r>
                      <a:r>
                        <a:rPr lang="en-US" sz="1400" kern="1200" baseline="0" dirty="0">
                          <a:solidFill>
                            <a:schemeClr val="tx1"/>
                          </a:solidFill>
                        </a:rPr>
                        <a:t> 821A</a:t>
                      </a:r>
                    </a:p>
                    <a:p>
                      <a:r>
                        <a:rPr lang="en-US" sz="1400" kern="1200" baseline="0" dirty="0">
                          <a:solidFill>
                            <a:schemeClr val="tx1"/>
                          </a:solidFill>
                        </a:rPr>
                        <a:t>Bronx, NY 10458</a:t>
                      </a:r>
                      <a:endParaRPr lang="en-US" sz="1400" dirty="0">
                        <a:solidFill>
                          <a:schemeClr val="tx1"/>
                        </a:solidFill>
                      </a:endParaRPr>
                    </a:p>
                  </a:txBody>
                  <a:tcPr marL="81182" marR="81182" marT="45721" marB="45721" anchor="ctr"/>
                </a:tc>
                <a:tc>
                  <a:txBody>
                    <a:bodyPr/>
                    <a:lstStyle/>
                    <a:p>
                      <a:pPr algn="ctr"/>
                      <a:r>
                        <a:rPr lang="en-US" sz="1400" kern="1200" baseline="0" dirty="0">
                          <a:solidFill>
                            <a:schemeClr val="tx1"/>
                          </a:solidFill>
                        </a:rPr>
                        <a:t>7, 8, 9, 10, 11, 12</a:t>
                      </a:r>
                      <a:endParaRPr lang="en-US" sz="1400" dirty="0">
                        <a:solidFill>
                          <a:schemeClr val="tx1"/>
                        </a:solidFill>
                      </a:endParaRPr>
                    </a:p>
                  </a:txBody>
                  <a:tcPr marL="81182" marR="81182" marT="45721" marB="45721" anchor="ctr"/>
                </a:tc>
                <a:tc>
                  <a:txBody>
                    <a:bodyPr/>
                    <a:lstStyle/>
                    <a:p>
                      <a:r>
                        <a:rPr lang="pl-PL" sz="1400" kern="1200" baseline="0" dirty="0">
                          <a:solidFill>
                            <a:schemeClr val="tx1"/>
                          </a:solidFill>
                        </a:rPr>
                        <a:t>Stephanie Dyer</a:t>
                      </a:r>
                      <a:endParaRPr lang="en-US" sz="1400" kern="1200" baseline="0" dirty="0">
                        <a:solidFill>
                          <a:schemeClr val="tx1"/>
                        </a:solidFill>
                      </a:endParaRPr>
                    </a:p>
                    <a:p>
                      <a:r>
                        <a:rPr lang="en-US" sz="1400" kern="1200" baseline="0" dirty="0" err="1">
                          <a:solidFill>
                            <a:schemeClr val="tx1"/>
                          </a:solidFill>
                        </a:rPr>
                        <a:t>Rebekha</a:t>
                      </a:r>
                      <a:r>
                        <a:rPr lang="en-US" sz="1400" kern="1200" baseline="0" dirty="0">
                          <a:solidFill>
                            <a:schemeClr val="tx1"/>
                          </a:solidFill>
                        </a:rPr>
                        <a:t> Askew</a:t>
                      </a:r>
                    </a:p>
                  </a:txBody>
                  <a:tcPr marL="81182" marR="81182" marT="45721" marB="45721" anchor="ctr"/>
                </a:tc>
                <a:tc>
                  <a:txBody>
                    <a:bodyPr/>
                    <a:lstStyle/>
                    <a:p>
                      <a:r>
                        <a:rPr lang="pl-PL" sz="1400" kern="1200" baseline="0" dirty="0">
                          <a:solidFill>
                            <a:schemeClr val="tx1"/>
                          </a:solidFill>
                        </a:rPr>
                        <a:t>718</a:t>
                      </a:r>
                      <a:r>
                        <a:rPr lang="en-US" sz="1400" kern="1200" baseline="0" dirty="0">
                          <a:solidFill>
                            <a:schemeClr val="tx1"/>
                          </a:solidFill>
                        </a:rPr>
                        <a:t>-</a:t>
                      </a:r>
                      <a:r>
                        <a:rPr lang="pl-PL" sz="1400" kern="1200" baseline="0" dirty="0">
                          <a:solidFill>
                            <a:schemeClr val="tx1"/>
                          </a:solidFill>
                        </a:rPr>
                        <a:t>741-7783 </a:t>
                      </a:r>
                      <a:endParaRPr lang="en-US" sz="1400" kern="1200" baseline="0" dirty="0">
                        <a:solidFill>
                          <a:schemeClr val="tx1"/>
                        </a:solidFill>
                      </a:endParaRPr>
                    </a:p>
                    <a:p>
                      <a:r>
                        <a:rPr lang="en-US" sz="1400" kern="1200" baseline="0" dirty="0">
                          <a:solidFill>
                            <a:schemeClr val="tx1"/>
                          </a:solidFill>
                        </a:rPr>
                        <a:t>718-828-2139</a:t>
                      </a:r>
                      <a:endParaRPr lang="en-US" sz="1400" kern="1200" baseline="0" dirty="0">
                        <a:solidFill>
                          <a:schemeClr val="tx1"/>
                        </a:solidFill>
                        <a:latin typeface="+mn-lt"/>
                        <a:ea typeface="+mn-ea"/>
                        <a:cs typeface="+mn-cs"/>
                      </a:endParaRPr>
                    </a:p>
                  </a:txBody>
                  <a:tcPr marL="81182" marR="81182" marT="45721" marB="45721" anchor="ctr"/>
                </a:tc>
                <a:tc>
                  <a:txBody>
                    <a:bodyPr/>
                    <a:lstStyle/>
                    <a:p>
                      <a:r>
                        <a:rPr lang="pl-PL" sz="1400" kern="1200" baseline="0" dirty="0">
                          <a:solidFill>
                            <a:schemeClr val="tx1"/>
                          </a:solidFill>
                        </a:rPr>
                        <a:t>sdyer@schools.nyc.gov</a:t>
                      </a:r>
                      <a:endParaRPr lang="en-US" sz="1400" kern="1200" baseline="0" dirty="0">
                        <a:solidFill>
                          <a:schemeClr val="tx1"/>
                        </a:solidFill>
                      </a:endParaRPr>
                    </a:p>
                    <a:p>
                      <a:r>
                        <a:rPr lang="en-US" sz="1400" kern="1200" baseline="0" dirty="0">
                          <a:solidFill>
                            <a:schemeClr val="tx1"/>
                          </a:solidFill>
                        </a:rPr>
                        <a:t>raskew2@schools.nyc.gov </a:t>
                      </a:r>
                      <a:endParaRPr lang="en-US" sz="1400" kern="1200" baseline="0" dirty="0">
                        <a:solidFill>
                          <a:schemeClr val="tx1"/>
                        </a:solidFill>
                        <a:latin typeface="+mn-lt"/>
                        <a:ea typeface="+mn-ea"/>
                        <a:cs typeface="+mn-cs"/>
                      </a:endParaRPr>
                    </a:p>
                  </a:txBody>
                  <a:tcPr marL="81182" marR="81182" marT="45721" marB="45721" anchor="ctr"/>
                </a:tc>
                <a:extLst>
                  <a:ext uri="{0D108BD9-81ED-4DB2-BD59-A6C34878D82A}">
                    <a16:rowId xmlns:a16="http://schemas.microsoft.com/office/drawing/2014/main" xmlns="" val="10001"/>
                  </a:ext>
                </a:extLst>
              </a:tr>
              <a:tr h="701782">
                <a:tc>
                  <a:txBody>
                    <a:bodyPr/>
                    <a:lstStyle/>
                    <a:p>
                      <a:r>
                        <a:rPr lang="en-US" sz="1400" kern="1200" baseline="0" dirty="0">
                          <a:solidFill>
                            <a:schemeClr val="tx1"/>
                          </a:solidFill>
                        </a:rPr>
                        <a:t>Brooklyn</a:t>
                      </a:r>
                    </a:p>
                    <a:p>
                      <a:r>
                        <a:rPr lang="en-US" sz="1400" kern="1200" baseline="0" dirty="0">
                          <a:solidFill>
                            <a:schemeClr val="tx1"/>
                          </a:solidFill>
                        </a:rPr>
                        <a:t>131 Livingston Street</a:t>
                      </a:r>
                    </a:p>
                    <a:p>
                      <a:r>
                        <a:rPr lang="en-US" sz="1400" kern="1200" baseline="0" dirty="0">
                          <a:solidFill>
                            <a:schemeClr val="tx1"/>
                          </a:solidFill>
                        </a:rPr>
                        <a:t>Brooklyn, NY 11201</a:t>
                      </a:r>
                      <a:endParaRPr lang="en-US" sz="1400" dirty="0">
                        <a:solidFill>
                          <a:schemeClr val="tx1"/>
                        </a:solidFill>
                      </a:endParaRPr>
                    </a:p>
                  </a:txBody>
                  <a:tcPr marL="81182" marR="81182" marT="45721" marB="45721" anchor="ctr"/>
                </a:tc>
                <a:tc>
                  <a:txBody>
                    <a:bodyPr/>
                    <a:lstStyle/>
                    <a:p>
                      <a:pPr algn="ctr"/>
                      <a:r>
                        <a:rPr lang="en-US" sz="1400" kern="1200" baseline="0" dirty="0">
                          <a:solidFill>
                            <a:schemeClr val="tx1"/>
                          </a:solidFill>
                        </a:rPr>
                        <a:t>13, 14, 15, 16, 19, 23, 32</a:t>
                      </a:r>
                      <a:endParaRPr lang="en-US" sz="1400" dirty="0">
                        <a:solidFill>
                          <a:schemeClr val="tx1"/>
                        </a:solidFill>
                      </a:endParaRPr>
                    </a:p>
                  </a:txBody>
                  <a:tcPr marL="81182" marR="81182" marT="45721" marB="45721" anchor="ctr"/>
                </a:tc>
                <a:tc>
                  <a:txBody>
                    <a:bodyPr/>
                    <a:lstStyle/>
                    <a:p>
                      <a:r>
                        <a:rPr lang="fr-FR" sz="1400" kern="1200" baseline="0" dirty="0">
                          <a:solidFill>
                            <a:schemeClr val="tx1"/>
                          </a:solidFill>
                        </a:rPr>
                        <a:t>Tony Davis</a:t>
                      </a:r>
                    </a:p>
                    <a:p>
                      <a:r>
                        <a:rPr lang="en-US" sz="1400" kern="1200" baseline="0" dirty="0">
                          <a:solidFill>
                            <a:schemeClr val="tx1"/>
                          </a:solidFill>
                        </a:rPr>
                        <a:t>Wayne Harris</a:t>
                      </a:r>
                      <a:endParaRPr lang="es-ES" sz="1400" dirty="0">
                        <a:solidFill>
                          <a:schemeClr val="tx1"/>
                        </a:solidFill>
                      </a:endParaRPr>
                    </a:p>
                  </a:txBody>
                  <a:tcPr marL="81182" marR="81182" marT="45721" marB="45721" anchor="ctr"/>
                </a:tc>
                <a:tc>
                  <a:txBody>
                    <a:bodyPr/>
                    <a:lstStyle/>
                    <a:p>
                      <a:r>
                        <a:rPr lang="fr-FR" sz="1400" kern="1200" baseline="0" dirty="0">
                          <a:solidFill>
                            <a:schemeClr val="tx1"/>
                          </a:solidFill>
                        </a:rPr>
                        <a:t>718-935-3296</a:t>
                      </a:r>
                    </a:p>
                    <a:p>
                      <a:r>
                        <a:rPr lang="en-US" sz="1400" kern="1200" baseline="0" dirty="0">
                          <a:solidFill>
                            <a:schemeClr val="tx1"/>
                          </a:solidFill>
                        </a:rPr>
                        <a:t>718-935-3562</a:t>
                      </a:r>
                      <a:endParaRPr lang="en-US" sz="1400" kern="1200" baseline="0" dirty="0">
                        <a:solidFill>
                          <a:schemeClr val="tx1"/>
                        </a:solidFill>
                        <a:latin typeface="+mn-lt"/>
                        <a:ea typeface="+mn-ea"/>
                        <a:cs typeface="+mn-cs"/>
                      </a:endParaRPr>
                    </a:p>
                  </a:txBody>
                  <a:tcPr marL="81182" marR="81182" marT="45721" marB="45721" anchor="ctr"/>
                </a:tc>
                <a:tc>
                  <a:txBody>
                    <a:bodyPr/>
                    <a:lstStyle/>
                    <a:p>
                      <a:r>
                        <a:rPr lang="fr-FR" sz="1400" kern="1200" baseline="0" dirty="0">
                          <a:solidFill>
                            <a:schemeClr val="tx1"/>
                          </a:solidFill>
                        </a:rPr>
                        <a:t>tdavis47@schools.nyc.gov</a:t>
                      </a:r>
                    </a:p>
                    <a:p>
                      <a:r>
                        <a:rPr lang="en-US" sz="1400" kern="1200" baseline="0" dirty="0">
                          <a:solidFill>
                            <a:schemeClr val="tx1"/>
                          </a:solidFill>
                        </a:rPr>
                        <a:t>wharris22@schools.nyc.gov</a:t>
                      </a:r>
                      <a:endParaRPr lang="en-US" sz="1400" kern="1200" baseline="0" dirty="0">
                        <a:solidFill>
                          <a:schemeClr val="tx1"/>
                        </a:solidFill>
                        <a:latin typeface="+mn-lt"/>
                        <a:ea typeface="+mn-ea"/>
                        <a:cs typeface="+mn-cs"/>
                      </a:endParaRPr>
                    </a:p>
                  </a:txBody>
                  <a:tcPr marL="81182" marR="81182" marT="45721" marB="45721" anchor="ctr"/>
                </a:tc>
                <a:extLst>
                  <a:ext uri="{0D108BD9-81ED-4DB2-BD59-A6C34878D82A}">
                    <a16:rowId xmlns:a16="http://schemas.microsoft.com/office/drawing/2014/main" xmlns="" val="10002"/>
                  </a:ext>
                </a:extLst>
              </a:tr>
              <a:tr h="760264">
                <a:tc>
                  <a:txBody>
                    <a:bodyPr/>
                    <a:lstStyle/>
                    <a:p>
                      <a:r>
                        <a:rPr lang="en-US" sz="1400" kern="1200" baseline="0" dirty="0">
                          <a:solidFill>
                            <a:schemeClr val="tx1"/>
                          </a:solidFill>
                        </a:rPr>
                        <a:t>Brooklyn South</a:t>
                      </a:r>
                    </a:p>
                    <a:p>
                      <a:r>
                        <a:rPr lang="en-US" sz="1400" kern="1200" baseline="0" dirty="0">
                          <a:solidFill>
                            <a:schemeClr val="tx1"/>
                          </a:solidFill>
                        </a:rPr>
                        <a:t>1780 Ocean Ave., </a:t>
                      </a:r>
                      <a:r>
                        <a:rPr lang="en-US" sz="1400" kern="1200" baseline="0" dirty="0" err="1">
                          <a:solidFill>
                            <a:schemeClr val="tx1"/>
                          </a:solidFill>
                        </a:rPr>
                        <a:t>Rm</a:t>
                      </a:r>
                      <a:r>
                        <a:rPr lang="en-US" sz="1400" kern="1200" baseline="0" dirty="0">
                          <a:solidFill>
                            <a:schemeClr val="tx1"/>
                          </a:solidFill>
                        </a:rPr>
                        <a:t> 1B</a:t>
                      </a:r>
                    </a:p>
                    <a:p>
                      <a:r>
                        <a:rPr lang="en-US" sz="1400" kern="1200" baseline="0" dirty="0">
                          <a:solidFill>
                            <a:schemeClr val="tx1"/>
                          </a:solidFill>
                        </a:rPr>
                        <a:t>Brooklyn, NY 11230</a:t>
                      </a:r>
                      <a:endParaRPr lang="en-US" sz="1400" dirty="0">
                        <a:solidFill>
                          <a:schemeClr val="tx1"/>
                        </a:solidFill>
                      </a:endParaRPr>
                    </a:p>
                  </a:txBody>
                  <a:tcPr marL="81182" marR="81182" marT="45721" marB="45721" anchor="ctr"/>
                </a:tc>
                <a:tc>
                  <a:txBody>
                    <a:bodyPr/>
                    <a:lstStyle/>
                    <a:p>
                      <a:pPr algn="ctr"/>
                      <a:r>
                        <a:rPr lang="en-US" sz="1400" kern="1200" baseline="0" dirty="0">
                          <a:solidFill>
                            <a:schemeClr val="tx1"/>
                          </a:solidFill>
                        </a:rPr>
                        <a:t>17, 18, 20, 21, 22, 31</a:t>
                      </a:r>
                      <a:endParaRPr lang="en-US" sz="1400" dirty="0">
                        <a:solidFill>
                          <a:schemeClr val="tx1"/>
                        </a:solidFill>
                      </a:endParaRPr>
                    </a:p>
                  </a:txBody>
                  <a:tcPr marL="81182" marR="81182" marT="45721" marB="45721" anchor="ctr"/>
                </a:tc>
                <a:tc>
                  <a:txBody>
                    <a:bodyPr/>
                    <a:lstStyle/>
                    <a:p>
                      <a:r>
                        <a:rPr lang="en-US" sz="1400" kern="1200" baseline="0" dirty="0">
                          <a:solidFill>
                            <a:schemeClr val="tx1"/>
                          </a:solidFill>
                        </a:rPr>
                        <a:t>Charlene Mitchell</a:t>
                      </a:r>
                    </a:p>
                    <a:p>
                      <a:endParaRPr lang="en-US" sz="1400" kern="1200" baseline="0" dirty="0">
                        <a:solidFill>
                          <a:schemeClr val="tx1"/>
                        </a:solidFill>
                        <a:latin typeface="+mn-lt"/>
                        <a:ea typeface="+mn-ea"/>
                        <a:cs typeface="+mn-cs"/>
                      </a:endParaRPr>
                    </a:p>
                  </a:txBody>
                  <a:tcPr marL="81182" marR="81182"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rPr>
                        <a:t>718-758-7722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solidFill>
                        </a:rPr>
                        <a:t>718-758-7635</a:t>
                      </a:r>
                      <a:endParaRPr lang="en-US" sz="1400" kern="1200" baseline="0" dirty="0">
                        <a:solidFill>
                          <a:schemeClr val="tx1"/>
                        </a:solidFill>
                        <a:latin typeface="+mn-lt"/>
                        <a:ea typeface="+mn-ea"/>
                        <a:cs typeface="+mn-cs"/>
                      </a:endParaRPr>
                    </a:p>
                  </a:txBody>
                  <a:tcPr marL="81182" marR="81182" marT="45721" marB="45721" anchor="ctr"/>
                </a:tc>
                <a:tc>
                  <a:txBody>
                    <a:bodyPr/>
                    <a:lstStyle/>
                    <a:p>
                      <a:r>
                        <a:rPr lang="en-US" sz="1400" kern="1200" baseline="0" dirty="0">
                          <a:solidFill>
                            <a:schemeClr val="tx1"/>
                          </a:solidFill>
                        </a:rPr>
                        <a:t>cmitchell4@schools.nyc.gov</a:t>
                      </a:r>
                    </a:p>
                    <a:p>
                      <a:endParaRPr lang="en-US" sz="1400" kern="1200" baseline="0" dirty="0">
                        <a:solidFill>
                          <a:schemeClr val="tx1"/>
                        </a:solidFill>
                        <a:latin typeface="+mn-lt"/>
                        <a:ea typeface="+mn-ea"/>
                        <a:cs typeface="+mn-cs"/>
                      </a:endParaRPr>
                    </a:p>
                  </a:txBody>
                  <a:tcPr marL="81182" marR="81182" marT="45721" marB="45721" anchor="ctr"/>
                </a:tc>
                <a:extLst>
                  <a:ext uri="{0D108BD9-81ED-4DB2-BD59-A6C34878D82A}">
                    <a16:rowId xmlns:a16="http://schemas.microsoft.com/office/drawing/2014/main" xmlns="" val="10003"/>
                  </a:ext>
                </a:extLst>
              </a:tr>
              <a:tr h="745643">
                <a:tc>
                  <a:txBody>
                    <a:bodyPr/>
                    <a:lstStyle/>
                    <a:p>
                      <a:r>
                        <a:rPr lang="en-US" sz="1400" kern="1200" baseline="0" dirty="0">
                          <a:solidFill>
                            <a:schemeClr val="tx1"/>
                          </a:solidFill>
                        </a:rPr>
                        <a:t>Manhattan</a:t>
                      </a:r>
                    </a:p>
                    <a:p>
                      <a:r>
                        <a:rPr lang="en-US" sz="1400" kern="1200" baseline="0" dirty="0">
                          <a:solidFill>
                            <a:schemeClr val="tx1"/>
                          </a:solidFill>
                        </a:rPr>
                        <a:t>333 7th Avenue, 12th Fl</a:t>
                      </a:r>
                    </a:p>
                    <a:p>
                      <a:r>
                        <a:rPr lang="en-US" sz="1400" kern="1200" baseline="0" dirty="0">
                          <a:solidFill>
                            <a:schemeClr val="tx1"/>
                          </a:solidFill>
                        </a:rPr>
                        <a:t>New York, NY 10001</a:t>
                      </a:r>
                      <a:endParaRPr lang="en-US" sz="1400" dirty="0">
                        <a:solidFill>
                          <a:schemeClr val="tx1"/>
                        </a:solidFill>
                      </a:endParaRPr>
                    </a:p>
                  </a:txBody>
                  <a:tcPr marL="81182" marR="81182" marT="45721" marB="45721" anchor="ctr"/>
                </a:tc>
                <a:tc>
                  <a:txBody>
                    <a:bodyPr/>
                    <a:lstStyle/>
                    <a:p>
                      <a:pPr algn="ctr"/>
                      <a:r>
                        <a:rPr lang="en-US" sz="1400" kern="1200" baseline="0" dirty="0">
                          <a:solidFill>
                            <a:schemeClr val="tx1"/>
                          </a:solidFill>
                        </a:rPr>
                        <a:t>1, 2, 3, 4, 5, 6</a:t>
                      </a:r>
                      <a:endParaRPr lang="en-US" sz="1400" dirty="0">
                        <a:solidFill>
                          <a:schemeClr val="tx1"/>
                        </a:solidFill>
                      </a:endParaRPr>
                    </a:p>
                  </a:txBody>
                  <a:tcPr marL="81182" marR="81182" marT="45721" marB="45721" anchor="ctr"/>
                </a:tc>
                <a:tc>
                  <a:txBody>
                    <a:bodyPr/>
                    <a:lstStyle/>
                    <a:p>
                      <a:r>
                        <a:rPr lang="pl-PL" sz="1400" kern="1200" baseline="0" dirty="0">
                          <a:solidFill>
                            <a:schemeClr val="tx1"/>
                          </a:solidFill>
                        </a:rPr>
                        <a:t>Cecilio (Bo) Diaz</a:t>
                      </a:r>
                    </a:p>
                    <a:p>
                      <a:r>
                        <a:rPr lang="de-DE" sz="1400" kern="1200" baseline="0" dirty="0">
                          <a:solidFill>
                            <a:schemeClr val="tx1"/>
                          </a:solidFill>
                        </a:rPr>
                        <a:t>Iris Gersten</a:t>
                      </a:r>
                      <a:endParaRPr lang="de-DE" sz="1400" kern="1200" baseline="0" dirty="0">
                        <a:solidFill>
                          <a:schemeClr val="tx1"/>
                        </a:solidFill>
                        <a:latin typeface="+mn-lt"/>
                        <a:ea typeface="+mn-ea"/>
                        <a:cs typeface="+mn-cs"/>
                      </a:endParaRPr>
                    </a:p>
                  </a:txBody>
                  <a:tcPr marL="81182" marR="81182" marT="45721" marB="45721" anchor="ctr"/>
                </a:tc>
                <a:tc>
                  <a:txBody>
                    <a:bodyPr/>
                    <a:lstStyle/>
                    <a:p>
                      <a:r>
                        <a:rPr lang="pl-PL" sz="1400" kern="1200" baseline="0" dirty="0">
                          <a:solidFill>
                            <a:schemeClr val="tx1"/>
                          </a:solidFill>
                        </a:rPr>
                        <a:t>917</a:t>
                      </a:r>
                      <a:r>
                        <a:rPr lang="en-US" sz="1400" kern="1200" baseline="0" dirty="0">
                          <a:solidFill>
                            <a:schemeClr val="tx1"/>
                          </a:solidFill>
                        </a:rPr>
                        <a:t>-</a:t>
                      </a:r>
                      <a:r>
                        <a:rPr lang="pl-PL" sz="1400" kern="1200" baseline="0" dirty="0">
                          <a:solidFill>
                            <a:schemeClr val="tx1"/>
                          </a:solidFill>
                        </a:rPr>
                        <a:t>339-1698</a:t>
                      </a:r>
                      <a:endParaRPr lang="en-US" sz="1400" kern="1200" baseline="0" dirty="0">
                        <a:solidFill>
                          <a:schemeClr val="tx1"/>
                        </a:solidFill>
                      </a:endParaRPr>
                    </a:p>
                    <a:p>
                      <a:r>
                        <a:rPr lang="de-DE" sz="1400" kern="1200" baseline="0" dirty="0">
                          <a:solidFill>
                            <a:schemeClr val="tx1"/>
                          </a:solidFill>
                        </a:rPr>
                        <a:t>917-339-1718</a:t>
                      </a:r>
                      <a:endParaRPr lang="de-DE" sz="1400" kern="1200" baseline="0" dirty="0">
                        <a:solidFill>
                          <a:schemeClr val="tx1"/>
                        </a:solidFill>
                        <a:latin typeface="+mn-lt"/>
                        <a:ea typeface="+mn-ea"/>
                        <a:cs typeface="+mn-cs"/>
                      </a:endParaRPr>
                    </a:p>
                  </a:txBody>
                  <a:tcPr marL="81182" marR="81182" marT="45721" marB="45721" anchor="ctr"/>
                </a:tc>
                <a:tc>
                  <a:txBody>
                    <a:bodyPr/>
                    <a:lstStyle/>
                    <a:p>
                      <a:r>
                        <a:rPr lang="pl-PL" sz="1400" kern="1200" baseline="0" dirty="0">
                          <a:solidFill>
                            <a:schemeClr val="tx1"/>
                          </a:solidFill>
                        </a:rPr>
                        <a:t>cdiaz@schools.nyc.gov</a:t>
                      </a:r>
                      <a:endParaRPr lang="en-US" sz="1400" kern="1200" baseline="0" dirty="0">
                        <a:solidFill>
                          <a:schemeClr val="tx1"/>
                        </a:solidFill>
                      </a:endParaRPr>
                    </a:p>
                    <a:p>
                      <a:r>
                        <a:rPr lang="de-DE" sz="1400" kern="1200" baseline="0" dirty="0">
                          <a:solidFill>
                            <a:schemeClr val="tx1"/>
                          </a:solidFill>
                        </a:rPr>
                        <a:t>igersten@schools.nyc.gov</a:t>
                      </a:r>
                      <a:endParaRPr lang="de-DE" sz="1400" kern="1200" baseline="0" dirty="0">
                        <a:solidFill>
                          <a:schemeClr val="tx1"/>
                        </a:solidFill>
                        <a:latin typeface="+mn-lt"/>
                        <a:ea typeface="+mn-ea"/>
                        <a:cs typeface="+mn-cs"/>
                      </a:endParaRPr>
                    </a:p>
                  </a:txBody>
                  <a:tcPr marL="81182" marR="81182" marT="45721" marB="45721" anchor="ctr"/>
                </a:tc>
                <a:extLst>
                  <a:ext uri="{0D108BD9-81ED-4DB2-BD59-A6C34878D82A}">
                    <a16:rowId xmlns:a16="http://schemas.microsoft.com/office/drawing/2014/main" xmlns="" val="10004"/>
                  </a:ext>
                </a:extLst>
              </a:tr>
              <a:tr h="701782">
                <a:tc>
                  <a:txBody>
                    <a:bodyPr/>
                    <a:lstStyle/>
                    <a:p>
                      <a:r>
                        <a:rPr lang="en-US" sz="1400" kern="1200" baseline="0" dirty="0">
                          <a:solidFill>
                            <a:schemeClr val="tx1"/>
                          </a:solidFill>
                        </a:rPr>
                        <a:t>Queens</a:t>
                      </a:r>
                    </a:p>
                    <a:p>
                      <a:r>
                        <a:rPr lang="en-US" sz="1400" kern="1200" baseline="0" dirty="0">
                          <a:solidFill>
                            <a:schemeClr val="tx1"/>
                          </a:solidFill>
                        </a:rPr>
                        <a:t>28-11 Queens Plaza N</a:t>
                      </a:r>
                    </a:p>
                    <a:p>
                      <a:r>
                        <a:rPr lang="en-US" sz="1400" kern="1200" baseline="0" dirty="0">
                          <a:solidFill>
                            <a:schemeClr val="tx1"/>
                          </a:solidFill>
                        </a:rPr>
                        <a:t>LIC, NY 11101</a:t>
                      </a:r>
                      <a:endParaRPr lang="en-US" sz="1400" dirty="0">
                        <a:solidFill>
                          <a:schemeClr val="tx1"/>
                        </a:solidFill>
                      </a:endParaRPr>
                    </a:p>
                  </a:txBody>
                  <a:tcPr marL="81182" marR="81182" marT="45721" marB="45721" anchor="ctr"/>
                </a:tc>
                <a:tc>
                  <a:txBody>
                    <a:bodyPr/>
                    <a:lstStyle/>
                    <a:p>
                      <a:pPr algn="ctr"/>
                      <a:r>
                        <a:rPr lang="en-US" sz="1400" kern="1200" baseline="0" dirty="0">
                          <a:solidFill>
                            <a:schemeClr val="tx1"/>
                          </a:solidFill>
                        </a:rPr>
                        <a:t>24, 25, 26, 27, 28, 29, 30</a:t>
                      </a:r>
                      <a:endParaRPr lang="en-US" sz="1400" dirty="0">
                        <a:solidFill>
                          <a:schemeClr val="tx1"/>
                        </a:solidFill>
                      </a:endParaRPr>
                    </a:p>
                  </a:txBody>
                  <a:tcPr marL="81182" marR="81182" marT="45721" marB="45721" anchor="ctr"/>
                </a:tc>
                <a:tc>
                  <a:txBody>
                    <a:bodyPr/>
                    <a:lstStyle/>
                    <a:p>
                      <a:r>
                        <a:rPr lang="en-US" sz="1400" kern="1200" baseline="0" dirty="0">
                          <a:solidFill>
                            <a:schemeClr val="tx1"/>
                          </a:solidFill>
                        </a:rPr>
                        <a:t>Linda Wilson-</a:t>
                      </a:r>
                      <a:r>
                        <a:rPr lang="en-US" sz="1400" kern="1200" baseline="0" dirty="0" err="1">
                          <a:solidFill>
                            <a:schemeClr val="tx1"/>
                          </a:solidFill>
                        </a:rPr>
                        <a:t>Animashaun</a:t>
                      </a:r>
                      <a:endParaRPr lang="en-US" sz="1400" kern="1200" baseline="0" dirty="0">
                        <a:solidFill>
                          <a:schemeClr val="tx1"/>
                        </a:solidFill>
                      </a:endParaRPr>
                    </a:p>
                    <a:p>
                      <a:r>
                        <a:rPr lang="en-US" sz="1400" kern="1200" baseline="0" dirty="0" err="1">
                          <a:solidFill>
                            <a:schemeClr val="tx1"/>
                          </a:solidFill>
                        </a:rPr>
                        <a:t>Shaquieta</a:t>
                      </a:r>
                      <a:r>
                        <a:rPr lang="en-US" sz="1400" kern="1200" baseline="0" dirty="0">
                          <a:solidFill>
                            <a:schemeClr val="tx1"/>
                          </a:solidFill>
                        </a:rPr>
                        <a:t> Boyd</a:t>
                      </a:r>
                      <a:endParaRPr lang="en-US" sz="1400" kern="1200" baseline="0" dirty="0">
                        <a:solidFill>
                          <a:schemeClr val="tx1"/>
                        </a:solidFill>
                        <a:latin typeface="+mn-lt"/>
                        <a:ea typeface="+mn-ea"/>
                        <a:cs typeface="+mn-cs"/>
                      </a:endParaRPr>
                    </a:p>
                  </a:txBody>
                  <a:tcPr marL="81182" marR="81182" marT="45721" marB="45721" anchor="ctr"/>
                </a:tc>
                <a:tc>
                  <a:txBody>
                    <a:bodyPr/>
                    <a:lstStyle/>
                    <a:p>
                      <a:r>
                        <a:rPr lang="en-US" sz="1400" kern="1200" baseline="0" dirty="0">
                          <a:solidFill>
                            <a:schemeClr val="tx1"/>
                          </a:solidFill>
                        </a:rPr>
                        <a:t>718-391-6849</a:t>
                      </a:r>
                    </a:p>
                    <a:p>
                      <a:r>
                        <a:rPr lang="en-US" sz="1400" kern="1200" baseline="0" dirty="0">
                          <a:solidFill>
                            <a:schemeClr val="tx1"/>
                          </a:solidFill>
                        </a:rPr>
                        <a:t>718-391-6843</a:t>
                      </a:r>
                      <a:endParaRPr lang="en-US" sz="1400" kern="1200" baseline="0" dirty="0">
                        <a:solidFill>
                          <a:schemeClr val="tx1"/>
                        </a:solidFill>
                        <a:latin typeface="+mn-lt"/>
                        <a:ea typeface="+mn-ea"/>
                        <a:cs typeface="+mn-cs"/>
                      </a:endParaRPr>
                    </a:p>
                  </a:txBody>
                  <a:tcPr marL="81182" marR="81182" marT="45721" marB="45721" anchor="ctr"/>
                </a:tc>
                <a:tc>
                  <a:txBody>
                    <a:bodyPr/>
                    <a:lstStyle/>
                    <a:p>
                      <a:r>
                        <a:rPr lang="en-US" sz="1400" kern="1200" baseline="0" dirty="0">
                          <a:solidFill>
                            <a:schemeClr val="tx1"/>
                          </a:solidFill>
                        </a:rPr>
                        <a:t>lwilson33@schools.nyc.gov</a:t>
                      </a:r>
                    </a:p>
                    <a:p>
                      <a:r>
                        <a:rPr lang="en-US" sz="1400" kern="1200" baseline="0" dirty="0">
                          <a:solidFill>
                            <a:schemeClr val="tx1"/>
                          </a:solidFill>
                        </a:rPr>
                        <a:t>sboyd5@schools.nyc.gov</a:t>
                      </a:r>
                      <a:endParaRPr lang="en-US" sz="1400" kern="1200" baseline="0" dirty="0">
                        <a:solidFill>
                          <a:schemeClr val="tx1"/>
                        </a:solidFill>
                        <a:latin typeface="+mn-lt"/>
                        <a:ea typeface="+mn-ea"/>
                        <a:cs typeface="+mn-cs"/>
                      </a:endParaRPr>
                    </a:p>
                  </a:txBody>
                  <a:tcPr marL="81182" marR="81182" marT="45721" marB="45721" anchor="ctr"/>
                </a:tc>
                <a:extLst>
                  <a:ext uri="{0D108BD9-81ED-4DB2-BD59-A6C34878D82A}">
                    <a16:rowId xmlns:a16="http://schemas.microsoft.com/office/drawing/2014/main" xmlns="" val="10005"/>
                  </a:ext>
                </a:extLst>
              </a:tr>
              <a:tr h="780576">
                <a:tc>
                  <a:txBody>
                    <a:bodyPr/>
                    <a:lstStyle/>
                    <a:p>
                      <a:r>
                        <a:rPr lang="en-US" sz="1400" kern="1200" baseline="0" dirty="0">
                          <a:solidFill>
                            <a:schemeClr val="tx1"/>
                          </a:solidFill>
                        </a:rPr>
                        <a:t>Special Education</a:t>
                      </a:r>
                    </a:p>
                    <a:p>
                      <a:r>
                        <a:rPr lang="en-US" sz="1400" kern="1200" baseline="0" dirty="0">
                          <a:solidFill>
                            <a:schemeClr val="tx1"/>
                          </a:solidFill>
                        </a:rPr>
                        <a:t>400 First Ave, Rm 114/715</a:t>
                      </a:r>
                    </a:p>
                    <a:p>
                      <a:r>
                        <a:rPr lang="en-US" sz="1400" kern="1200" baseline="0" dirty="0">
                          <a:solidFill>
                            <a:schemeClr val="tx1"/>
                          </a:solidFill>
                        </a:rPr>
                        <a:t>New York, NY 10010</a:t>
                      </a:r>
                      <a:endParaRPr lang="en-US" sz="1400" dirty="0">
                        <a:solidFill>
                          <a:schemeClr val="tx1"/>
                        </a:solidFill>
                      </a:endParaRPr>
                    </a:p>
                  </a:txBody>
                  <a:tcPr marL="81182" marR="81182" marT="45721" marB="45721" anchor="ctr"/>
                </a:tc>
                <a:tc>
                  <a:txBody>
                    <a:bodyPr/>
                    <a:lstStyle/>
                    <a:p>
                      <a:pPr algn="ctr"/>
                      <a:r>
                        <a:rPr lang="en-US" sz="1400" kern="1200" baseline="0" dirty="0">
                          <a:solidFill>
                            <a:schemeClr val="tx1"/>
                          </a:solidFill>
                        </a:rPr>
                        <a:t>75</a:t>
                      </a:r>
                      <a:endParaRPr lang="en-US" sz="1400" dirty="0">
                        <a:solidFill>
                          <a:schemeClr val="tx1"/>
                        </a:solidFill>
                      </a:endParaRPr>
                    </a:p>
                  </a:txBody>
                  <a:tcPr marL="81182" marR="81182" marT="45721" marB="45721" anchor="ctr"/>
                </a:tc>
                <a:tc>
                  <a:txBody>
                    <a:bodyPr/>
                    <a:lstStyle/>
                    <a:p>
                      <a:r>
                        <a:rPr lang="it-IT" sz="1400" kern="1200" baseline="0" dirty="0">
                          <a:solidFill>
                            <a:schemeClr val="tx1"/>
                          </a:solidFill>
                        </a:rPr>
                        <a:t>Michele Marcel</a:t>
                      </a:r>
                    </a:p>
                    <a:p>
                      <a:r>
                        <a:rPr lang="it-IT" sz="1400" kern="1200" baseline="0" dirty="0">
                          <a:solidFill>
                            <a:schemeClr val="tx1"/>
                          </a:solidFill>
                        </a:rPr>
                        <a:t>Joan E. Boreland</a:t>
                      </a:r>
                      <a:endParaRPr lang="en-US" sz="1400" dirty="0">
                        <a:solidFill>
                          <a:schemeClr val="tx1"/>
                        </a:solidFill>
                      </a:endParaRPr>
                    </a:p>
                  </a:txBody>
                  <a:tcPr marL="81182" marR="81182" marT="45721" marB="45721" anchor="ctr"/>
                </a:tc>
                <a:tc>
                  <a:txBody>
                    <a:bodyPr/>
                    <a:lstStyle/>
                    <a:p>
                      <a:r>
                        <a:rPr lang="it-IT" sz="1400" kern="1200" baseline="0" dirty="0">
                          <a:solidFill>
                            <a:schemeClr val="tx1"/>
                          </a:solidFill>
                        </a:rPr>
                        <a:t>212-802-1579</a:t>
                      </a:r>
                    </a:p>
                    <a:p>
                      <a:r>
                        <a:rPr lang="it-IT" sz="1400" kern="1200" baseline="0" dirty="0">
                          <a:solidFill>
                            <a:schemeClr val="tx1"/>
                          </a:solidFill>
                        </a:rPr>
                        <a:t>917-256-4262</a:t>
                      </a:r>
                      <a:endParaRPr lang="en-US" sz="1400" dirty="0">
                        <a:solidFill>
                          <a:schemeClr val="tx1"/>
                        </a:solidFill>
                      </a:endParaRPr>
                    </a:p>
                  </a:txBody>
                  <a:tcPr marL="81182" marR="81182" marT="45721" marB="45721" anchor="ctr"/>
                </a:tc>
                <a:tc>
                  <a:txBody>
                    <a:bodyPr/>
                    <a:lstStyle/>
                    <a:p>
                      <a:r>
                        <a:rPr lang="it-IT" sz="1400" kern="1200" baseline="0" dirty="0">
                          <a:solidFill>
                            <a:schemeClr val="tx1"/>
                          </a:solidFill>
                        </a:rPr>
                        <a:t>mmarcel@schools.nyc.gov</a:t>
                      </a:r>
                    </a:p>
                    <a:p>
                      <a:r>
                        <a:rPr lang="en-US" sz="1400" dirty="0">
                          <a:solidFill>
                            <a:schemeClr val="tx1"/>
                          </a:solidFill>
                        </a:rPr>
                        <a:t>jboreland@schools.nyc.gov</a:t>
                      </a:r>
                    </a:p>
                  </a:txBody>
                  <a:tcPr marL="81182" marR="81182" marT="45721" marB="45721" anchor="ctr"/>
                </a:tc>
                <a:extLst>
                  <a:ext uri="{0D108BD9-81ED-4DB2-BD59-A6C34878D82A}">
                    <a16:rowId xmlns:a16="http://schemas.microsoft.com/office/drawing/2014/main" xmlns="" val="10006"/>
                  </a:ext>
                </a:extLst>
              </a:tr>
            </a:tbl>
          </a:graphicData>
        </a:graphic>
      </p:graphicFrame>
      <p:sp>
        <p:nvSpPr>
          <p:cNvPr id="2" name="Rectangle 1"/>
          <p:cNvSpPr/>
          <p:nvPr/>
        </p:nvSpPr>
        <p:spPr>
          <a:xfrm>
            <a:off x="486384" y="151987"/>
            <a:ext cx="11254102" cy="1046440"/>
          </a:xfrm>
          <a:prstGeom prst="rect">
            <a:avLst/>
          </a:prstGeom>
        </p:spPr>
        <p:txBody>
          <a:bodyPr wrap="square">
            <a:spAutoFit/>
          </a:bodyPr>
          <a:lstStyle/>
          <a:p>
            <a:r>
              <a:rPr lang="en-US" sz="4400" b="1" dirty="0">
                <a:solidFill>
                  <a:schemeClr val="accent6"/>
                </a:solidFill>
              </a:rPr>
              <a:t/>
            </a:r>
            <a:br>
              <a:rPr lang="en-US" sz="4400" b="1" dirty="0">
                <a:solidFill>
                  <a:schemeClr val="accent6"/>
                </a:solidFill>
              </a:rPr>
            </a:br>
            <a:r>
              <a:rPr lang="en-US" b="1" dirty="0">
                <a:solidFill>
                  <a:schemeClr val="accent6"/>
                </a:solidFill>
              </a:rPr>
              <a:t>Note: Updated Content Expert Lists can be found on DOE’s </a:t>
            </a:r>
            <a:r>
              <a:rPr lang="en-US" b="1" dirty="0">
                <a:solidFill>
                  <a:schemeClr val="accent6"/>
                </a:solidFill>
                <a:hlinkClick r:id="rId3"/>
              </a:rPr>
              <a:t>Students in Temporary Housing website</a:t>
            </a:r>
            <a:endParaRPr lang="en-US" dirty="0">
              <a:solidFill>
                <a:schemeClr val="accent6"/>
              </a:solidFill>
            </a:endParaRPr>
          </a:p>
        </p:txBody>
      </p:sp>
    </p:spTree>
    <p:extLst>
      <p:ext uri="{BB962C8B-B14F-4D97-AF65-F5344CB8AC3E}">
        <p14:creationId xmlns:p14="http://schemas.microsoft.com/office/powerpoint/2010/main" val="1299816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Housing/Shelter Resources</a:t>
            </a:r>
          </a:p>
        </p:txBody>
      </p:sp>
      <p:sp>
        <p:nvSpPr>
          <p:cNvPr id="5" name="Content Placeholder 4"/>
          <p:cNvSpPr>
            <a:spLocks noGrp="1"/>
          </p:cNvSpPr>
          <p:nvPr>
            <p:ph idx="1"/>
          </p:nvPr>
        </p:nvSpPr>
        <p:spPr/>
        <p:txBody>
          <a:bodyPr>
            <a:normAutofit lnSpcReduction="10000"/>
          </a:bodyPr>
          <a:lstStyle/>
          <a:p>
            <a:r>
              <a:rPr lang="en-US" b="1" dirty="0" err="1"/>
              <a:t>HomeBase</a:t>
            </a:r>
            <a:r>
              <a:rPr lang="en-US" b="1" dirty="0"/>
              <a:t> (Homelessness Prevention Services)</a:t>
            </a:r>
            <a:r>
              <a:rPr lang="en-US" dirty="0"/>
              <a:t> – Among the services that may be offered are:</a:t>
            </a:r>
          </a:p>
          <a:p>
            <a:pPr lvl="1"/>
            <a:r>
              <a:rPr lang="en-US" dirty="0"/>
              <a:t>Family or tenant/landlord mediation </a:t>
            </a:r>
          </a:p>
          <a:p>
            <a:pPr lvl="1"/>
            <a:r>
              <a:rPr lang="en-US" dirty="0"/>
              <a:t>Household budgeting</a:t>
            </a:r>
          </a:p>
          <a:p>
            <a:pPr lvl="1"/>
            <a:r>
              <a:rPr lang="en-US" dirty="0"/>
              <a:t>Emergency rental assistance</a:t>
            </a:r>
          </a:p>
          <a:p>
            <a:pPr lvl="1"/>
            <a:r>
              <a:rPr lang="en-US" dirty="0"/>
              <a:t>Job training and placement</a:t>
            </a:r>
          </a:p>
          <a:p>
            <a:pPr lvl="1"/>
            <a:r>
              <a:rPr lang="en-US" dirty="0"/>
              <a:t>Benefits advocacy (child care, food stamps, tax credits, public health insurance)</a:t>
            </a:r>
          </a:p>
          <a:p>
            <a:pPr lvl="1"/>
            <a:r>
              <a:rPr lang="en-US" dirty="0">
                <a:hlinkClick r:id="rId3"/>
              </a:rPr>
              <a:t>http://www.nyc.gov/html/dhs/html/prevention/homebase.shtml</a:t>
            </a:r>
            <a:r>
              <a:rPr lang="en-US" dirty="0"/>
              <a:t> or call 311 for local sites</a:t>
            </a:r>
          </a:p>
          <a:p>
            <a:endParaRPr lang="en-US" dirty="0"/>
          </a:p>
          <a:p>
            <a:r>
              <a:rPr lang="en-US" b="1" dirty="0"/>
              <a:t>Family Shelter (DHS)</a:t>
            </a:r>
            <a:r>
              <a:rPr lang="en-US" dirty="0"/>
              <a:t>: </a:t>
            </a:r>
            <a:r>
              <a:rPr lang="en-US" dirty="0">
                <a:hlinkClick r:id="rId4"/>
              </a:rPr>
              <a:t>http://www.nyc.gov/html/dhs/html/housing/families.shtml</a:t>
            </a:r>
            <a:r>
              <a:rPr lang="en-US" dirty="0"/>
              <a:t> </a:t>
            </a:r>
          </a:p>
          <a:p>
            <a:r>
              <a:rPr lang="en-US" b="1" dirty="0"/>
              <a:t>Domestic Violence Shelter (HRA) </a:t>
            </a:r>
            <a:r>
              <a:rPr lang="en-US" dirty="0"/>
              <a:t>– 800-621-HOPE (4673)</a:t>
            </a:r>
          </a:p>
          <a:p>
            <a:r>
              <a:rPr lang="en-US" b="1" dirty="0"/>
              <a:t>Runaway Youth Shelters (DYCD)</a:t>
            </a:r>
            <a:r>
              <a:rPr lang="en-US" dirty="0"/>
              <a:t>: 800-246-4646 </a:t>
            </a:r>
          </a:p>
          <a:p>
            <a:endParaRPr lang="en-US" dirty="0"/>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43</a:t>
            </a:fld>
            <a:endParaRPr lang="en-US"/>
          </a:p>
        </p:txBody>
      </p:sp>
    </p:spTree>
    <p:extLst>
      <p:ext uri="{BB962C8B-B14F-4D97-AF65-F5344CB8AC3E}">
        <p14:creationId xmlns:p14="http://schemas.microsoft.com/office/powerpoint/2010/main" val="24248388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NYS-TEACHS</a:t>
            </a:r>
          </a:p>
        </p:txBody>
      </p:sp>
      <p:sp>
        <p:nvSpPr>
          <p:cNvPr id="61443" name="Rectangle 3"/>
          <p:cNvSpPr>
            <a:spLocks noGrp="1" noChangeArrowheads="1"/>
          </p:cNvSpPr>
          <p:nvPr>
            <p:ph type="body" sz="quarter" idx="16"/>
          </p:nvPr>
        </p:nvSpPr>
        <p:spPr/>
        <p:txBody>
          <a:bodyPr>
            <a:normAutofit/>
          </a:bodyPr>
          <a:lstStyle/>
          <a:p>
            <a:r>
              <a:rPr lang="en-US" altLang="en-US" dirty="0"/>
              <a:t>800-388-2014 </a:t>
            </a:r>
          </a:p>
          <a:p>
            <a:r>
              <a:rPr lang="en-US" altLang="en-US" dirty="0"/>
              <a:t>Email: </a:t>
            </a:r>
            <a:r>
              <a:rPr lang="en-US" altLang="en-US" dirty="0">
                <a:hlinkClick r:id="rId3"/>
              </a:rPr>
              <a:t>info@nysteachs.org</a:t>
            </a:r>
            <a:endParaRPr lang="en-US" altLang="en-US" dirty="0"/>
          </a:p>
          <a:p>
            <a:r>
              <a:rPr lang="en-US" altLang="en-US" dirty="0"/>
              <a:t>Website: </a:t>
            </a:r>
            <a:r>
              <a:rPr lang="en-US" altLang="en-US" dirty="0">
                <a:hlinkClick r:id="rId4"/>
              </a:rPr>
              <a:t>www.nysteachs.org</a:t>
            </a:r>
            <a:r>
              <a:rPr lang="en-US" altLang="en-US" dirty="0"/>
              <a:t> </a:t>
            </a:r>
          </a:p>
        </p:txBody>
      </p:sp>
      <p:sp>
        <p:nvSpPr>
          <p:cNvPr id="5" name="Footer Placeholder 2"/>
          <p:cNvSpPr>
            <a:spLocks noGrp="1"/>
          </p:cNvSpPr>
          <p:nvPr>
            <p:ph type="ftr" sz="quarter" idx="11"/>
          </p:nvPr>
        </p:nvSpPr>
        <p:spPr/>
        <p:txBody>
          <a:bodyPr/>
          <a:lstStyle/>
          <a:p>
            <a:r>
              <a:rPr lang="en-US"/>
              <a:t>NYS-TEACHS - (800) 388-2014</a:t>
            </a:r>
          </a:p>
        </p:txBody>
      </p:sp>
      <p:sp>
        <p:nvSpPr>
          <p:cNvPr id="6" name="Slide Number Placeholder 3"/>
          <p:cNvSpPr>
            <a:spLocks noGrp="1"/>
          </p:cNvSpPr>
          <p:nvPr>
            <p:ph type="sldNum" sz="quarter" idx="12"/>
          </p:nvPr>
        </p:nvSpPr>
        <p:spPr/>
        <p:txBody>
          <a:bodyPr/>
          <a:lstStyle/>
          <a:p>
            <a:fld id="{530C0466-FEBC-4AAD-99B6-984C52D5C12F}" type="slidenum">
              <a:rPr lang="en-US" smtClean="0"/>
              <a:pPr/>
              <a:t>44</a:t>
            </a:fld>
            <a:endParaRPr lang="en-US" dirty="0"/>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9363" y="3009900"/>
            <a:ext cx="3314241" cy="2436638"/>
          </a:xfrm>
          <a:prstGeom prst="rect">
            <a:avLst/>
          </a:prstGeom>
        </p:spPr>
      </p:pic>
    </p:spTree>
    <p:extLst>
      <p:ext uri="{BB962C8B-B14F-4D97-AF65-F5344CB8AC3E}">
        <p14:creationId xmlns:p14="http://schemas.microsoft.com/office/powerpoint/2010/main" val="13422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ctr"/>
          <a:lstStyle/>
          <a:p>
            <a:r>
              <a:rPr lang="en-US" dirty="0"/>
              <a:t>Who is covered by the McKinney-Vento Act? </a:t>
            </a:r>
          </a:p>
        </p:txBody>
      </p:sp>
      <p:sp>
        <p:nvSpPr>
          <p:cNvPr id="5" name="Content Placeholder 4"/>
          <p:cNvSpPr>
            <a:spLocks noGrp="1"/>
          </p:cNvSpPr>
          <p:nvPr>
            <p:ph idx="1"/>
          </p:nvPr>
        </p:nvSpPr>
        <p:spPr>
          <a:xfrm>
            <a:off x="690128" y="1820702"/>
            <a:ext cx="10554574" cy="4096988"/>
          </a:xfrm>
        </p:spPr>
        <p:txBody>
          <a:bodyPr anchor="t">
            <a:noAutofit/>
          </a:bodyPr>
          <a:lstStyle/>
          <a:p>
            <a:pPr marL="0" indent="0">
              <a:buNone/>
            </a:pPr>
            <a:r>
              <a:rPr lang="en-US" sz="2000" b="1" dirty="0"/>
              <a:t>Children and youth who lack a fixed, regular, and adequate nighttime residence, including those:</a:t>
            </a:r>
          </a:p>
          <a:p>
            <a:r>
              <a:rPr lang="en-US" dirty="0"/>
              <a:t>Sharing the housing of others due to loss of housing, economic hardship or a similar reason</a:t>
            </a:r>
          </a:p>
          <a:p>
            <a:r>
              <a:rPr lang="en-US" dirty="0"/>
              <a:t>Living in emergency or transitional shelters</a:t>
            </a:r>
          </a:p>
          <a:p>
            <a:r>
              <a:rPr lang="en-US" dirty="0"/>
              <a:t>Living in motels, hotels, trailer parks, camping grounds due to the lack of alternative adequate accommodations</a:t>
            </a:r>
          </a:p>
          <a:p>
            <a:r>
              <a:rPr lang="en-US" dirty="0"/>
              <a:t>Abandoned in hospitals</a:t>
            </a:r>
          </a:p>
          <a:p>
            <a:r>
              <a:rPr lang="en-US" dirty="0"/>
              <a:t>Living a in public or private place not designed for sleeping</a:t>
            </a:r>
          </a:p>
          <a:p>
            <a:r>
              <a:rPr lang="en-US" dirty="0"/>
              <a:t>Living in cars, parks, abandoned buildings, substandard housing, bus or train stations, etc.</a:t>
            </a:r>
          </a:p>
          <a:p>
            <a:r>
              <a:rPr lang="en-US" dirty="0"/>
              <a:t>Migratory living in circumstances described above</a:t>
            </a:r>
          </a:p>
        </p:txBody>
      </p:sp>
      <p:sp>
        <p:nvSpPr>
          <p:cNvPr id="3" name="Footer Placeholder 2"/>
          <p:cNvSpPr>
            <a:spLocks noGrp="1"/>
          </p:cNvSpPr>
          <p:nvPr>
            <p:ph type="ftr" sz="quarter" idx="11"/>
          </p:nvPr>
        </p:nvSpPr>
        <p:spPr/>
        <p:txBody>
          <a:bodyPr/>
          <a:lstStyle/>
          <a:p>
            <a:r>
              <a:rPr lang="en-US"/>
              <a:t>NYS-TEACHS - (800) 388-2014</a:t>
            </a:r>
          </a:p>
        </p:txBody>
      </p:sp>
      <p:sp>
        <p:nvSpPr>
          <p:cNvPr id="4" name="Slide Number Placeholder 3"/>
          <p:cNvSpPr>
            <a:spLocks noGrp="1"/>
          </p:cNvSpPr>
          <p:nvPr>
            <p:ph type="sldNum" sz="quarter" idx="12"/>
          </p:nvPr>
        </p:nvSpPr>
        <p:spPr/>
        <p:txBody>
          <a:bodyPr/>
          <a:lstStyle/>
          <a:p>
            <a:fld id="{530C0466-FEBC-4AAD-99B6-984C52D5C12F}" type="slidenum">
              <a:rPr lang="en-US" smtClean="0"/>
              <a:pPr/>
              <a:t>5</a:t>
            </a:fld>
            <a:endParaRPr lang="en-US"/>
          </a:p>
        </p:txBody>
      </p:sp>
      <p:sp>
        <p:nvSpPr>
          <p:cNvPr id="2" name="TextBox 1"/>
          <p:cNvSpPr txBox="1"/>
          <p:nvPr/>
        </p:nvSpPr>
        <p:spPr>
          <a:xfrm>
            <a:off x="5591628" y="6084619"/>
            <a:ext cx="5653074" cy="369332"/>
          </a:xfrm>
          <a:prstGeom prst="rect">
            <a:avLst/>
          </a:prstGeom>
          <a:noFill/>
        </p:spPr>
        <p:txBody>
          <a:bodyPr wrap="square" rtlCol="0">
            <a:spAutoFit/>
          </a:bodyPr>
          <a:lstStyle/>
          <a:p>
            <a:r>
              <a:rPr lang="en-US" b="1" i="1" dirty="0"/>
              <a:t>*</a:t>
            </a:r>
            <a:r>
              <a:rPr lang="en-US" sz="1400" b="1" i="1" dirty="0"/>
              <a:t>Awaiting foster care removed from definition as of 12/10/16.</a:t>
            </a:r>
          </a:p>
        </p:txBody>
      </p:sp>
    </p:spTree>
    <p:extLst>
      <p:ext uri="{BB962C8B-B14F-4D97-AF65-F5344CB8AC3E}">
        <p14:creationId xmlns:p14="http://schemas.microsoft.com/office/powerpoint/2010/main" val="52750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98" y="42325"/>
            <a:ext cx="10571998" cy="970450"/>
          </a:xfrm>
        </p:spPr>
        <p:txBody>
          <a:bodyPr/>
          <a:lstStyle/>
          <a:p>
            <a:r>
              <a:rPr lang="en-US" dirty="0"/>
              <a:t>Who is covered?</a:t>
            </a:r>
          </a:p>
        </p:txBody>
      </p:sp>
      <p:graphicFrame>
        <p:nvGraphicFramePr>
          <p:cNvPr id="6" name="Content Placeholder 5"/>
          <p:cNvGraphicFramePr>
            <a:graphicFrameLocks noGrp="1"/>
          </p:cNvGraphicFramePr>
          <p:nvPr>
            <p:ph idx="1"/>
            <p:extLst/>
          </p:nvPr>
        </p:nvGraphicFramePr>
        <p:xfrm>
          <a:off x="-155455" y="851033"/>
          <a:ext cx="11372851" cy="6076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NYS-TEACHS - (800) 388-2014</a:t>
            </a:r>
            <a:endParaRPr lang="en-US" dirty="0"/>
          </a:p>
        </p:txBody>
      </p:sp>
      <p:sp>
        <p:nvSpPr>
          <p:cNvPr id="4" name="Slide Number Placeholder 3"/>
          <p:cNvSpPr>
            <a:spLocks noGrp="1"/>
          </p:cNvSpPr>
          <p:nvPr>
            <p:ph type="sldNum" sz="quarter" idx="12"/>
          </p:nvPr>
        </p:nvSpPr>
        <p:spPr/>
        <p:txBody>
          <a:bodyPr/>
          <a:lstStyle/>
          <a:p>
            <a:fld id="{530C0466-FEBC-4AAD-99B6-984C52D5C12F}" type="slidenum">
              <a:rPr lang="en-US" smtClean="0"/>
              <a:pPr/>
              <a:t>6</a:t>
            </a:fld>
            <a:endParaRPr lang="en-US"/>
          </a:p>
        </p:txBody>
      </p:sp>
      <p:sp>
        <p:nvSpPr>
          <p:cNvPr id="7" name="Isosceles Triangle 6"/>
          <p:cNvSpPr/>
          <p:nvPr/>
        </p:nvSpPr>
        <p:spPr>
          <a:xfrm>
            <a:off x="5035670" y="3787498"/>
            <a:ext cx="990600" cy="762000"/>
          </a:xfrm>
          <a:prstGeom prst="triangl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61215" y="1915774"/>
            <a:ext cx="2590800" cy="954107"/>
          </a:xfrm>
          <a:prstGeom prst="rect">
            <a:avLst/>
          </a:prstGeom>
          <a:noFill/>
        </p:spPr>
        <p:txBody>
          <a:bodyPr wrap="square" rtlCol="0">
            <a:spAutoFit/>
          </a:bodyPr>
          <a:lstStyle/>
          <a:p>
            <a:pPr algn="ctr"/>
            <a:r>
              <a:rPr lang="en-US" sz="2800" b="1" dirty="0"/>
              <a:t>Permanent </a:t>
            </a:r>
            <a:br>
              <a:rPr lang="en-US" sz="2800" b="1" dirty="0"/>
            </a:br>
            <a:r>
              <a:rPr lang="en-US" sz="2800" b="1" dirty="0"/>
              <a:t>Housing</a:t>
            </a:r>
          </a:p>
        </p:txBody>
      </p:sp>
      <p:cxnSp>
        <p:nvCxnSpPr>
          <p:cNvPr id="10" name="Straight Connector 9"/>
          <p:cNvCxnSpPr/>
          <p:nvPr/>
        </p:nvCxnSpPr>
        <p:spPr>
          <a:xfrm flipV="1">
            <a:off x="6023198" y="2481109"/>
            <a:ext cx="3072636" cy="1503054"/>
          </a:xfrm>
          <a:prstGeom prst="line">
            <a:avLst/>
          </a:prstGeom>
          <a:ln w="762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47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Housing Questionnaire</a:t>
            </a:r>
          </a:p>
        </p:txBody>
      </p:sp>
      <p:pic>
        <p:nvPicPr>
          <p:cNvPr id="21" name="Picture Placeholder 20"/>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281713" y="1038452"/>
            <a:ext cx="5457373" cy="5733377"/>
          </a:xfrm>
          <a:prstGeom prst="rect">
            <a:avLst/>
          </a:prstGeom>
        </p:spPr>
      </p:pic>
      <p:sp>
        <p:nvSpPr>
          <p:cNvPr id="4" name="Footer Placeholder 3"/>
          <p:cNvSpPr>
            <a:spLocks noGrp="1"/>
          </p:cNvSpPr>
          <p:nvPr>
            <p:ph type="ftr" sz="quarter" idx="11"/>
          </p:nvPr>
        </p:nvSpPr>
        <p:spPr/>
        <p:txBody>
          <a:bodyPr/>
          <a:lstStyle/>
          <a:p>
            <a:r>
              <a:rPr lang="en-US"/>
              <a:t>NYS-TEACHS - (800) 388-2014</a:t>
            </a:r>
          </a:p>
        </p:txBody>
      </p:sp>
      <p:sp>
        <p:nvSpPr>
          <p:cNvPr id="3" name="Rectangle 2"/>
          <p:cNvSpPr/>
          <p:nvPr/>
        </p:nvSpPr>
        <p:spPr>
          <a:xfrm>
            <a:off x="1146625" y="1571548"/>
            <a:ext cx="2699658" cy="1754326"/>
          </a:xfrm>
          <a:prstGeom prst="rect">
            <a:avLst/>
          </a:prstGeom>
          <a:ln w="38100">
            <a:solidFill>
              <a:schemeClr val="accent2"/>
            </a:solidFill>
          </a:ln>
        </p:spPr>
        <p:txBody>
          <a:bodyPr wrap="square">
            <a:spAutoFit/>
          </a:bodyPr>
          <a:lstStyle/>
          <a:p>
            <a:r>
              <a:rPr lang="en-US" b="1" dirty="0"/>
              <a:t>All students</a:t>
            </a:r>
            <a:r>
              <a:rPr lang="en-US" dirty="0"/>
              <a:t> must be given the Housing Questionnaire at enrollment and if there is an address change.</a:t>
            </a:r>
          </a:p>
        </p:txBody>
      </p:sp>
    </p:spTree>
    <p:extLst>
      <p:ext uri="{BB962C8B-B14F-4D97-AF65-F5344CB8AC3E}">
        <p14:creationId xmlns:p14="http://schemas.microsoft.com/office/powerpoint/2010/main" val="7319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Identification Challenges</a:t>
            </a:r>
          </a:p>
        </p:txBody>
      </p:sp>
      <p:sp>
        <p:nvSpPr>
          <p:cNvPr id="5" name="Content Placeholder 4"/>
          <p:cNvSpPr>
            <a:spLocks noGrp="1"/>
          </p:cNvSpPr>
          <p:nvPr>
            <p:ph idx="1"/>
          </p:nvPr>
        </p:nvSpPr>
        <p:spPr>
          <a:xfrm>
            <a:off x="818713" y="1638363"/>
            <a:ext cx="10554575" cy="4996726"/>
          </a:xfrm>
        </p:spPr>
        <p:txBody>
          <a:bodyPr anchor="b">
            <a:normAutofit/>
          </a:bodyPr>
          <a:lstStyle/>
          <a:p>
            <a:pPr marL="0" indent="0">
              <a:buNone/>
            </a:pPr>
            <a:r>
              <a:rPr lang="en-US" dirty="0"/>
              <a:t>Quotes are from </a:t>
            </a:r>
            <a:r>
              <a:rPr lang="en-US" i="1" dirty="0"/>
              <a:t>ICPH’s Atlas of Student Homelessness 2017 (</a:t>
            </a:r>
            <a:r>
              <a:rPr lang="en-US" i="1" dirty="0">
                <a:hlinkClick r:id="rId3"/>
              </a:rPr>
              <a:t>http://www.icphusa.org/new_york_city/map-atlas-student-homelessness-new-york-city-2017</a:t>
            </a:r>
            <a:r>
              <a:rPr lang="en-US" dirty="0"/>
              <a:t>)</a:t>
            </a:r>
            <a:r>
              <a:rPr lang="en-US" i="1" dirty="0"/>
              <a:t> </a:t>
            </a:r>
            <a:endParaRPr lang="en-US" dirty="0"/>
          </a:p>
        </p:txBody>
      </p:sp>
      <p:sp>
        <p:nvSpPr>
          <p:cNvPr id="4" name="Slide Number Placeholder 3"/>
          <p:cNvSpPr>
            <a:spLocks noGrp="1"/>
          </p:cNvSpPr>
          <p:nvPr>
            <p:ph type="sldNum" sz="quarter" idx="12"/>
          </p:nvPr>
        </p:nvSpPr>
        <p:spPr/>
        <p:txBody>
          <a:bodyPr/>
          <a:lstStyle/>
          <a:p>
            <a:fld id="{530C0466-FEBC-4AAD-99B6-984C52D5C12F}" type="slidenum">
              <a:rPr lang="en-US" smtClean="0"/>
              <a:pPr/>
              <a:t>8</a:t>
            </a:fld>
            <a:endParaRPr lang="en-US" dirty="0"/>
          </a:p>
        </p:txBody>
      </p:sp>
      <p:sp>
        <p:nvSpPr>
          <p:cNvPr id="3" name="TextBox 2"/>
          <p:cNvSpPr txBox="1"/>
          <p:nvPr/>
        </p:nvSpPr>
        <p:spPr>
          <a:xfrm>
            <a:off x="821627" y="1395349"/>
            <a:ext cx="5619750" cy="4185761"/>
          </a:xfrm>
          <a:prstGeom prst="wedgeRectCallout">
            <a:avLst>
              <a:gd name="adj1" fmla="val -20833"/>
              <a:gd name="adj2" fmla="val 58859"/>
            </a:avLst>
          </a:prstGeom>
          <a:noFill/>
          <a:ln w="38100">
            <a:solidFill>
              <a:schemeClr val="accent5">
                <a:lumMod val="75000"/>
              </a:schemeClr>
            </a:solidFill>
          </a:ln>
        </p:spPr>
        <p:txBody>
          <a:bodyPr wrap="square" rtlCol="0">
            <a:spAutoFit/>
          </a:bodyPr>
          <a:lstStyle/>
          <a:p>
            <a:pPr fontAlgn="base"/>
            <a:r>
              <a:rPr lang="en-US" sz="2100" b="1" i="1" dirty="0"/>
              <a:t>“…I think a lot of students in temporary housing get lost in the cracks, because they are not always seen as homeless—but they are.</a:t>
            </a:r>
            <a:r>
              <a:rPr lang="en-US" sz="2100" i="1" dirty="0"/>
              <a:t> They are doubled up or constantly moving around from home to home...Or if Mom gets in a fight with her cousin, they could be out. It’s a lot of anxiety and stress for the kids. That comes out in all sorts of ways, behaviorally and academically.</a:t>
            </a:r>
          </a:p>
          <a:p>
            <a:pPr fontAlgn="base"/>
            <a:r>
              <a:rPr lang="en-US" dirty="0"/>
              <a:t/>
            </a:r>
            <a:br>
              <a:rPr lang="en-US" dirty="0"/>
            </a:br>
            <a:r>
              <a:rPr lang="en-US" sz="1400" dirty="0"/>
              <a:t>—Social Work Director, Partnership with Children, working in Brooklyn public schools</a:t>
            </a:r>
            <a:endParaRPr lang="en-US" dirty="0"/>
          </a:p>
        </p:txBody>
      </p:sp>
      <p:sp>
        <p:nvSpPr>
          <p:cNvPr id="6" name="TextBox 5"/>
          <p:cNvSpPr txBox="1"/>
          <p:nvPr/>
        </p:nvSpPr>
        <p:spPr>
          <a:xfrm flipH="1">
            <a:off x="6751152" y="1247158"/>
            <a:ext cx="4682472" cy="4579977"/>
          </a:xfrm>
          <a:prstGeom prst="wedgeRoundRectCallout">
            <a:avLst>
              <a:gd name="adj1" fmla="val -19903"/>
              <a:gd name="adj2" fmla="val 57746"/>
              <a:gd name="adj3" fmla="val 16667"/>
            </a:avLst>
          </a:prstGeom>
          <a:noFill/>
          <a:ln w="38100">
            <a:solidFill>
              <a:schemeClr val="accent3"/>
            </a:solidFill>
          </a:ln>
        </p:spPr>
        <p:txBody>
          <a:bodyPr wrap="square" rtlCol="0">
            <a:spAutoFit/>
          </a:bodyPr>
          <a:lstStyle/>
          <a:p>
            <a:pPr fontAlgn="base"/>
            <a:r>
              <a:rPr lang="en-US" sz="2100" i="1" dirty="0"/>
              <a:t>My behavior was always good, then my behavior went from good to bad, </a:t>
            </a:r>
            <a:r>
              <a:rPr lang="en-US" sz="2100" b="1" i="1" dirty="0"/>
              <a:t>but nobody heard my silent cry</a:t>
            </a:r>
            <a:r>
              <a:rPr lang="en-US" sz="2100" i="1" dirty="0"/>
              <a:t>. … You don’t just get up and talk about your homelessness, there’s insecurities, there’s pride. But why weren’t they able to tell?</a:t>
            </a:r>
          </a:p>
          <a:p>
            <a:pPr fontAlgn="base"/>
            <a:r>
              <a:rPr lang="en-US" dirty="0"/>
              <a:t/>
            </a:r>
            <a:br>
              <a:rPr lang="en-US" dirty="0"/>
            </a:br>
            <a:r>
              <a:rPr lang="en-US" sz="1400" dirty="0"/>
              <a:t>—Graduate student, High School Class of 2010, former participant in NYC Department of Education Students in Temporary Housing (STH) Unit supportive program</a:t>
            </a:r>
          </a:p>
        </p:txBody>
      </p:sp>
    </p:spTree>
    <p:extLst>
      <p:ext uri="{BB962C8B-B14F-4D97-AF65-F5344CB8AC3E}">
        <p14:creationId xmlns:p14="http://schemas.microsoft.com/office/powerpoint/2010/main" val="86818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Additional Identification Tips</a:t>
            </a:r>
            <a:endParaRPr lang="en-US" sz="2800" b="1" dirty="0"/>
          </a:p>
        </p:txBody>
      </p:sp>
      <p:sp>
        <p:nvSpPr>
          <p:cNvPr id="7" name="Text Placeholder 6"/>
          <p:cNvSpPr>
            <a:spLocks noGrp="1"/>
          </p:cNvSpPr>
          <p:nvPr>
            <p:ph type="body" sz="half" idx="2"/>
          </p:nvPr>
        </p:nvSpPr>
        <p:spPr>
          <a:xfrm>
            <a:off x="1073151" y="2260738"/>
            <a:ext cx="4930399" cy="3600311"/>
          </a:xfrm>
        </p:spPr>
        <p:txBody>
          <a:bodyPr>
            <a:normAutofit/>
          </a:bodyPr>
          <a:lstStyle/>
          <a:p>
            <a:pPr marL="171450" indent="-171450">
              <a:buFont typeface="Arial" panose="020B0604020202020204" pitchFamily="34" charset="0"/>
              <a:buChar char="•"/>
            </a:pPr>
            <a:r>
              <a:rPr lang="en-US" sz="1800" b="1" dirty="0"/>
              <a:t>Housing Questionnaire </a:t>
            </a:r>
            <a:r>
              <a:rPr lang="en-US" sz="1800" dirty="0"/>
              <a:t>(required form)</a:t>
            </a:r>
          </a:p>
          <a:p>
            <a:pPr marL="171450" indent="-171450">
              <a:buFont typeface="Arial" panose="020B0604020202020204" pitchFamily="34" charset="0"/>
              <a:buChar char="•"/>
            </a:pPr>
            <a:r>
              <a:rPr lang="en-US" sz="1800" b="1" dirty="0"/>
              <a:t>Use ATS reports</a:t>
            </a:r>
            <a:r>
              <a:rPr lang="en-US" sz="1800" dirty="0"/>
              <a:t>, including  STHM database (</a:t>
            </a:r>
            <a:r>
              <a:rPr lang="en-US" sz="1800" i="1" dirty="0"/>
              <a:t>students in shelter entered by Family Assistants</a:t>
            </a:r>
            <a:r>
              <a:rPr lang="en-US" sz="1800" dirty="0"/>
              <a:t>). </a:t>
            </a:r>
            <a:br>
              <a:rPr lang="en-US" sz="1800" dirty="0"/>
            </a:br>
            <a:r>
              <a:rPr lang="en-US" i="1" dirty="0"/>
              <a:t>See Students in Temporary Housing: Data Entry in ATS - Manual for NYC DOE School </a:t>
            </a:r>
            <a:r>
              <a:rPr lang="en-US" dirty="0"/>
              <a:t>Staff, on this page: </a:t>
            </a:r>
            <a:r>
              <a:rPr lang="en-US" dirty="0">
                <a:hlinkClick r:id="rId3"/>
              </a:rPr>
              <a:t>nysteachs.org/info-topic/statistics.html</a:t>
            </a:r>
            <a:r>
              <a:rPr lang="en-US" dirty="0"/>
              <a:t> </a:t>
            </a:r>
          </a:p>
          <a:p>
            <a:pPr marL="171450" indent="-171450">
              <a:buFont typeface="Arial" panose="020B0604020202020204" pitchFamily="34" charset="0"/>
              <a:buChar char="•"/>
            </a:pPr>
            <a:r>
              <a:rPr lang="en-US" sz="1800" b="1" dirty="0"/>
              <a:t>Learn to recognize the common signs of homelessness </a:t>
            </a:r>
            <a:r>
              <a:rPr lang="en-US" sz="1800" dirty="0"/>
              <a:t>(</a:t>
            </a:r>
            <a:r>
              <a:rPr lang="en-US" sz="1800" i="1" dirty="0"/>
              <a:t>Review </a:t>
            </a:r>
            <a:r>
              <a:rPr lang="en-US" sz="1800" i="1" dirty="0">
                <a:hlinkClick r:id="rId4"/>
              </a:rPr>
              <a:t>NYS-TEACHS’ Tip Sheets series</a:t>
            </a:r>
            <a:r>
              <a:rPr lang="en-US" sz="1800" i="1" dirty="0"/>
              <a:t> for suggestions</a:t>
            </a:r>
            <a:r>
              <a:rPr lang="en-US" sz="1800" dirty="0"/>
              <a:t>) </a:t>
            </a:r>
            <a:endParaRPr lang="en-US" dirty="0"/>
          </a:p>
        </p:txBody>
      </p:sp>
      <p:sp>
        <p:nvSpPr>
          <p:cNvPr id="4" name="Footer Placeholder 3"/>
          <p:cNvSpPr>
            <a:spLocks noGrp="1"/>
          </p:cNvSpPr>
          <p:nvPr>
            <p:ph type="ftr" sz="quarter" idx="11"/>
          </p:nvPr>
        </p:nvSpPr>
        <p:spPr/>
        <p:txBody>
          <a:bodyPr/>
          <a:lstStyle/>
          <a:p>
            <a:r>
              <a:rPr lang="en-US"/>
              <a:t>NYS-TEACHS - (800) 388-2014</a:t>
            </a:r>
          </a:p>
        </p:txBody>
      </p:sp>
      <p:sp>
        <p:nvSpPr>
          <p:cNvPr id="5" name="Slide Number Placeholder 4"/>
          <p:cNvSpPr>
            <a:spLocks noGrp="1"/>
          </p:cNvSpPr>
          <p:nvPr>
            <p:ph type="sldNum" sz="quarter" idx="12"/>
          </p:nvPr>
        </p:nvSpPr>
        <p:spPr/>
        <p:txBody>
          <a:bodyPr/>
          <a:lstStyle/>
          <a:p>
            <a:fld id="{530C0466-FEBC-4AAD-99B6-984C52D5C12F}" type="slidenum">
              <a:rPr lang="en-US" smtClean="0"/>
              <a:pPr/>
              <a:t>9</a:t>
            </a:fld>
            <a:endParaRPr lang="en-US"/>
          </a:p>
        </p:txBody>
      </p:sp>
      <p:pic>
        <p:nvPicPr>
          <p:cNvPr id="10" name="Content Placeholder 7"/>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6003550" y="212910"/>
            <a:ext cx="4911193" cy="6400061"/>
          </a:xfrm>
          <a:prstGeom prst="rect">
            <a:avLst/>
          </a:prstGeom>
        </p:spPr>
      </p:pic>
    </p:spTree>
    <p:extLst>
      <p:ext uri="{BB962C8B-B14F-4D97-AF65-F5344CB8AC3E}">
        <p14:creationId xmlns:p14="http://schemas.microsoft.com/office/powerpoint/2010/main" val="558658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8">
      <a:dk1>
        <a:srgbClr val="B0ABD5"/>
      </a:dk1>
      <a:lt1>
        <a:srgbClr val="625850"/>
      </a:lt1>
      <a:dk2>
        <a:srgbClr val="FFFFFF"/>
      </a:dk2>
      <a:lt2>
        <a:srgbClr val="FEE9BE"/>
      </a:lt2>
      <a:accent1>
        <a:srgbClr val="5BC4BE"/>
      </a:accent1>
      <a:accent2>
        <a:srgbClr val="F47A55"/>
      </a:accent2>
      <a:accent3>
        <a:srgbClr val="A6CE39"/>
      </a:accent3>
      <a:accent4>
        <a:srgbClr val="A99F96"/>
      </a:accent4>
      <a:accent5>
        <a:srgbClr val="B0ABD5"/>
      </a:accent5>
      <a:accent6>
        <a:srgbClr val="66BAE8"/>
      </a:accent6>
      <a:hlink>
        <a:srgbClr val="473F80"/>
      </a:hlink>
      <a:folHlink>
        <a:srgbClr val="66BAE8"/>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0</TotalTime>
  <Words>7728</Words>
  <Application>Microsoft Office PowerPoint</Application>
  <PresentationFormat>Widescreen</PresentationFormat>
  <Paragraphs>718</Paragraphs>
  <Slides>44</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ＭＳ Ｐゴシック</vt:lpstr>
      <vt:lpstr>Arial</vt:lpstr>
      <vt:lpstr>Calibri</vt:lpstr>
      <vt:lpstr>Century Gothic</vt:lpstr>
      <vt:lpstr>Courier New</vt:lpstr>
      <vt:lpstr>Gill Sans MT</vt:lpstr>
      <vt:lpstr>Times New Roman</vt:lpstr>
      <vt:lpstr>Wingdings</vt:lpstr>
      <vt:lpstr>Wingdings 2</vt:lpstr>
      <vt:lpstr>Wingdings 3</vt:lpstr>
      <vt:lpstr>Quotable</vt:lpstr>
      <vt:lpstr>Introduction to the  McKinney-Vento Act &amp; Rights of Students in Temporary Housing (NYC)</vt:lpstr>
      <vt:lpstr>About This Presentation &amp; NYS-TEACHS</vt:lpstr>
      <vt:lpstr>New York City Students Experiencing Homelessness</vt:lpstr>
      <vt:lpstr>The McKinney-Vento Act Provides Stability</vt:lpstr>
      <vt:lpstr>Who is covered by the McKinney-Vento Act? </vt:lpstr>
      <vt:lpstr>Who is covered?</vt:lpstr>
      <vt:lpstr>Housing Questionnaire</vt:lpstr>
      <vt:lpstr>Identification Challenges</vt:lpstr>
      <vt:lpstr>Additional Identification Tips</vt:lpstr>
      <vt:lpstr>Addressing Common Identification Challenges</vt:lpstr>
      <vt:lpstr>DOE’s Students in Temporary Housing Program</vt:lpstr>
      <vt:lpstr>Role of the School-Based Liaison</vt:lpstr>
      <vt:lpstr>Overview of NYC Shelter Systems</vt:lpstr>
      <vt:lpstr>Meet Caroline</vt:lpstr>
      <vt:lpstr>  School Selection: Up to three options</vt:lpstr>
      <vt:lpstr>School Selection Conversations</vt:lpstr>
      <vt:lpstr>If a student is temporarily housed, which of the following records does a new school need before they can enroll the child in school?</vt:lpstr>
      <vt:lpstr>Immediate Enrollment</vt:lpstr>
      <vt:lpstr>What if there’s a disagreement about eligibility?</vt:lpstr>
      <vt:lpstr>What about younger siblings?  EarlyLearn, Head Start, and Pre-K Services</vt:lpstr>
      <vt:lpstr>Update housing status and student address in ATS according to information from the Housing Questionnaire. </vt:lpstr>
      <vt:lpstr>ATS: Student Biographical Update (BIOU) Screen</vt:lpstr>
      <vt:lpstr>Run reports in ATS</vt:lpstr>
      <vt:lpstr>Special note about DV Shelter Addresses</vt:lpstr>
      <vt:lpstr>Caroline is a second grader doubling up in Queens and attending school in Brooklyn. What type(s) of transportation is/are available to her?</vt:lpstr>
      <vt:lpstr>Transportation to School: Overview</vt:lpstr>
      <vt:lpstr>In the interim…</vt:lpstr>
      <vt:lpstr>Busing for students in grades K-6 in Department of Homeless Services (DHS) Shelters</vt:lpstr>
      <vt:lpstr>Busing for students in grades K-6 in Domestic Violence Shelters</vt:lpstr>
      <vt:lpstr>Busing for students in grades K-6 who are doubled-up or who have moved into permanent housing</vt:lpstr>
      <vt:lpstr>If student has transportation listed as a related service on IEP</vt:lpstr>
      <vt:lpstr>MetroCards</vt:lpstr>
      <vt:lpstr>Busing Requests: Who can help?</vt:lpstr>
      <vt:lpstr>Students Experiencing Homelessness are Categorically Eligible for Title I Services</vt:lpstr>
      <vt:lpstr>Title I for Students in Temporary Housing</vt:lpstr>
      <vt:lpstr>Title I Set-Aside</vt:lpstr>
      <vt:lpstr>Title I services and programs for Caroline</vt:lpstr>
      <vt:lpstr>School-Based Liaisons must inform homeless unaccompanied youth of their status as independent students for college financial aid on the FAFSA, and must give them verification of their independent student status. </vt:lpstr>
      <vt:lpstr>Key Takeaways</vt:lpstr>
      <vt:lpstr>Resources from NYS-TEACHS</vt:lpstr>
      <vt:lpstr>Key References &amp; Resources</vt:lpstr>
      <vt:lpstr>Students in Temporary Housing Content Experts</vt:lpstr>
      <vt:lpstr>Housing/Shelter Resources</vt:lpstr>
      <vt:lpstr>NYS-TEACHS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2017-09-27T21:02:34Z</dcterms:created>
  <dcterms:modified xsi:type="dcterms:W3CDTF">2018-01-17T19:25:28Z</dcterms:modified>
</cp:coreProperties>
</file>